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sldIdLst>
    <p:sldId id="267" r:id="rId2"/>
    <p:sldId id="339" r:id="rId3"/>
    <p:sldId id="322" r:id="rId4"/>
    <p:sldId id="340" r:id="rId5"/>
    <p:sldId id="341" r:id="rId6"/>
    <p:sldId id="324" r:id="rId7"/>
    <p:sldId id="325" r:id="rId8"/>
    <p:sldId id="342" r:id="rId9"/>
    <p:sldId id="350" r:id="rId10"/>
    <p:sldId id="327" r:id="rId11"/>
    <p:sldId id="328" r:id="rId12"/>
    <p:sldId id="329" r:id="rId13"/>
    <p:sldId id="330" r:id="rId14"/>
    <p:sldId id="351" r:id="rId15"/>
    <p:sldId id="331" r:id="rId16"/>
    <p:sldId id="332" r:id="rId17"/>
    <p:sldId id="352" r:id="rId18"/>
    <p:sldId id="353" r:id="rId19"/>
    <p:sldId id="345" r:id="rId20"/>
    <p:sldId id="344" r:id="rId21"/>
    <p:sldId id="347" r:id="rId22"/>
    <p:sldId id="333" r:id="rId23"/>
    <p:sldId id="334" r:id="rId24"/>
    <p:sldId id="354" r:id="rId25"/>
    <p:sldId id="348" r:id="rId26"/>
    <p:sldId id="349" r:id="rId27"/>
    <p:sldId id="346" r:id="rId28"/>
    <p:sldId id="261" r:id="rId2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81" autoAdjust="0"/>
    <p:restoredTop sz="92579" autoAdjust="0"/>
  </p:normalViewPr>
  <p:slideViewPr>
    <p:cSldViewPr snapToGrid="0">
      <p:cViewPr varScale="1">
        <p:scale>
          <a:sx n="111" d="100"/>
          <a:sy n="111" d="100"/>
        </p:scale>
        <p:origin x="44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7EB919-1BA2-4C37-A354-5001D2504C22}" type="datetimeFigureOut">
              <a:rPr lang="ru-RU" smtClean="0"/>
              <a:t>08.10.2019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DE001-7FEE-44CB-B8D8-B5BBA9D19373}" type="slidenum">
              <a:rPr lang="ru-RU" smtClean="0"/>
              <a:t>‹#›</a:t>
            </a:fld>
            <a:endParaRPr lang="ru-RU"/>
          </a:p>
        </p:txBody>
      </p:sp>
    </p:spTree>
    <p:extLst>
      <p:ext uri="{BB962C8B-B14F-4D97-AF65-F5344CB8AC3E}">
        <p14:creationId xmlns:p14="http://schemas.microsoft.com/office/powerpoint/2010/main" val="292588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Уважаемые участники конференции, дорогие друзья, при подготовке доклада я столкнулся непреодолимой трудностью. Как оказалось, поместить в отведенные временные рамки столетнюю историю института, раскрыть деятельность ГГИ в делах и лицах, вспомнить каждого, кто внес свою лепту в работу института — задача для солидной монографии, а не для доклада на конференции. Поэтому я, заранее извиняясь, прошу почтенную публику дать мне разрешение пробежаться по верхам, раскрыв основные этапы истории института. </a:t>
            </a:r>
          </a:p>
          <a:p>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1</a:t>
            </a:fld>
            <a:endParaRPr lang="ru-RU"/>
          </a:p>
        </p:txBody>
      </p:sp>
    </p:spTree>
    <p:extLst>
      <p:ext uri="{BB962C8B-B14F-4D97-AF65-F5344CB8AC3E}">
        <p14:creationId xmlns:p14="http://schemas.microsoft.com/office/powerpoint/2010/main" val="1353020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то же время, ГГИ не прекратил работу по созданию новых гидрологических приборов под руководством Василия Ивановича Кузнецова и Константина Дмитриевича Завьялова. К 1940 году Алексей Александрович Соколов сформулировал основные принципы построения Государственной опорной гидрологической сети. Развивалась гидрофизика (Владимир Митрофанович Маккавеев), гидрохимия (Олег Александрович </a:t>
            </a:r>
            <a:r>
              <a:rPr lang="ru-RU" sz="1200" kern="1200" dirty="0" err="1" smtClean="0">
                <a:solidFill>
                  <a:schemeClr val="tx1"/>
                </a:solidFill>
                <a:effectLst/>
                <a:latin typeface="+mn-lt"/>
                <a:ea typeface="+mn-ea"/>
                <a:cs typeface="+mn-cs"/>
              </a:rPr>
              <a:t>Алекин</a:t>
            </a:r>
            <a:r>
              <a:rPr lang="ru-RU" sz="1200" kern="1200" dirty="0" smtClean="0">
                <a:solidFill>
                  <a:schemeClr val="tx1"/>
                </a:solidFill>
                <a:effectLst/>
                <a:latin typeface="+mn-lt"/>
                <a:ea typeface="+mn-ea"/>
                <a:cs typeface="+mn-cs"/>
              </a:rPr>
              <a:t>), методы расчетов стока</a:t>
            </a:r>
          </a:p>
          <a:p>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10</a:t>
            </a:fld>
            <a:endParaRPr lang="ru-RU"/>
          </a:p>
        </p:txBody>
      </p:sp>
    </p:spTree>
    <p:extLst>
      <p:ext uri="{BB962C8B-B14F-4D97-AF65-F5344CB8AC3E}">
        <p14:creationId xmlns:p14="http://schemas.microsoft.com/office/powerpoint/2010/main" val="4151271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1941  году ГГИ стал военной организацией в составе Главного управления </a:t>
            </a:r>
            <a:r>
              <a:rPr lang="ru-RU" sz="1200" kern="1200" dirty="0" err="1" smtClean="0">
                <a:solidFill>
                  <a:schemeClr val="tx1"/>
                </a:solidFill>
                <a:effectLst/>
                <a:latin typeface="+mn-lt"/>
                <a:ea typeface="+mn-ea"/>
                <a:cs typeface="+mn-cs"/>
              </a:rPr>
              <a:t>Гидрометслужбы</a:t>
            </a:r>
            <a:r>
              <a:rPr lang="ru-RU" sz="1200" kern="1200" dirty="0" smtClean="0">
                <a:solidFill>
                  <a:schemeClr val="tx1"/>
                </a:solidFill>
                <a:effectLst/>
                <a:latin typeface="+mn-lt"/>
                <a:ea typeface="+mn-ea"/>
                <a:cs typeface="+mn-cs"/>
              </a:rPr>
              <a:t> Красной Армии. Большинство сотрудников были эвакуированы в г. Свердловск, где Урываевым и Проскуряковым были развернуты экспериментальные работы по изучению проходимости боевой техникой различных видов местности, болот, снежного покрова, по устройству ледовых переправ на реках. Соколовский впервые обобщил данные по водным ресурсам Урала, за что автору была присуждена Сталинская премия. Ленинградскую группу, обеспечивавшую фронт и блокадный город, дорогу Жизни оперативной информацией, возглавила Елена Михайловна </a:t>
            </a:r>
            <a:r>
              <a:rPr lang="ru-RU" sz="1200" kern="1200" dirty="0" err="1" smtClean="0">
                <a:solidFill>
                  <a:schemeClr val="tx1"/>
                </a:solidFill>
                <a:effectLst/>
                <a:latin typeface="+mn-lt"/>
                <a:ea typeface="+mn-ea"/>
                <a:cs typeface="+mn-cs"/>
              </a:rPr>
              <a:t>Селюк</a:t>
            </a:r>
            <a:r>
              <a:rPr lang="ru-RU" sz="1200" kern="1200" dirty="0" smtClean="0">
                <a:solidFill>
                  <a:schemeClr val="tx1"/>
                </a:solidFill>
                <a:effectLst/>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11</a:t>
            </a:fld>
            <a:endParaRPr lang="ru-RU"/>
          </a:p>
        </p:txBody>
      </p:sp>
    </p:spTree>
    <p:extLst>
      <p:ext uri="{BB962C8B-B14F-4D97-AF65-F5344CB8AC3E}">
        <p14:creationId xmlns:p14="http://schemas.microsoft.com/office/powerpoint/2010/main" val="3095468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Из эвакуации ГГИ вернулся в 1944 году, в октябре в связи с юбилеем и успешное выполнение заданий Красной Армии институт был награжден Орденом трудового красного знамени</a:t>
            </a:r>
          </a:p>
          <a:p>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12</a:t>
            </a:fld>
            <a:endParaRPr lang="ru-RU"/>
          </a:p>
        </p:txBody>
      </p:sp>
    </p:spTree>
    <p:extLst>
      <p:ext uri="{BB962C8B-B14F-4D97-AF65-F5344CB8AC3E}">
        <p14:creationId xmlns:p14="http://schemas.microsoft.com/office/powerpoint/2010/main" val="3548586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Ученый и организатор Валериан Андреевич Урываем продолжил послевоенное восстановление института. В кратчайшие сроки восстановлена разрушенная гидрометрическая сеть, заложен фундамент Главной экспериментальной базы ГГИ, подготовлена самая крупная работа ГГИ — справочник «Водные ресурсы СССР».</a:t>
            </a:r>
          </a:p>
          <a:p>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13</a:t>
            </a:fld>
            <a:endParaRPr lang="ru-RU"/>
          </a:p>
        </p:txBody>
      </p:sp>
    </p:spTree>
    <p:extLst>
      <p:ext uri="{BB962C8B-B14F-4D97-AF65-F5344CB8AC3E}">
        <p14:creationId xmlns:p14="http://schemas.microsoft.com/office/powerpoint/2010/main" val="1769807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Построенная Главная экспериментальная база стала площадкой для исследований русловых процессов. Здесь интенсивно развивается </a:t>
            </a:r>
            <a:r>
              <a:rPr lang="ru-RU" sz="1200" kern="1200" dirty="0" err="1" smtClean="0">
                <a:solidFill>
                  <a:schemeClr val="tx1"/>
                </a:solidFill>
                <a:effectLst/>
                <a:latin typeface="+mn-lt"/>
                <a:ea typeface="+mn-ea"/>
                <a:cs typeface="+mn-cs"/>
              </a:rPr>
              <a:t>гидроморфологическое</a:t>
            </a:r>
            <a:r>
              <a:rPr lang="ru-RU" sz="1200" kern="1200" dirty="0" smtClean="0">
                <a:solidFill>
                  <a:schemeClr val="tx1"/>
                </a:solidFill>
                <a:effectLst/>
                <a:latin typeface="+mn-lt"/>
                <a:ea typeface="+mn-ea"/>
                <a:cs typeface="+mn-cs"/>
              </a:rPr>
              <a:t> направление, связанное с изучением динамики русловых процессов как в естественных условиях, так и при инженером воздействии. Полевыми, лабораторными и аналитическими работами руководили Николай Евгеньевич Кондратьев, Игорь Владимирович Попов, Борис </a:t>
            </a:r>
            <a:r>
              <a:rPr lang="ru-RU" sz="1200" kern="1200" dirty="0" err="1" smtClean="0">
                <a:solidFill>
                  <a:schemeClr val="tx1"/>
                </a:solidFill>
                <a:effectLst/>
                <a:latin typeface="+mn-lt"/>
                <a:ea typeface="+mn-ea"/>
                <a:cs typeface="+mn-cs"/>
              </a:rPr>
              <a:t>Фалалеевич</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Снищенко</a:t>
            </a:r>
            <a:r>
              <a:rPr lang="ru-RU" sz="1200" kern="1200" dirty="0" smtClean="0">
                <a:solidFill>
                  <a:schemeClr val="tx1"/>
                </a:solidFill>
                <a:effectLst/>
                <a:latin typeface="+mn-lt"/>
                <a:ea typeface="+mn-ea"/>
                <a:cs typeface="+mn-cs"/>
              </a:rPr>
              <a:t>). Предложенная ими типизация руслового процесса является основой для прогнозирования и управления русловыми процессами до настоящего времени.</a:t>
            </a:r>
          </a:p>
          <a:p>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14</a:t>
            </a:fld>
            <a:endParaRPr lang="ru-RU"/>
          </a:p>
        </p:txBody>
      </p:sp>
    </p:spTree>
    <p:extLst>
      <p:ext uri="{BB962C8B-B14F-4D97-AF65-F5344CB8AC3E}">
        <p14:creationId xmlns:p14="http://schemas.microsoft.com/office/powerpoint/2010/main" val="1703549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Результаты работ на болотах, инициированные для задач фронта во время войны, стали основой для исследований в мирных целях. В 1950году основана первая болотная станция в местечке </a:t>
            </a:r>
            <a:r>
              <a:rPr lang="ru-RU" sz="1200" kern="1200" dirty="0" err="1" smtClean="0">
                <a:solidFill>
                  <a:schemeClr val="tx1"/>
                </a:solidFill>
                <a:effectLst/>
                <a:latin typeface="+mn-lt"/>
                <a:ea typeface="+mn-ea"/>
                <a:cs typeface="+mn-cs"/>
              </a:rPr>
              <a:t>Ламмин-Суо</a:t>
            </a:r>
            <a:r>
              <a:rPr lang="ru-RU" sz="1200" kern="1200" dirty="0" smtClean="0">
                <a:solidFill>
                  <a:schemeClr val="tx1"/>
                </a:solidFill>
                <a:effectLst/>
                <a:latin typeface="+mn-lt"/>
                <a:ea typeface="+mn-ea"/>
                <a:cs typeface="+mn-cs"/>
              </a:rPr>
              <a:t>, В 1960-х разворачивается целая сеть экспедиций, а ГГИ становится основоположником гидрологии и гидрофизики болот благодаря работам Константина Евгеньевича Иванова, Владимира Васильевича Романов и Сергея Михайловича Новикова.</a:t>
            </a:r>
          </a:p>
          <a:p>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15</a:t>
            </a:fld>
            <a:endParaRPr lang="ru-RU"/>
          </a:p>
        </p:txBody>
      </p:sp>
    </p:spTree>
    <p:extLst>
      <p:ext uri="{BB962C8B-B14F-4D97-AF65-F5344CB8AC3E}">
        <p14:creationId xmlns:p14="http://schemas.microsoft.com/office/powerpoint/2010/main" val="1351813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Григорий Иванович </a:t>
            </a:r>
            <a:r>
              <a:rPr lang="ru-RU" sz="1200" kern="1200" dirty="0" err="1" smtClean="0">
                <a:solidFill>
                  <a:schemeClr val="tx1"/>
                </a:solidFill>
                <a:effectLst/>
                <a:latin typeface="+mn-lt"/>
                <a:ea typeface="+mn-ea"/>
                <a:cs typeface="+mn-cs"/>
              </a:rPr>
              <a:t>Шамов</a:t>
            </a:r>
            <a:r>
              <a:rPr lang="ru-RU" sz="1200" kern="1200" dirty="0" smtClean="0">
                <a:solidFill>
                  <a:schemeClr val="tx1"/>
                </a:solidFill>
                <a:effectLst/>
                <a:latin typeface="+mn-lt"/>
                <a:ea typeface="+mn-ea"/>
                <a:cs typeface="+mn-cs"/>
              </a:rPr>
              <a:t> и Анатолий Васильевич </a:t>
            </a:r>
            <a:r>
              <a:rPr lang="ru-RU" sz="1200" kern="1200" dirty="0" err="1" smtClean="0">
                <a:solidFill>
                  <a:schemeClr val="tx1"/>
                </a:solidFill>
                <a:effectLst/>
                <a:latin typeface="+mn-lt"/>
                <a:ea typeface="+mn-ea"/>
                <a:cs typeface="+mn-cs"/>
              </a:rPr>
              <a:t>Караушев</a:t>
            </a:r>
            <a:r>
              <a:rPr lang="ru-RU" sz="1200" kern="1200" dirty="0" smtClean="0">
                <a:solidFill>
                  <a:schemeClr val="tx1"/>
                </a:solidFill>
                <a:effectLst/>
                <a:latin typeface="+mn-lt"/>
                <a:ea typeface="+mn-ea"/>
                <a:cs typeface="+mn-cs"/>
              </a:rPr>
              <a:t> внесли значительный вклад в развитие представлений о речных наносах, ими впервые изданы карты стока наносов для территории СССР, организована сеть по измерению стока наносов, предложены новые методы натурного изучения и географического обобщения стока наносов.</a:t>
            </a:r>
          </a:p>
          <a:p>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16</a:t>
            </a:fld>
            <a:endParaRPr lang="ru-RU"/>
          </a:p>
        </p:txBody>
      </p:sp>
    </p:spTree>
    <p:extLst>
      <p:ext uri="{BB962C8B-B14F-4D97-AF65-F5344CB8AC3E}">
        <p14:creationId xmlns:p14="http://schemas.microsoft.com/office/powerpoint/2010/main" val="253740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это время открываются новые стоковые и водно-балансовые станции, Валдайский филиал превращается в центр экспериментальной гидрологии Советского Союза. В частности, там развернуты исследования испарения с почвы на большом гидравлическом испарителе, организованы измерения с водной поверхности с помощью плавучих плотов.</a:t>
            </a:r>
          </a:p>
          <a:p>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17</a:t>
            </a:fld>
            <a:endParaRPr lang="ru-RU"/>
          </a:p>
        </p:txBody>
      </p:sp>
    </p:spTree>
    <p:extLst>
      <p:ext uri="{BB962C8B-B14F-4D97-AF65-F5344CB8AC3E}">
        <p14:creationId xmlns:p14="http://schemas.microsoft.com/office/powerpoint/2010/main" val="1864695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Взрыв интереса к гидрологии приводит к развитию новых направлений: разработке теории и методов расчетов стока (нельзя не отметить работы Георгия Анисимовича Алексеева, Александра Ивановича Чеботарева, Владимира Георгиевича </a:t>
            </a:r>
            <a:r>
              <a:rPr lang="ru-RU" sz="1200" kern="1200" dirty="0" err="1" smtClean="0">
                <a:solidFill>
                  <a:schemeClr val="tx1"/>
                </a:solidFill>
                <a:effectLst/>
                <a:latin typeface="+mn-lt"/>
                <a:ea typeface="+mn-ea"/>
                <a:cs typeface="+mn-cs"/>
              </a:rPr>
              <a:t>Андреянова</a:t>
            </a:r>
            <a:r>
              <a:rPr lang="ru-RU" sz="1200" kern="1200" dirty="0" smtClean="0">
                <a:solidFill>
                  <a:schemeClr val="tx1"/>
                </a:solidFill>
                <a:effectLst/>
                <a:latin typeface="+mn-lt"/>
                <a:ea typeface="+mn-ea"/>
                <a:cs typeface="+mn-cs"/>
              </a:rPr>
              <a:t>), изучения физических свойств снега под руководством Прокопия Павловича Кузьмина, методов гидрологического прогнозирования под руководством Татьяны Николаевны Макаревич, </a:t>
            </a:r>
            <a:r>
              <a:rPr lang="ru-RU" sz="1200" kern="1200" dirty="0" err="1" smtClean="0">
                <a:solidFill>
                  <a:schemeClr val="tx1"/>
                </a:solidFill>
                <a:effectLst/>
                <a:latin typeface="+mn-lt"/>
                <a:ea typeface="+mn-ea"/>
                <a:cs typeface="+mn-cs"/>
              </a:rPr>
              <a:t>Рувима</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Афроимовича</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Нежиховского</a:t>
            </a:r>
            <a:r>
              <a:rPr lang="ru-RU" sz="1200" kern="1200" dirty="0" smtClean="0">
                <a:solidFill>
                  <a:schemeClr val="tx1"/>
                </a:solidFill>
                <a:effectLst/>
                <a:latin typeface="+mn-lt"/>
                <a:ea typeface="+mn-ea"/>
                <a:cs typeface="+mn-cs"/>
              </a:rPr>
              <a:t> и нынешнего научного руководителя Института Озероведения Владислава Александровича Румянцева, исследований озер и водохранилищ, проводимых Александром Петровичем </a:t>
            </a:r>
            <a:r>
              <a:rPr lang="ru-RU" sz="1200" kern="1200" dirty="0" err="1" smtClean="0">
                <a:solidFill>
                  <a:schemeClr val="tx1"/>
                </a:solidFill>
                <a:effectLst/>
                <a:latin typeface="+mn-lt"/>
                <a:ea typeface="+mn-ea"/>
                <a:cs typeface="+mn-cs"/>
              </a:rPr>
              <a:t>Браславским</a:t>
            </a:r>
            <a:r>
              <a:rPr lang="ru-RU" sz="1200" kern="1200" dirty="0" smtClean="0">
                <a:solidFill>
                  <a:schemeClr val="tx1"/>
                </a:solidFill>
                <a:effectLst/>
                <a:latin typeface="+mn-lt"/>
                <a:ea typeface="+mn-ea"/>
                <a:cs typeface="+mn-cs"/>
              </a:rPr>
              <a:t>, Зоей Александровной </a:t>
            </a:r>
            <a:r>
              <a:rPr lang="ru-RU" sz="1200" kern="1200" dirty="0" err="1" smtClean="0">
                <a:solidFill>
                  <a:schemeClr val="tx1"/>
                </a:solidFill>
                <a:effectLst/>
                <a:latin typeface="+mn-lt"/>
                <a:ea typeface="+mn-ea"/>
                <a:cs typeface="+mn-cs"/>
              </a:rPr>
              <a:t>Викулиной</a:t>
            </a:r>
            <a:r>
              <a:rPr lang="ru-RU" sz="1200" kern="1200" dirty="0" smtClean="0">
                <a:solidFill>
                  <a:schemeClr val="tx1"/>
                </a:solidFill>
                <a:effectLst/>
                <a:latin typeface="+mn-lt"/>
                <a:ea typeface="+mn-ea"/>
                <a:cs typeface="+mn-cs"/>
              </a:rPr>
              <a:t> и Алексеем Родионовичем Константиновым. Развиваются исследования формирования шуги, заторов и зажоров, совместно с МГУ стартуют работы по оценке естественных ресурсов подземных вод.</a:t>
            </a:r>
          </a:p>
          <a:p>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18</a:t>
            </a:fld>
            <a:endParaRPr lang="ru-RU"/>
          </a:p>
        </p:txBody>
      </p:sp>
    </p:spTree>
    <p:extLst>
      <p:ext uri="{BB962C8B-B14F-4D97-AF65-F5344CB8AC3E}">
        <p14:creationId xmlns:p14="http://schemas.microsoft.com/office/powerpoint/2010/main" val="2384403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Золотая пора продолжается и после ухода из жизни Валериана Андреевича Урываева, когда директором становится его сподвижник Алексей Александрович Соколов. Под руководством Иосифа Филипповича Карасева решаются методические вопросы  гидрометрии, прототипы большинства гидрологических приборов, выпускаемых промышленностью, </a:t>
            </a:r>
            <a:r>
              <a:rPr lang="ru-RU" sz="1200" kern="1200" dirty="0" err="1" smtClean="0">
                <a:solidFill>
                  <a:schemeClr val="tx1"/>
                </a:solidFill>
                <a:effectLst/>
                <a:latin typeface="+mn-lt"/>
                <a:ea typeface="+mn-ea"/>
                <a:cs typeface="+mn-cs"/>
              </a:rPr>
              <a:t>разрабываются</a:t>
            </a:r>
            <a:r>
              <a:rPr lang="ru-RU" sz="1200" kern="1200" dirty="0" smtClean="0">
                <a:solidFill>
                  <a:schemeClr val="tx1"/>
                </a:solidFill>
                <a:effectLst/>
                <a:latin typeface="+mn-lt"/>
                <a:ea typeface="+mn-ea"/>
                <a:cs typeface="+mn-cs"/>
              </a:rPr>
              <a:t> в ГГИ в отделе приборов и экспериментально-производственных мастерских под руководством Павла Николаевича Бурцева, развиваются </a:t>
            </a:r>
            <a:r>
              <a:rPr lang="ru-RU" sz="1200" kern="1200" dirty="0" err="1" smtClean="0">
                <a:solidFill>
                  <a:schemeClr val="tx1"/>
                </a:solidFill>
                <a:effectLst/>
                <a:latin typeface="+mn-lt"/>
                <a:ea typeface="+mn-ea"/>
                <a:cs typeface="+mn-cs"/>
              </a:rPr>
              <a:t>аэрогидрометрические</a:t>
            </a:r>
            <a:r>
              <a:rPr lang="ru-RU" sz="1200" kern="1200" dirty="0" smtClean="0">
                <a:solidFill>
                  <a:schemeClr val="tx1"/>
                </a:solidFill>
                <a:effectLst/>
                <a:latin typeface="+mn-lt"/>
                <a:ea typeface="+mn-ea"/>
                <a:cs typeface="+mn-cs"/>
              </a:rPr>
              <a:t> исследования, разрабатываются методы гамма-съемки снежного покрова.</a:t>
            </a:r>
          </a:p>
          <a:p>
            <a:r>
              <a:rPr lang="ru-RU" sz="1200" kern="1200" dirty="0" smtClean="0">
                <a:solidFill>
                  <a:schemeClr val="tx1"/>
                </a:solidFill>
                <a:effectLst/>
                <a:latin typeface="+mn-lt"/>
                <a:ea typeface="+mn-ea"/>
                <a:cs typeface="+mn-cs"/>
              </a:rPr>
              <a:t>В 1972 году выходит первый нормативный документ – «Указания по расчету основных гидрологических характеристик», закрепивший за ГГИ статус основной организации по методам гидрологических расчетов. Под руководством Всеволода Владимировича Куприянова выпущено три серии изданий – гидрологическая изученность, основные гидрологические характеристики и районные «Ресурсы поверхностных вод. Эти издания являются основной современной системы учета поверхностных вод нашей страны.</a:t>
            </a:r>
          </a:p>
          <a:p>
            <a:r>
              <a:rPr lang="ru-RU" sz="1200" kern="1200" dirty="0" smtClean="0">
                <a:solidFill>
                  <a:schemeClr val="tx1"/>
                </a:solidFill>
                <a:effectLst/>
                <a:latin typeface="+mn-lt"/>
                <a:ea typeface="+mn-ea"/>
                <a:cs typeface="+mn-cs"/>
              </a:rPr>
              <a:t>Отдельной  страницей в истории становятся экспедиции ГГИ — для перечисления каждой из них понадобится не менее часа, в 1960-х и 1970-х годах Институтом было организовано более 200 экспедиций. Среднеазиатская, </a:t>
            </a:r>
            <a:r>
              <a:rPr lang="ru-RU" sz="1200" kern="1200" dirty="0" err="1" smtClean="0">
                <a:solidFill>
                  <a:schemeClr val="tx1"/>
                </a:solidFill>
                <a:effectLst/>
                <a:latin typeface="+mn-lt"/>
                <a:ea typeface="+mn-ea"/>
                <a:cs typeface="+mn-cs"/>
              </a:rPr>
              <a:t>Шелонская</a:t>
            </a:r>
            <a:r>
              <a:rPr lang="ru-RU" sz="1200" kern="1200" dirty="0" smtClean="0">
                <a:solidFill>
                  <a:schemeClr val="tx1"/>
                </a:solidFill>
                <a:effectLst/>
                <a:latin typeface="+mn-lt"/>
                <a:ea typeface="+mn-ea"/>
                <a:cs typeface="+mn-cs"/>
              </a:rPr>
              <a:t>, Курская, Западно-Сибирская, </a:t>
            </a:r>
            <a:r>
              <a:rPr lang="ru-RU" sz="1200" kern="1200" dirty="0" err="1" smtClean="0">
                <a:solidFill>
                  <a:schemeClr val="tx1"/>
                </a:solidFill>
                <a:effectLst/>
                <a:latin typeface="+mn-lt"/>
                <a:ea typeface="+mn-ea"/>
                <a:cs typeface="+mn-cs"/>
              </a:rPr>
              <a:t>аэрогидрометрическая</a:t>
            </a:r>
            <a:r>
              <a:rPr lang="ru-RU" sz="1200" kern="1200" dirty="0" smtClean="0">
                <a:solidFill>
                  <a:schemeClr val="tx1"/>
                </a:solidFill>
                <a:effectLst/>
                <a:latin typeface="+mn-lt"/>
                <a:ea typeface="+mn-ea"/>
                <a:cs typeface="+mn-cs"/>
              </a:rPr>
              <a:t>, гидромелиоративная, южно-казахстанская, дагестанская… Крупнейшие экспедиции располагали штатом в сотни человек и дали опыт целому поколению гидрологов-</a:t>
            </a:r>
            <a:r>
              <a:rPr lang="ru-RU" sz="1200" kern="1200" dirty="0" err="1" smtClean="0">
                <a:solidFill>
                  <a:schemeClr val="tx1"/>
                </a:solidFill>
                <a:effectLst/>
                <a:latin typeface="+mn-lt"/>
                <a:ea typeface="+mn-ea"/>
                <a:cs typeface="+mn-cs"/>
              </a:rPr>
              <a:t>полевиков</a:t>
            </a:r>
            <a:r>
              <a:rPr lang="ru-RU" sz="1200" kern="1200" dirty="0" smtClean="0">
                <a:solidFill>
                  <a:schemeClr val="tx1"/>
                </a:solidFill>
                <a:effectLst/>
                <a:latin typeface="+mn-lt"/>
                <a:ea typeface="+mn-ea"/>
                <a:cs typeface="+mn-cs"/>
              </a:rPr>
              <a:t>.</a:t>
            </a:r>
          </a:p>
          <a:p>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19</a:t>
            </a:fld>
            <a:endParaRPr lang="ru-RU"/>
          </a:p>
        </p:txBody>
      </p:sp>
    </p:spTree>
    <p:extLst>
      <p:ext uri="{BB962C8B-B14F-4D97-AF65-F5344CB8AC3E}">
        <p14:creationId xmlns:p14="http://schemas.microsoft.com/office/powerpoint/2010/main" val="1194696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Во второй половине </a:t>
            </a:r>
            <a:r>
              <a:rPr lang="en-US" sz="1200" kern="1200" dirty="0" smtClean="0">
                <a:solidFill>
                  <a:schemeClr val="tx1"/>
                </a:solidFill>
                <a:effectLst/>
                <a:latin typeface="+mn-lt"/>
                <a:ea typeface="+mn-ea"/>
                <a:cs typeface="+mn-cs"/>
              </a:rPr>
              <a:t>XIX </a:t>
            </a:r>
            <a:r>
              <a:rPr lang="ru-RU" sz="1200" kern="1200" dirty="0" smtClean="0">
                <a:solidFill>
                  <a:schemeClr val="tx1"/>
                </a:solidFill>
                <a:effectLst/>
                <a:latin typeface="+mn-lt"/>
                <a:ea typeface="+mn-ea"/>
                <a:cs typeface="+mn-cs"/>
              </a:rPr>
              <a:t>века Российская империя испытывала экономический подъем. Одной из основных задач экономики того времени являлось обеспечение связности территории, что было невозможно без организации новых водных путей, строительства  железных дорог. Любое строительство, да и происшествия, такие как </a:t>
            </a:r>
            <a:r>
              <a:rPr lang="ru-RU" sz="1200" kern="1200" dirty="0" err="1" smtClean="0">
                <a:solidFill>
                  <a:schemeClr val="tx1"/>
                </a:solidFill>
                <a:effectLst/>
                <a:latin typeface="+mn-lt"/>
                <a:ea typeface="+mn-ea"/>
                <a:cs typeface="+mn-cs"/>
              </a:rPr>
              <a:t>Кукуевская</a:t>
            </a:r>
            <a:r>
              <a:rPr lang="ru-RU" sz="1200" kern="1200" dirty="0" smtClean="0">
                <a:solidFill>
                  <a:schemeClr val="tx1"/>
                </a:solidFill>
                <a:effectLst/>
                <a:latin typeface="+mn-lt"/>
                <a:ea typeface="+mn-ea"/>
                <a:cs typeface="+mn-cs"/>
              </a:rPr>
              <a:t> железнодорожная катастрофа, Невские и московские наводнения, порождали новые вопросы к ученым и инженерам. Уже к концу </a:t>
            </a:r>
            <a:r>
              <a:rPr lang="en-US" sz="1200" kern="1200" dirty="0" smtClean="0">
                <a:solidFill>
                  <a:schemeClr val="tx1"/>
                </a:solidFill>
                <a:effectLst/>
                <a:latin typeface="+mn-lt"/>
                <a:ea typeface="+mn-ea"/>
                <a:cs typeface="+mn-cs"/>
              </a:rPr>
              <a:t>XIX</a:t>
            </a:r>
            <a:r>
              <a:rPr lang="ru-RU" sz="1200" kern="1200" dirty="0" smtClean="0">
                <a:solidFill>
                  <a:schemeClr val="tx1"/>
                </a:solidFill>
                <a:effectLst/>
                <a:latin typeface="+mn-lt"/>
                <a:ea typeface="+mn-ea"/>
                <a:cs typeface="+mn-cs"/>
              </a:rPr>
              <a:t> века в стране работали более 400 водомерных постов. После выдающегося наводнения в Москве 1908 года Александр Иванович </a:t>
            </a:r>
            <a:r>
              <a:rPr lang="ru-RU" sz="1200" kern="1200" dirty="0" err="1" smtClean="0">
                <a:solidFill>
                  <a:schemeClr val="tx1"/>
                </a:solidFill>
                <a:effectLst/>
                <a:latin typeface="+mn-lt"/>
                <a:ea typeface="+mn-ea"/>
                <a:cs typeface="+mn-cs"/>
              </a:rPr>
              <a:t>Воейков</a:t>
            </a:r>
            <a:r>
              <a:rPr lang="ru-RU" sz="1200" kern="1200" dirty="0" smtClean="0">
                <a:solidFill>
                  <a:schemeClr val="tx1"/>
                </a:solidFill>
                <a:effectLst/>
                <a:latin typeface="+mn-lt"/>
                <a:ea typeface="+mn-ea"/>
                <a:cs typeface="+mn-cs"/>
              </a:rPr>
              <a:t> предлагает создать в России Службу гидрологических прогнозов. По инициативе академика Вернадского в 1915 году при Академии наук была организована Комиссия по изучению естественных производительных сил (КЕПС), которая имела в своем составе Гидрологический отдел. Трема годами позже при академии был учрежден Комитет по делам Российского гидрологического института, который возглавил Президент Академии Александр Петрович Карпинский, а организационную работу выполнял Виктор Григорьевич Глушков. </a:t>
            </a:r>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2</a:t>
            </a:fld>
            <a:endParaRPr lang="ru-RU"/>
          </a:p>
        </p:txBody>
      </p:sp>
    </p:spTree>
    <p:extLst>
      <p:ext uri="{BB962C8B-B14F-4D97-AF65-F5344CB8AC3E}">
        <p14:creationId xmlns:p14="http://schemas.microsoft.com/office/powerpoint/2010/main" val="3402257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рамках международного гидрологического десятилетия началось интенсивное международное сотрудничество. Крупнейшим вкладом ГГИ стала подготовленная монография «Мировой водный баланс и водные ресурсы Земли». В 1970-х годах в стране обострилась водная проблема, потребовалась уточненная оценка водных ресурсов и их использования. Такая оценка была выполнена под руководством Валерия Сергеевича </a:t>
            </a:r>
            <a:r>
              <a:rPr lang="ru-RU" sz="1200" kern="1200" dirty="0" err="1" smtClean="0">
                <a:solidFill>
                  <a:schemeClr val="tx1"/>
                </a:solidFill>
                <a:effectLst/>
                <a:latin typeface="+mn-lt"/>
                <a:ea typeface="+mn-ea"/>
                <a:cs typeface="+mn-cs"/>
              </a:rPr>
              <a:t>Вуглинского</a:t>
            </a:r>
            <a:r>
              <a:rPr lang="ru-RU" sz="1200" kern="1200" dirty="0" smtClean="0">
                <a:solidFill>
                  <a:schemeClr val="tx1"/>
                </a:solidFill>
                <a:effectLst/>
                <a:latin typeface="+mn-lt"/>
                <a:ea typeface="+mn-ea"/>
                <a:cs typeface="+mn-cs"/>
              </a:rPr>
              <a:t> и Владимира Ивановича Бабкина. </a:t>
            </a:r>
          </a:p>
          <a:p>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20</a:t>
            </a:fld>
            <a:endParaRPr lang="ru-RU"/>
          </a:p>
        </p:txBody>
      </p:sp>
    </p:spTree>
    <p:extLst>
      <p:ext uri="{BB962C8B-B14F-4D97-AF65-F5344CB8AC3E}">
        <p14:creationId xmlns:p14="http://schemas.microsoft.com/office/powerpoint/2010/main" val="2123573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Большинство изыскателей знает ГГИ благодаря трем книгам, которые Вы видите на экране — это нормативные документы, подготовленные и изданные под руководством классика статистической гидрологии Анатолия Вадимовича Рождественского.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97DDE001-7FEE-44CB-B8D8-B5BBA9D19373}" type="slidenum">
              <a:rPr lang="ru-RU" smtClean="0"/>
              <a:t>21</a:t>
            </a:fld>
            <a:endParaRPr lang="ru-RU"/>
          </a:p>
        </p:txBody>
      </p:sp>
    </p:spTree>
    <p:extLst>
      <p:ext uri="{BB962C8B-B14F-4D97-AF65-F5344CB8AC3E}">
        <p14:creationId xmlns:p14="http://schemas.microsoft.com/office/powerpoint/2010/main" val="4111947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Альтернативные методы расчета стока и новые модели формирования стока предлагал Юрий Борисович Виноградов, мой учитель и научный руководитель, известный своими работами по селевым потокам.</a:t>
            </a:r>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22</a:t>
            </a:fld>
            <a:endParaRPr lang="ru-RU"/>
          </a:p>
        </p:txBody>
      </p:sp>
    </p:spTree>
    <p:extLst>
      <p:ext uri="{BB962C8B-B14F-4D97-AF65-F5344CB8AC3E}">
        <p14:creationId xmlns:p14="http://schemas.microsoft.com/office/powerpoint/2010/main" val="116732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1975 году коллектив ГГИ пополнился учеными климатологами во главе с академиком Михаилом Ивановичем </a:t>
            </a:r>
            <a:r>
              <a:rPr lang="ru-RU" sz="1200" kern="1200" dirty="0" err="1" smtClean="0">
                <a:solidFill>
                  <a:schemeClr val="tx1"/>
                </a:solidFill>
                <a:effectLst/>
                <a:latin typeface="+mn-lt"/>
                <a:ea typeface="+mn-ea"/>
                <a:cs typeface="+mn-cs"/>
              </a:rPr>
              <a:t>Будыко</a:t>
            </a:r>
            <a:r>
              <a:rPr lang="ru-RU" sz="1200" kern="1200" dirty="0" smtClean="0">
                <a:solidFill>
                  <a:schemeClr val="tx1"/>
                </a:solidFill>
                <a:effectLst/>
                <a:latin typeface="+mn-lt"/>
                <a:ea typeface="+mn-ea"/>
                <a:cs typeface="+mn-cs"/>
              </a:rPr>
              <a:t>, который возглавил отдел исследований изменений климата и </a:t>
            </a:r>
            <a:r>
              <a:rPr lang="ru-RU" sz="1200" kern="1200" dirty="0" err="1" smtClean="0">
                <a:solidFill>
                  <a:schemeClr val="tx1"/>
                </a:solidFill>
                <a:effectLst/>
                <a:latin typeface="+mn-lt"/>
                <a:ea typeface="+mn-ea"/>
                <a:cs typeface="+mn-cs"/>
              </a:rPr>
              <a:t>влагооборота</a:t>
            </a:r>
            <a:r>
              <a:rPr lang="ru-RU" sz="1200" kern="1200" dirty="0" smtClean="0">
                <a:solidFill>
                  <a:schemeClr val="tx1"/>
                </a:solidFill>
                <a:effectLst/>
                <a:latin typeface="+mn-lt"/>
                <a:ea typeface="+mn-ea"/>
                <a:cs typeface="+mn-cs"/>
              </a:rPr>
              <a:t> в атмосфере. Михаил Иванович впервые высказал гипотезу об </a:t>
            </a:r>
            <a:r>
              <a:rPr lang="ru-RU" sz="1200" kern="1200" dirty="0" err="1" smtClean="0">
                <a:solidFill>
                  <a:schemeClr val="tx1"/>
                </a:solidFill>
                <a:effectLst/>
                <a:latin typeface="+mn-lt"/>
                <a:ea typeface="+mn-ea"/>
                <a:cs typeface="+mn-cs"/>
              </a:rPr>
              <a:t>антропогенно</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обуслолвенном</a:t>
            </a:r>
            <a:r>
              <a:rPr lang="ru-RU" sz="1200" kern="1200" dirty="0" smtClean="0">
                <a:solidFill>
                  <a:schemeClr val="tx1"/>
                </a:solidFill>
                <a:effectLst/>
                <a:latin typeface="+mn-lt"/>
                <a:ea typeface="+mn-ea"/>
                <a:cs typeface="+mn-cs"/>
              </a:rPr>
              <a:t> потеплении и подготовил целую школу климатологов, известных в стране и за рубежом.</a:t>
            </a:r>
          </a:p>
          <a:p>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23</a:t>
            </a:fld>
            <a:endParaRPr lang="ru-RU"/>
          </a:p>
        </p:txBody>
      </p:sp>
    </p:spTree>
    <p:extLst>
      <p:ext uri="{BB962C8B-B14F-4D97-AF65-F5344CB8AC3E}">
        <p14:creationId xmlns:p14="http://schemas.microsoft.com/office/powerpoint/2010/main" val="803828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1990-е годы – наиболее тяжелое время в современной истории института. Отсутствие финансирование, крупных строек, потеря интереса государства к научным исследованиям привели к уменьшению штатной численности Института в 5 раз. Однако, были сохранены Валдайский филиал и Главная экспериментальная база ГГИ, осуществлен ряд международных проектов по линии ВМО, Юнеско.</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97DDE001-7FEE-44CB-B8D8-B5BBA9D19373}" type="slidenum">
              <a:rPr lang="ru-RU" smtClean="0"/>
              <a:t>24</a:t>
            </a:fld>
            <a:endParaRPr lang="ru-RU"/>
          </a:p>
        </p:txBody>
      </p:sp>
    </p:spTree>
    <p:extLst>
      <p:ext uri="{BB962C8B-B14F-4D97-AF65-F5344CB8AC3E}">
        <p14:creationId xmlns:p14="http://schemas.microsoft.com/office/powerpoint/2010/main" val="1505418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Последние десять лет характеризуются устойчивым постепенным развитием Института. Под руководством директора ГГИ Владимира Юрьевича Георгиевского выполнены крупные исследования в рамках Федеральной целевой программы «Развитие водохозяйственного комплекса России», подготовлены новые научно-прикладные справочники по бассейну Волги, выполнены исследования режима озера </a:t>
            </a:r>
            <a:r>
              <a:rPr lang="ru-RU" sz="1200" kern="1200" dirty="0" err="1" smtClean="0">
                <a:solidFill>
                  <a:schemeClr val="tx1"/>
                </a:solidFill>
                <a:effectLst/>
                <a:latin typeface="+mn-lt"/>
                <a:ea typeface="+mn-ea"/>
                <a:cs typeface="+mn-cs"/>
              </a:rPr>
              <a:t>Ханка</a:t>
            </a:r>
            <a:r>
              <a:rPr lang="ru-RU" sz="1200" kern="1200" dirty="0" smtClean="0">
                <a:solidFill>
                  <a:schemeClr val="tx1"/>
                </a:solidFill>
                <a:effectLst/>
                <a:latin typeface="+mn-lt"/>
                <a:ea typeface="+mn-ea"/>
                <a:cs typeface="+mn-cs"/>
              </a:rPr>
              <a:t>. Крупнейшие стройки и проекты страны — Сочинская олимпиада, Багаевский и Нижегородский гидроузлы сопровождаются исследованиями на гидравлической модели. Выполняются региональные работы по заказу Комитета по природопользованию и </a:t>
            </a:r>
            <a:r>
              <a:rPr lang="ru-RU" sz="1200" kern="1200" dirty="0" err="1" smtClean="0">
                <a:solidFill>
                  <a:schemeClr val="tx1"/>
                </a:solidFill>
                <a:effectLst/>
                <a:latin typeface="+mn-lt"/>
                <a:ea typeface="+mn-ea"/>
                <a:cs typeface="+mn-cs"/>
              </a:rPr>
              <a:t>Невско</a:t>
            </a:r>
            <a:r>
              <a:rPr lang="ru-RU" sz="1200" kern="1200" dirty="0" smtClean="0">
                <a:solidFill>
                  <a:schemeClr val="tx1"/>
                </a:solidFill>
                <a:effectLst/>
                <a:latin typeface="+mn-lt"/>
                <a:ea typeface="+mn-ea"/>
                <a:cs typeface="+mn-cs"/>
              </a:rPr>
              <a:t>-Ладожского бассейнового водного управления. Институтом разработаны схемы комплексного использования и охраны вод для большинства бассейнов Северо-Запада России.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За последние годы Институт все активнее вовлекается в международные проекты — функционирует международный центр данных по озерам и водохранилищам </a:t>
            </a:r>
            <a:r>
              <a:rPr lang="en-US" sz="1200" kern="1200" dirty="0" smtClean="0">
                <a:solidFill>
                  <a:schemeClr val="tx1"/>
                </a:solidFill>
                <a:effectLst/>
                <a:latin typeface="+mn-lt"/>
                <a:ea typeface="+mn-ea"/>
                <a:cs typeface="+mn-cs"/>
              </a:rPr>
              <a:t>HYDROLARE</a:t>
            </a:r>
            <a:r>
              <a:rPr lang="ru-RU" sz="1200" kern="1200" dirty="0" smtClean="0">
                <a:solidFill>
                  <a:schemeClr val="tx1"/>
                </a:solidFill>
                <a:effectLst/>
                <a:latin typeface="+mn-lt"/>
                <a:ea typeface="+mn-ea"/>
                <a:cs typeface="+mn-cs"/>
              </a:rPr>
              <a:t>, болотная станция </a:t>
            </a:r>
            <a:r>
              <a:rPr lang="ru-RU" sz="1200" kern="1200" dirty="0" err="1" smtClean="0">
                <a:solidFill>
                  <a:schemeClr val="tx1"/>
                </a:solidFill>
                <a:effectLst/>
                <a:latin typeface="+mn-lt"/>
                <a:ea typeface="+mn-ea"/>
                <a:cs typeface="+mn-cs"/>
              </a:rPr>
              <a:t>Ламмин-Суо</a:t>
            </a:r>
            <a:r>
              <a:rPr lang="ru-RU" sz="1200" kern="1200" dirty="0" smtClean="0">
                <a:solidFill>
                  <a:schemeClr val="tx1"/>
                </a:solidFill>
                <a:effectLst/>
                <a:latin typeface="+mn-lt"/>
                <a:ea typeface="+mn-ea"/>
                <a:cs typeface="+mn-cs"/>
              </a:rPr>
              <a:t> в 2018 года вошла  в международный проект </a:t>
            </a:r>
            <a:r>
              <a:rPr lang="en-US" sz="1200" kern="1200" dirty="0" smtClean="0">
                <a:solidFill>
                  <a:schemeClr val="tx1"/>
                </a:solidFill>
                <a:effectLst/>
                <a:latin typeface="+mn-lt"/>
                <a:ea typeface="+mn-ea"/>
                <a:cs typeface="+mn-cs"/>
              </a:rPr>
              <a:t>INTERACT</a:t>
            </a:r>
            <a:r>
              <a:rPr lang="ru-RU" sz="1200" kern="1200" dirty="0" smtClean="0">
                <a:solidFill>
                  <a:schemeClr val="tx1"/>
                </a:solidFill>
                <a:effectLst/>
                <a:latin typeface="+mn-lt"/>
                <a:ea typeface="+mn-ea"/>
                <a:cs typeface="+mn-cs"/>
              </a:rPr>
              <a:t>, выиграны гранты по Российско-Финскому и Российско-Эстонскому приграничному сотрудничеству.</a:t>
            </a:r>
          </a:p>
          <a:p>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25</a:t>
            </a:fld>
            <a:endParaRPr lang="ru-RU"/>
          </a:p>
        </p:txBody>
      </p:sp>
    </p:spTree>
    <p:extLst>
      <p:ext uri="{BB962C8B-B14F-4D97-AF65-F5344CB8AC3E}">
        <p14:creationId xmlns:p14="http://schemas.microsoft.com/office/powerpoint/2010/main" val="3054503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Сейчас, в 2019 году, коллектив ГГИ представляет собой крепкий сплав из опытных сотрудников и научной молодежи. В ГГИ работает 9 крупных научных подразделений, функционирует аспирантура, за последние три года коллектив пополнился  новыми молодых исследователями. </a:t>
            </a:r>
          </a:p>
          <a:p>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26</a:t>
            </a:fld>
            <a:endParaRPr lang="ru-RU"/>
          </a:p>
        </p:txBody>
      </p:sp>
    </p:spTree>
    <p:extLst>
      <p:ext uri="{BB962C8B-B14F-4D97-AF65-F5344CB8AC3E}">
        <p14:creationId xmlns:p14="http://schemas.microsoft.com/office/powerpoint/2010/main" val="2123896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Что же ждет нас в будущем? В системе Росгидромета институт отвечает за научно-методическое руководство системой гидрологических наблюдений, и важнейшей задачей является автоматизация гидрологической сети и повышение ее плотности. Для этого в рамках проекта Росгидромет-2 запланированы мероприятия по восстановлению и модернизации гидрологической сети, совершенствованию технологий и вычислительных систем.</a:t>
            </a:r>
          </a:p>
          <a:p>
            <a:r>
              <a:rPr lang="ru-RU" sz="1200" kern="1200" dirty="0" smtClean="0">
                <a:solidFill>
                  <a:schemeClr val="tx1"/>
                </a:solidFill>
                <a:effectLst/>
                <a:latin typeface="+mn-lt"/>
                <a:ea typeface="+mn-ea"/>
                <a:cs typeface="+mn-cs"/>
              </a:rPr>
              <a:t>Крупные наводнения в стране в 2012 году в Крымске, в 2013 году на Амуре, в 2019 году на реках Иркутской области показали, что актуальность гидрологических исследований как никогда высока. В 2019-2020 году Институт выполняет крупные работы по исследованию механизмов катастрофического паводка на р. </a:t>
            </a:r>
            <a:r>
              <a:rPr lang="ru-RU" sz="1200" kern="1200" dirty="0" err="1" smtClean="0">
                <a:solidFill>
                  <a:schemeClr val="tx1"/>
                </a:solidFill>
                <a:effectLst/>
                <a:latin typeface="+mn-lt"/>
                <a:ea typeface="+mn-ea"/>
                <a:cs typeface="+mn-cs"/>
              </a:rPr>
              <a:t>Ие</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Страна, как и прежде, нуждается в гидрологическом сопровождении своих строек и проектов. Научно-прикладные справочники переходят в электронную форму и должны становится частью интегрированных систем гидрологического обслуживания в виде специализированных </a:t>
            </a:r>
            <a:r>
              <a:rPr lang="ru-RU" sz="1200" kern="1200" dirty="0" err="1" smtClean="0">
                <a:solidFill>
                  <a:schemeClr val="tx1"/>
                </a:solidFill>
                <a:effectLst/>
                <a:latin typeface="+mn-lt"/>
                <a:ea typeface="+mn-ea"/>
                <a:cs typeface="+mn-cs"/>
              </a:rPr>
              <a:t>геопорталов</a:t>
            </a:r>
            <a:r>
              <a:rPr lang="ru-RU" sz="1200" kern="1200" dirty="0" smtClean="0">
                <a:solidFill>
                  <a:schemeClr val="tx1"/>
                </a:solidFill>
                <a:effectLst/>
                <a:latin typeface="+mn-lt"/>
                <a:ea typeface="+mn-ea"/>
                <a:cs typeface="+mn-cs"/>
              </a:rPr>
              <a:t> и ГИС-систем.</a:t>
            </a:r>
          </a:p>
          <a:p>
            <a:r>
              <a:rPr lang="ru-RU" sz="1200" kern="1200" dirty="0" smtClean="0">
                <a:solidFill>
                  <a:schemeClr val="tx1"/>
                </a:solidFill>
                <a:effectLst/>
                <a:latin typeface="+mn-lt"/>
                <a:ea typeface="+mn-ea"/>
                <a:cs typeface="+mn-cs"/>
              </a:rPr>
              <a:t>Проектом Росгидромет-2 запланировано развитие специализированной сети: наблюдений а испарением с водной поверхности, </a:t>
            </a:r>
            <a:r>
              <a:rPr lang="ru-RU" sz="1200" kern="1200" dirty="0" err="1" smtClean="0">
                <a:solidFill>
                  <a:schemeClr val="tx1"/>
                </a:solidFill>
                <a:effectLst/>
                <a:latin typeface="+mn-lt"/>
                <a:ea typeface="+mn-ea"/>
                <a:cs typeface="+mn-cs"/>
              </a:rPr>
              <a:t>воднобалансовых</a:t>
            </a:r>
            <a:r>
              <a:rPr lang="ru-RU" sz="1200" kern="1200" dirty="0" smtClean="0">
                <a:solidFill>
                  <a:schemeClr val="tx1"/>
                </a:solidFill>
                <a:effectLst/>
                <a:latin typeface="+mn-lt"/>
                <a:ea typeface="+mn-ea"/>
                <a:cs typeface="+mn-cs"/>
              </a:rPr>
              <a:t> и болотных станций.</a:t>
            </a:r>
          </a:p>
          <a:p>
            <a:r>
              <a:rPr lang="ru-RU" sz="1200" kern="1200" dirty="0" smtClean="0">
                <a:solidFill>
                  <a:schemeClr val="tx1"/>
                </a:solidFill>
                <a:effectLst/>
                <a:latin typeface="+mn-lt"/>
                <a:ea typeface="+mn-ea"/>
                <a:cs typeface="+mn-cs"/>
              </a:rPr>
              <a:t>Вступая в новый век нашей жизни, мы уверены, что опыт и знания поколений гидрологов, посвятивших свою жизнь ГГИ, являются самым надежным фундаментом для развития Института. Мы стоим на плечах гигантов и поэтому видим будущее светлым и счастливым</a:t>
            </a:r>
          </a:p>
          <a:p>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27</a:t>
            </a:fld>
            <a:endParaRPr lang="ru-RU"/>
          </a:p>
        </p:txBody>
      </p:sp>
    </p:spTree>
    <p:extLst>
      <p:ext uri="{BB962C8B-B14F-4D97-AF65-F5344CB8AC3E}">
        <p14:creationId xmlns:p14="http://schemas.microsoft.com/office/powerpoint/2010/main" val="2169691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Решение об учреждении института было принято в июне 1919 года, а 7 октября было принято Положение об институте. С тех пор именно эта дата — 7 октября считает днем основания Института. При создании Институт был заявлен всероссийским центральным гидрологическим учреждением в РСФСР. Задачи ГГИ своими масштабами соответствовали требованиям времени «всестороннее изучение природных вод, разработка программ и методов гидрологических исследований и теоретических вопросов гидрологии, сбор и систематизация данных о водах страны с целью обеспечения ими народного хозяйства»</a:t>
            </a:r>
          </a:p>
          <a:p>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3</a:t>
            </a:fld>
            <a:endParaRPr lang="ru-RU"/>
          </a:p>
        </p:txBody>
      </p:sp>
    </p:spTree>
    <p:extLst>
      <p:ext uri="{BB962C8B-B14F-4D97-AF65-F5344CB8AC3E}">
        <p14:creationId xmlns:p14="http://schemas.microsoft.com/office/powerpoint/2010/main" val="2614023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Первым директор стал выдающийся ученый-гидролог Виктор Григорьевич Глушков. Его организаторский талант позволил привлечь в работе в РГИ самых авторитетных ученых того времени. </a:t>
            </a:r>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4</a:t>
            </a:fld>
            <a:endParaRPr lang="ru-RU"/>
          </a:p>
        </p:txBody>
      </p:sp>
    </p:spTree>
    <p:extLst>
      <p:ext uri="{BB962C8B-B14F-4D97-AF65-F5344CB8AC3E}">
        <p14:creationId xmlns:p14="http://schemas.microsoft.com/office/powerpoint/2010/main" val="945485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Так, речной отдел возглавил Вячеслав Михайлович </a:t>
            </a:r>
            <a:r>
              <a:rPr lang="ru-RU" sz="1200" kern="1200" dirty="0" err="1" smtClean="0">
                <a:solidFill>
                  <a:schemeClr val="tx1"/>
                </a:solidFill>
                <a:effectLst/>
                <a:latin typeface="+mn-lt"/>
                <a:ea typeface="+mn-ea"/>
                <a:cs typeface="+mn-cs"/>
              </a:rPr>
              <a:t>Родевич</a:t>
            </a:r>
            <a:r>
              <a:rPr lang="ru-RU" sz="1200" kern="1200" dirty="0" smtClean="0">
                <a:solidFill>
                  <a:schemeClr val="tx1"/>
                </a:solidFill>
                <a:effectLst/>
                <a:latin typeface="+mn-lt"/>
                <a:ea typeface="+mn-ea"/>
                <a:cs typeface="+mn-cs"/>
              </a:rPr>
              <a:t>, заведующий отдел водных исследований в Управлении внутренних водных путей, озерный — Лев Семенович Берг, один из основателей Географического института, впоследствии президент Географического общества СССР, и Глеб Юрьевич Верещагин, бывший ученым секретарем института и руководивший первой – </a:t>
            </a:r>
            <a:r>
              <a:rPr lang="ru-RU" sz="1200" kern="1200" dirty="0" err="1" smtClean="0">
                <a:solidFill>
                  <a:schemeClr val="tx1"/>
                </a:solidFill>
                <a:effectLst/>
                <a:latin typeface="+mn-lt"/>
                <a:ea typeface="+mn-ea"/>
                <a:cs typeface="+mn-cs"/>
              </a:rPr>
              <a:t>Олонецкой</a:t>
            </a:r>
            <a:r>
              <a:rPr lang="ru-RU" sz="1200" kern="1200" dirty="0" smtClean="0">
                <a:solidFill>
                  <a:schemeClr val="tx1"/>
                </a:solidFill>
                <a:effectLst/>
                <a:latin typeface="+mn-lt"/>
                <a:ea typeface="+mn-ea"/>
                <a:cs typeface="+mn-cs"/>
              </a:rPr>
              <a:t> – экспедиций РГИ. В двадцатых годах он руководил Байкальской экспедицией, на основе которой была организована Байкальская лимнологическая станция, ставшая форпостом Академии наук в Сибири. В дальнейшем он приложил усилия для создания Института озероведения в системе Академии наук. Морской отдел возглавляли известный гидробиолог Николай Михайлович </a:t>
            </a:r>
            <a:r>
              <a:rPr lang="ru-RU" sz="1200" kern="1200" dirty="0" err="1" smtClean="0">
                <a:solidFill>
                  <a:schemeClr val="tx1"/>
                </a:solidFill>
                <a:effectLst/>
                <a:latin typeface="+mn-lt"/>
                <a:ea typeface="+mn-ea"/>
                <a:cs typeface="+mn-cs"/>
              </a:rPr>
              <a:t>Книпович</a:t>
            </a:r>
            <a:r>
              <a:rPr lang="ru-RU" sz="1200" kern="1200" dirty="0" smtClean="0">
                <a:solidFill>
                  <a:schemeClr val="tx1"/>
                </a:solidFill>
                <a:effectLst/>
                <a:latin typeface="+mn-lt"/>
                <a:ea typeface="+mn-ea"/>
                <a:cs typeface="+mn-cs"/>
              </a:rPr>
              <a:t> и Константин Михайлович </a:t>
            </a:r>
            <a:r>
              <a:rPr lang="ru-RU" sz="1200" kern="1200" dirty="0" err="1" smtClean="0">
                <a:solidFill>
                  <a:schemeClr val="tx1"/>
                </a:solidFill>
                <a:effectLst/>
                <a:latin typeface="+mn-lt"/>
                <a:ea typeface="+mn-ea"/>
                <a:cs typeface="+mn-cs"/>
              </a:rPr>
              <a:t>Дерюгин</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основавшй</a:t>
            </a:r>
            <a:r>
              <a:rPr lang="ru-RU" sz="1200" kern="1200" dirty="0" smtClean="0">
                <a:solidFill>
                  <a:schemeClr val="tx1"/>
                </a:solidFill>
                <a:effectLst/>
                <a:latin typeface="+mn-lt"/>
                <a:ea typeface="+mn-ea"/>
                <a:cs typeface="+mn-cs"/>
              </a:rPr>
              <a:t> Петергофский биологический институт и кафедру гидробиологии и ихтиологии в Петербургском университете</a:t>
            </a:r>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5</a:t>
            </a:fld>
            <a:endParaRPr lang="ru-RU"/>
          </a:p>
        </p:txBody>
      </p:sp>
    </p:spTree>
    <p:extLst>
      <p:ext uri="{BB962C8B-B14F-4D97-AF65-F5344CB8AC3E}">
        <p14:creationId xmlns:p14="http://schemas.microsoft.com/office/powerpoint/2010/main" val="2200594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Отдел подземных вод возглавил Борис Леонидович </a:t>
            </a:r>
            <a:r>
              <a:rPr lang="ru-RU" sz="1200" kern="1200" dirty="0" err="1" smtClean="0">
                <a:solidFill>
                  <a:schemeClr val="tx1"/>
                </a:solidFill>
                <a:effectLst/>
                <a:latin typeface="+mn-lt"/>
                <a:ea typeface="+mn-ea"/>
                <a:cs typeface="+mn-cs"/>
              </a:rPr>
              <a:t>Личков</a:t>
            </a:r>
            <a:r>
              <a:rPr lang="ru-RU" sz="1200" kern="1200" dirty="0" smtClean="0">
                <a:solidFill>
                  <a:schemeClr val="tx1"/>
                </a:solidFill>
                <a:effectLst/>
                <a:latin typeface="+mn-lt"/>
                <a:ea typeface="+mn-ea"/>
                <a:cs typeface="+mn-cs"/>
              </a:rPr>
              <a:t>, основатель кафедры гидрогеологии Петербургского университета, предложивший одну из первых классификаций подземных вод., автор концепции о решающей роли гидросферы в истории Земли. Одной из наиболее ярких и разносторонних личностей был заместитель директора и начальник </a:t>
            </a:r>
            <a:r>
              <a:rPr lang="ru-RU" sz="1200" kern="1200" dirty="0" err="1" smtClean="0">
                <a:solidFill>
                  <a:schemeClr val="tx1"/>
                </a:solidFill>
                <a:effectLst/>
                <a:latin typeface="+mn-lt"/>
                <a:ea typeface="+mn-ea"/>
                <a:cs typeface="+mn-cs"/>
              </a:rPr>
              <a:t>гидравлико</a:t>
            </a:r>
            <a:r>
              <a:rPr lang="ru-RU" sz="1200" kern="1200" dirty="0" smtClean="0">
                <a:solidFill>
                  <a:schemeClr val="tx1"/>
                </a:solidFill>
                <a:effectLst/>
                <a:latin typeface="+mn-lt"/>
                <a:ea typeface="+mn-ea"/>
                <a:cs typeface="+mn-cs"/>
              </a:rPr>
              <a:t>-математического отдела, профессор и генерал-лейтенант Александр Александрович </a:t>
            </a:r>
            <a:r>
              <a:rPr lang="ru-RU" sz="1200" kern="1200" dirty="0" err="1" smtClean="0">
                <a:solidFill>
                  <a:schemeClr val="tx1"/>
                </a:solidFill>
                <a:effectLst/>
                <a:latin typeface="+mn-lt"/>
                <a:ea typeface="+mn-ea"/>
                <a:cs typeface="+mn-cs"/>
              </a:rPr>
              <a:t>Саткевич</a:t>
            </a:r>
            <a:r>
              <a:rPr lang="ru-RU" sz="1200" kern="1200" dirty="0" smtClean="0">
                <a:solidFill>
                  <a:schemeClr val="tx1"/>
                </a:solidFill>
                <a:effectLst/>
                <a:latin typeface="+mn-lt"/>
                <a:ea typeface="+mn-ea"/>
                <a:cs typeface="+mn-cs"/>
              </a:rPr>
              <a:t>. Гидротехнический отдел возглавил Нестор Платонович </a:t>
            </a:r>
            <a:r>
              <a:rPr lang="ru-RU" sz="1200" kern="1200" dirty="0" err="1" smtClean="0">
                <a:solidFill>
                  <a:schemeClr val="tx1"/>
                </a:solidFill>
                <a:effectLst/>
                <a:latin typeface="+mn-lt"/>
                <a:ea typeface="+mn-ea"/>
                <a:cs typeface="+mn-cs"/>
              </a:rPr>
              <a:t>Пузыревский</a:t>
            </a:r>
            <a:r>
              <a:rPr lang="ru-RU" sz="1200" kern="1200" dirty="0" smtClean="0">
                <a:solidFill>
                  <a:schemeClr val="tx1"/>
                </a:solidFill>
                <a:effectLst/>
                <a:latin typeface="+mn-lt"/>
                <a:ea typeface="+mn-ea"/>
                <a:cs typeface="+mn-cs"/>
              </a:rPr>
              <a:t>, автор проектов межбассейновых соединений – Волго-Донского, </a:t>
            </a:r>
            <a:r>
              <a:rPr lang="ru-RU" sz="1200" kern="1200" dirty="0" err="1" smtClean="0">
                <a:solidFill>
                  <a:schemeClr val="tx1"/>
                </a:solidFill>
                <a:effectLst/>
                <a:latin typeface="+mn-lt"/>
                <a:ea typeface="+mn-ea"/>
                <a:cs typeface="+mn-cs"/>
              </a:rPr>
              <a:t>Беломоро</a:t>
            </a:r>
            <a:r>
              <a:rPr lang="ru-RU" sz="1200" kern="1200" dirty="0" smtClean="0">
                <a:solidFill>
                  <a:schemeClr val="tx1"/>
                </a:solidFill>
                <a:effectLst/>
                <a:latin typeface="+mn-lt"/>
                <a:ea typeface="+mn-ea"/>
                <a:cs typeface="+mn-cs"/>
              </a:rPr>
              <a:t>-Балтийского каналов. Гидрофизический отдел </a:t>
            </a:r>
            <a:r>
              <a:rPr lang="ru-RU" sz="1200" kern="1200" dirty="0" err="1" smtClean="0">
                <a:solidFill>
                  <a:schemeClr val="tx1"/>
                </a:solidFill>
                <a:effectLst/>
                <a:latin typeface="+mn-lt"/>
                <a:ea typeface="+mn-ea"/>
                <a:cs typeface="+mn-cs"/>
              </a:rPr>
              <a:t>возглавл</a:t>
            </a:r>
            <a:r>
              <a:rPr lang="ru-RU" sz="1200" kern="1200" dirty="0" smtClean="0">
                <a:solidFill>
                  <a:schemeClr val="tx1"/>
                </a:solidFill>
                <a:effectLst/>
                <a:latin typeface="+mn-lt"/>
                <a:ea typeface="+mn-ea"/>
                <a:cs typeface="+mn-cs"/>
              </a:rPr>
              <a:t> Антон Антонович Каминский, оставивший след и в метеорологии, как организатор сети метеорологических наблюдений.</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97DDE001-7FEE-44CB-B8D8-B5BBA9D19373}" type="slidenum">
              <a:rPr lang="ru-RU" smtClean="0"/>
              <a:t>6</a:t>
            </a:fld>
            <a:endParaRPr lang="ru-RU"/>
          </a:p>
        </p:txBody>
      </p:sp>
    </p:spTree>
    <p:extLst>
      <p:ext uri="{BB962C8B-B14F-4D97-AF65-F5344CB8AC3E}">
        <p14:creationId xmlns:p14="http://schemas.microsoft.com/office/powerpoint/2010/main" val="4119927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 1924 году Институт организовал первый гидрологический съезд, посвященный, в основном, развитию сети гидрологических станций и обобщению материалов, накопленных различными ведомствами. Через четыре года, на втором съезде, акценты сместились — основные дискуссии были посвящены методологии научных исследований и методам расчета </a:t>
            </a:r>
            <a:r>
              <a:rPr lang="ru-RU" sz="1200" kern="1200" dirty="0" err="1" smtClean="0">
                <a:solidFill>
                  <a:schemeClr val="tx1"/>
                </a:solidFill>
                <a:effectLst/>
                <a:latin typeface="+mn-lt"/>
                <a:ea typeface="+mn-ea"/>
                <a:cs typeface="+mn-cs"/>
              </a:rPr>
              <a:t>стока,особенно</a:t>
            </a:r>
            <a:r>
              <a:rPr lang="ru-RU" sz="1200" kern="1200" dirty="0" smtClean="0">
                <a:solidFill>
                  <a:schemeClr val="tx1"/>
                </a:solidFill>
                <a:effectLst/>
                <a:latin typeface="+mn-lt"/>
                <a:ea typeface="+mn-ea"/>
                <a:cs typeface="+mn-cs"/>
              </a:rPr>
              <a:t> для интенсивно осваиваемых территорий, не освещенных данными наблюдений. На втором съезде прозвучали имена Дмитрия Илларионовича </a:t>
            </a:r>
            <a:r>
              <a:rPr lang="ru-RU" sz="1200" kern="1200" dirty="0" err="1" smtClean="0">
                <a:solidFill>
                  <a:schemeClr val="tx1"/>
                </a:solidFill>
                <a:effectLst/>
                <a:latin typeface="+mn-lt"/>
                <a:ea typeface="+mn-ea"/>
                <a:cs typeface="+mn-cs"/>
              </a:rPr>
              <a:t>Кочерина</a:t>
            </a:r>
            <a:r>
              <a:rPr lang="ru-RU" sz="1200" kern="1200" dirty="0" smtClean="0">
                <a:solidFill>
                  <a:schemeClr val="tx1"/>
                </a:solidFill>
                <a:effectLst/>
                <a:latin typeface="+mn-lt"/>
                <a:ea typeface="+mn-ea"/>
                <a:cs typeface="+mn-cs"/>
              </a:rPr>
              <a:t>, доказавшего на основе натурных наблюдений зональный характер распределения стока по территории и составивший первую карту среднего многолетнего стока, основателя гидравлической лаборатории и </a:t>
            </a:r>
            <a:r>
              <a:rPr lang="ru-RU" sz="1200" kern="1200" dirty="0" err="1" smtClean="0">
                <a:solidFill>
                  <a:schemeClr val="tx1"/>
                </a:solidFill>
                <a:effectLst/>
                <a:latin typeface="+mn-lt"/>
                <a:ea typeface="+mn-ea"/>
                <a:cs typeface="+mn-cs"/>
              </a:rPr>
              <a:t>Кучинской</a:t>
            </a:r>
            <a:r>
              <a:rPr lang="ru-RU" sz="1200" kern="1200" dirty="0" smtClean="0">
                <a:solidFill>
                  <a:schemeClr val="tx1"/>
                </a:solidFill>
                <a:effectLst/>
                <a:latin typeface="+mn-lt"/>
                <a:ea typeface="+mn-ea"/>
                <a:cs typeface="+mn-cs"/>
              </a:rPr>
              <a:t> гидрологической станции Михаила Андреевича </a:t>
            </a:r>
            <a:r>
              <a:rPr lang="ru-RU" sz="1200" kern="1200" dirty="0" err="1" smtClean="0">
                <a:solidFill>
                  <a:schemeClr val="tx1"/>
                </a:solidFill>
                <a:effectLst/>
                <a:latin typeface="+mn-lt"/>
                <a:ea typeface="+mn-ea"/>
                <a:cs typeface="+mn-cs"/>
              </a:rPr>
              <a:t>Великанова</a:t>
            </a:r>
            <a:r>
              <a:rPr lang="ru-RU" sz="1200" kern="1200" dirty="0" smtClean="0">
                <a:solidFill>
                  <a:schemeClr val="tx1"/>
                </a:solidFill>
                <a:effectLst/>
                <a:latin typeface="+mn-lt"/>
                <a:ea typeface="+mn-ea"/>
                <a:cs typeface="+mn-cs"/>
              </a:rPr>
              <a:t>, молодого ученого Даниила Львовича Соколовского — основоположника разработки методов расчета стока при отсутствии и недостаточности наблюдений. Их идеи поддерживал возглавлявший Московское отделение ГГИ Евгений </a:t>
            </a:r>
            <a:r>
              <a:rPr lang="ru-RU" sz="1200" kern="1200" dirty="0" err="1" smtClean="0">
                <a:solidFill>
                  <a:schemeClr val="tx1"/>
                </a:solidFill>
                <a:effectLst/>
                <a:latin typeface="+mn-lt"/>
                <a:ea typeface="+mn-ea"/>
                <a:cs typeface="+mn-cs"/>
              </a:rPr>
              <a:t>Варфоломеевич</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Близняк</a:t>
            </a:r>
            <a:r>
              <a:rPr lang="ru-RU" sz="1200" kern="1200" dirty="0" smtClean="0">
                <a:solidFill>
                  <a:schemeClr val="tx1"/>
                </a:solidFill>
                <a:effectLst/>
                <a:latin typeface="+mn-lt"/>
                <a:ea typeface="+mn-ea"/>
                <a:cs typeface="+mn-cs"/>
              </a:rPr>
              <a:t>, начальник изысканий, проектирования и строительства Волго-Донского канала, Обь-Енисейского водного пути, руководитель разработки схемы электрификации Западной Сибири и в будущем заведующий кафедрой гидрологии суши МГУ. Ему, как практику, было очевидно, что, выражаясь современным языком, «времени на раскачку нет».</a:t>
            </a:r>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7</a:t>
            </a:fld>
            <a:endParaRPr lang="ru-RU"/>
          </a:p>
        </p:txBody>
      </p:sp>
    </p:spTree>
    <p:extLst>
      <p:ext uri="{BB962C8B-B14F-4D97-AF65-F5344CB8AC3E}">
        <p14:creationId xmlns:p14="http://schemas.microsoft.com/office/powerpoint/2010/main" val="620998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«Я посвятил много времени вопросу о сети. Это понятно: иметь сеть было постоянной заветной мечтой Института…</a:t>
            </a:r>
          </a:p>
          <a:p>
            <a:r>
              <a:rPr lang="ru-RU" sz="1200" kern="1200" dirty="0" smtClean="0">
                <a:solidFill>
                  <a:schemeClr val="tx1"/>
                </a:solidFill>
                <a:effectLst/>
                <a:latin typeface="+mn-lt"/>
                <a:ea typeface="+mn-ea"/>
                <a:cs typeface="+mn-cs"/>
              </a:rPr>
              <a:t>За отсутствием наблюдений приходится характеристику режима устанавливать на основании различных гидрологических зависимостей, типов, аналогий и норм…таково положений этой науки в нашем Союзе</a:t>
            </a:r>
          </a:p>
          <a:p>
            <a:r>
              <a:rPr lang="ru-RU" sz="1200" kern="1200" dirty="0" smtClean="0">
                <a:solidFill>
                  <a:schemeClr val="tx1"/>
                </a:solidFill>
                <a:effectLst/>
                <a:latin typeface="+mn-lt"/>
                <a:ea typeface="+mn-ea"/>
                <a:cs typeface="+mn-cs"/>
              </a:rPr>
              <a:t>Темпы развития не могут ждать многолетнего накопления наблюдательных материалов. Поэтому, наравне с сетью, почетнейшее место в ряду гидрологических работ занимают экспедиции»</a:t>
            </a:r>
          </a:p>
          <a:p>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8</a:t>
            </a:fld>
            <a:endParaRPr lang="ru-RU"/>
          </a:p>
        </p:txBody>
      </p:sp>
    </p:spTree>
    <p:extLst>
      <p:ext uri="{BB962C8B-B14F-4D97-AF65-F5344CB8AC3E}">
        <p14:creationId xmlns:p14="http://schemas.microsoft.com/office/powerpoint/2010/main" val="1298557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начале 1930-х годов темпы развития Института были просто потрясающими. Организована Валдайская станция, проведен ряд комплексных экспедиций, организовано Бюро водного кадастра. Однако, конец 1930-х годов для гидрологического института был трагическим, институт был фактически разгромлен – «красный» директор Федор Марков и Виктор Глушков объявлены врагами народа и репрессированы по сфабрикованному делу о вредительстве. Та же участь постигла вновь назначенного директора Янковского и </a:t>
            </a:r>
            <a:r>
              <a:rPr lang="ru-RU" sz="1200" kern="1200" dirty="0" err="1" smtClean="0">
                <a:solidFill>
                  <a:schemeClr val="tx1"/>
                </a:solidFill>
                <a:effectLst/>
                <a:latin typeface="+mn-lt"/>
                <a:ea typeface="+mn-ea"/>
                <a:cs typeface="+mn-cs"/>
              </a:rPr>
              <a:t>Саткевича</a:t>
            </a:r>
            <a:r>
              <a:rPr lang="ru-RU" sz="1200" kern="1200" dirty="0" smtClean="0">
                <a:solidFill>
                  <a:schemeClr val="tx1"/>
                </a:solidFill>
                <a:effectLst/>
                <a:latin typeface="+mn-lt"/>
                <a:ea typeface="+mn-ea"/>
                <a:cs typeface="+mn-cs"/>
              </a:rPr>
              <a:t>. Около 40 человек впоследствии были реабилитированы, но наиболее опытные и квалифицированные кадры для гидрологии и страны были потеряны. На этом этапе тематика института была коренным образом изменена. Институт возглавили инженеры-гидрологи, выпускники Московского гидрометеорологического института, Александр Сергеевич Смирнов и Валериан Андреевич Урываев. Инженерная тематика стала преобладать над географической, ряд функций был передан в другие министерства и ведомства и института.</a:t>
            </a:r>
          </a:p>
          <a:p>
            <a:endParaRPr lang="ru-RU" dirty="0"/>
          </a:p>
        </p:txBody>
      </p:sp>
      <p:sp>
        <p:nvSpPr>
          <p:cNvPr id="4" name="Номер слайда 3"/>
          <p:cNvSpPr>
            <a:spLocks noGrp="1"/>
          </p:cNvSpPr>
          <p:nvPr>
            <p:ph type="sldNum" sz="quarter" idx="10"/>
          </p:nvPr>
        </p:nvSpPr>
        <p:spPr/>
        <p:txBody>
          <a:bodyPr/>
          <a:lstStyle/>
          <a:p>
            <a:fld id="{97DDE001-7FEE-44CB-B8D8-B5BBA9D19373}" type="slidenum">
              <a:rPr lang="ru-RU" smtClean="0"/>
              <a:t>9</a:t>
            </a:fld>
            <a:endParaRPr lang="ru-RU"/>
          </a:p>
        </p:txBody>
      </p:sp>
    </p:spTree>
    <p:extLst>
      <p:ext uri="{BB962C8B-B14F-4D97-AF65-F5344CB8AC3E}">
        <p14:creationId xmlns:p14="http://schemas.microsoft.com/office/powerpoint/2010/main" val="3495981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57156A9-B693-4580-82F4-0EBF3586F1EA}" type="datetime1">
              <a:rPr lang="ru-RU" smtClean="0"/>
              <a:t>08.10.2019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21FB615-5911-4962-8F23-0275C010E6D4}" type="slidenum">
              <a:rPr lang="ru-RU" smtClean="0"/>
              <a:t>‹#›</a:t>
            </a:fld>
            <a:endParaRPr lang="ru-RU"/>
          </a:p>
        </p:txBody>
      </p:sp>
    </p:spTree>
    <p:extLst>
      <p:ext uri="{BB962C8B-B14F-4D97-AF65-F5344CB8AC3E}">
        <p14:creationId xmlns:p14="http://schemas.microsoft.com/office/powerpoint/2010/main" val="129194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C1B5983-6EFE-449F-B97A-2F6E2AAFF26A}" type="datetime1">
              <a:rPr lang="ru-RU" smtClean="0"/>
              <a:t>08.10.2019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21FB615-5911-4962-8F23-0275C010E6D4}" type="slidenum">
              <a:rPr lang="ru-RU" smtClean="0"/>
              <a:t>‹#›</a:t>
            </a:fld>
            <a:endParaRPr lang="ru-RU"/>
          </a:p>
        </p:txBody>
      </p:sp>
    </p:spTree>
    <p:extLst>
      <p:ext uri="{BB962C8B-B14F-4D97-AF65-F5344CB8AC3E}">
        <p14:creationId xmlns:p14="http://schemas.microsoft.com/office/powerpoint/2010/main" val="3250753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49B973B-B231-483F-98CD-138CCE6AEF7F}" type="datetime1">
              <a:rPr lang="ru-RU" smtClean="0"/>
              <a:t>08.10.2019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21FB615-5911-4962-8F23-0275C010E6D4}" type="slidenum">
              <a:rPr lang="ru-RU" smtClean="0"/>
              <a:t>‹#›</a:t>
            </a:fld>
            <a:endParaRPr lang="ru-RU"/>
          </a:p>
        </p:txBody>
      </p:sp>
    </p:spTree>
    <p:extLst>
      <p:ext uri="{BB962C8B-B14F-4D97-AF65-F5344CB8AC3E}">
        <p14:creationId xmlns:p14="http://schemas.microsoft.com/office/powerpoint/2010/main" val="718625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C8E0302-FFEB-4999-964B-0E43656B5EAB}" type="datetime1">
              <a:rPr lang="ru-RU" smtClean="0"/>
              <a:t>08.10.2019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21FB615-5911-4962-8F23-0275C010E6D4}" type="slidenum">
              <a:rPr lang="ru-RU" smtClean="0"/>
              <a:t>‹#›</a:t>
            </a:fld>
            <a:endParaRPr lang="ru-RU"/>
          </a:p>
        </p:txBody>
      </p:sp>
    </p:spTree>
    <p:extLst>
      <p:ext uri="{BB962C8B-B14F-4D97-AF65-F5344CB8AC3E}">
        <p14:creationId xmlns:p14="http://schemas.microsoft.com/office/powerpoint/2010/main" val="345449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FF133B1-A286-4574-855E-02C462C065EB}" type="datetime1">
              <a:rPr lang="ru-RU" smtClean="0"/>
              <a:t>08.10.2019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21FB615-5911-4962-8F23-0275C010E6D4}" type="slidenum">
              <a:rPr lang="ru-RU" smtClean="0"/>
              <a:t>‹#›</a:t>
            </a:fld>
            <a:endParaRPr lang="ru-RU"/>
          </a:p>
        </p:txBody>
      </p:sp>
    </p:spTree>
    <p:extLst>
      <p:ext uri="{BB962C8B-B14F-4D97-AF65-F5344CB8AC3E}">
        <p14:creationId xmlns:p14="http://schemas.microsoft.com/office/powerpoint/2010/main" val="280305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BACA4A1-176B-48FF-AF8C-1AEFCE1E1D43}" type="datetime1">
              <a:rPr lang="ru-RU" smtClean="0"/>
              <a:t>08.10.2019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21FB615-5911-4962-8F23-0275C010E6D4}" type="slidenum">
              <a:rPr lang="ru-RU" smtClean="0"/>
              <a:t>‹#›</a:t>
            </a:fld>
            <a:endParaRPr lang="ru-RU"/>
          </a:p>
        </p:txBody>
      </p:sp>
    </p:spTree>
    <p:extLst>
      <p:ext uri="{BB962C8B-B14F-4D97-AF65-F5344CB8AC3E}">
        <p14:creationId xmlns:p14="http://schemas.microsoft.com/office/powerpoint/2010/main" val="1719523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B46C8F1-5C92-4730-B326-7F0BCD96B7B1}" type="datetime1">
              <a:rPr lang="ru-RU" smtClean="0"/>
              <a:t>08.10.2019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21FB615-5911-4962-8F23-0275C010E6D4}" type="slidenum">
              <a:rPr lang="ru-RU" smtClean="0"/>
              <a:t>‹#›</a:t>
            </a:fld>
            <a:endParaRPr lang="ru-RU"/>
          </a:p>
        </p:txBody>
      </p:sp>
    </p:spTree>
    <p:extLst>
      <p:ext uri="{BB962C8B-B14F-4D97-AF65-F5344CB8AC3E}">
        <p14:creationId xmlns:p14="http://schemas.microsoft.com/office/powerpoint/2010/main" val="3001605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67B5AB4-6403-44AD-B29C-82CDA5EF5094}" type="datetime1">
              <a:rPr lang="ru-RU" smtClean="0"/>
              <a:t>08.10.2019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21FB615-5911-4962-8F23-0275C010E6D4}" type="slidenum">
              <a:rPr lang="ru-RU" smtClean="0"/>
              <a:t>‹#›</a:t>
            </a:fld>
            <a:endParaRPr lang="ru-RU"/>
          </a:p>
        </p:txBody>
      </p:sp>
    </p:spTree>
    <p:extLst>
      <p:ext uri="{BB962C8B-B14F-4D97-AF65-F5344CB8AC3E}">
        <p14:creationId xmlns:p14="http://schemas.microsoft.com/office/powerpoint/2010/main" val="1819395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6560EF1-E24D-4AE5-9274-E19801C7D991}" type="datetime1">
              <a:rPr lang="ru-RU" smtClean="0"/>
              <a:t>08.10.2019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21FB615-5911-4962-8F23-0275C010E6D4}" type="slidenum">
              <a:rPr lang="ru-RU" smtClean="0"/>
              <a:t>‹#›</a:t>
            </a:fld>
            <a:endParaRPr lang="ru-RU"/>
          </a:p>
        </p:txBody>
      </p:sp>
    </p:spTree>
    <p:extLst>
      <p:ext uri="{BB962C8B-B14F-4D97-AF65-F5344CB8AC3E}">
        <p14:creationId xmlns:p14="http://schemas.microsoft.com/office/powerpoint/2010/main" val="654807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CF42ECB-825C-410D-B17D-69465BDBB070}" type="datetime1">
              <a:rPr lang="ru-RU" smtClean="0"/>
              <a:t>08.10.2019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21FB615-5911-4962-8F23-0275C010E6D4}" type="slidenum">
              <a:rPr lang="ru-RU" smtClean="0"/>
              <a:t>‹#›</a:t>
            </a:fld>
            <a:endParaRPr lang="ru-RU"/>
          </a:p>
        </p:txBody>
      </p:sp>
    </p:spTree>
    <p:extLst>
      <p:ext uri="{BB962C8B-B14F-4D97-AF65-F5344CB8AC3E}">
        <p14:creationId xmlns:p14="http://schemas.microsoft.com/office/powerpoint/2010/main" val="3352299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2A937C2-6945-49FC-9258-0F4D988D144E}" type="datetime1">
              <a:rPr lang="ru-RU" smtClean="0"/>
              <a:t>08.10.2019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21FB615-5911-4962-8F23-0275C010E6D4}" type="slidenum">
              <a:rPr lang="ru-RU" smtClean="0"/>
              <a:t>‹#›</a:t>
            </a:fld>
            <a:endParaRPr lang="ru-RU"/>
          </a:p>
        </p:txBody>
      </p:sp>
    </p:spTree>
    <p:extLst>
      <p:ext uri="{BB962C8B-B14F-4D97-AF65-F5344CB8AC3E}">
        <p14:creationId xmlns:p14="http://schemas.microsoft.com/office/powerpoint/2010/main" val="3953314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16A1B8-4A56-4439-9A4F-89004AE65127}" type="datetime1">
              <a:rPr lang="ru-RU" smtClean="0"/>
              <a:t>08.10.2019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1FB615-5911-4962-8F23-0275C010E6D4}" type="slidenum">
              <a:rPr lang="ru-RU" smtClean="0"/>
              <a:t>‹#›</a:t>
            </a:fld>
            <a:endParaRPr lang="ru-RU"/>
          </a:p>
        </p:txBody>
      </p:sp>
    </p:spTree>
    <p:extLst>
      <p:ext uri="{BB962C8B-B14F-4D97-AF65-F5344CB8AC3E}">
        <p14:creationId xmlns:p14="http://schemas.microsoft.com/office/powerpoint/2010/main" val="2075412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jpeg"/><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png"/><Relationship Id="rId7"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5.jpe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png"/><Relationship Id="rId7"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5.jpe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4.png"/><Relationship Id="rId7"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jpeg"/><Relationship Id="rId9" Type="http://schemas.openxmlformats.org/officeDocument/2006/relationships/image" Target="../media/image57.jpeg"/></Relationships>
</file>

<file path=ppt/slides/_rels/slide1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4.png"/><Relationship Id="rId7"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jpeg"/><Relationship Id="rId9" Type="http://schemas.openxmlformats.org/officeDocument/2006/relationships/image" Target="../media/image62.jpe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jpe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png"/><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png"/><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png"/><Relationship Id="rId7"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png"/><Relationship Id="rId7"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4.png"/><Relationship Id="rId7"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5.jpeg"/><Relationship Id="rId9"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91953" y="4090218"/>
            <a:ext cx="10442822" cy="461665"/>
          </a:xfrm>
          <a:prstGeom prst="rect">
            <a:avLst/>
          </a:prstGeom>
        </p:spPr>
        <p:txBody>
          <a:bodyPr wrap="square">
            <a:spAutoFit/>
          </a:bodyPr>
          <a:lstStyle/>
          <a:p>
            <a:r>
              <a:rPr lang="ru-RU" sz="2400" dirty="0" smtClean="0">
                <a:latin typeface="DIN Pro Medium"/>
              </a:rPr>
              <a:t>Журавлев Сергей Александрович</a:t>
            </a:r>
            <a:endParaRPr lang="ru-RU" sz="2400" dirty="0">
              <a:latin typeface="DIN Pro Medium"/>
            </a:endParaRPr>
          </a:p>
        </p:txBody>
      </p:sp>
      <p:pic>
        <p:nvPicPr>
          <p:cNvPr id="2050" name="Рисунок 2" descr="гги рус гор"/>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8743" y="710709"/>
            <a:ext cx="4196220" cy="13481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91953" y="35510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1859" y="355107"/>
            <a:ext cx="1770617" cy="1961617"/>
          </a:xfrm>
          <a:prstGeom prst="rect">
            <a:avLst/>
          </a:prstGeom>
        </p:spPr>
      </p:pic>
      <p:sp>
        <p:nvSpPr>
          <p:cNvPr id="2" name="Прямоугольник 1"/>
          <p:cNvSpPr/>
          <p:nvPr/>
        </p:nvSpPr>
        <p:spPr>
          <a:xfrm>
            <a:off x="1091953" y="2428224"/>
            <a:ext cx="10442822" cy="1200329"/>
          </a:xfrm>
          <a:prstGeom prst="rect">
            <a:avLst/>
          </a:prstGeom>
        </p:spPr>
        <p:txBody>
          <a:bodyPr wrap="square">
            <a:spAutoFit/>
          </a:bodyPr>
          <a:lstStyle/>
          <a:p>
            <a:r>
              <a:rPr lang="ru-RU" sz="3600" dirty="0" smtClean="0">
                <a:solidFill>
                  <a:srgbClr val="00ADEF"/>
                </a:solidFill>
                <a:latin typeface="DIN Pro Medium"/>
              </a:rPr>
              <a:t>Основные исторические этапы и стратегия научно-прикладного развития ГГИ</a:t>
            </a:r>
            <a:endParaRPr lang="ru-RU" sz="3600" dirty="0">
              <a:solidFill>
                <a:srgbClr val="00ADEF"/>
              </a:solidFill>
              <a:latin typeface="DIN Pro Medium"/>
            </a:endParaRPr>
          </a:p>
        </p:txBody>
      </p:sp>
      <p:sp>
        <p:nvSpPr>
          <p:cNvPr id="4" name="Прямоугольник 3"/>
          <p:cNvSpPr/>
          <p:nvPr/>
        </p:nvSpPr>
        <p:spPr>
          <a:xfrm>
            <a:off x="1091953" y="5244470"/>
            <a:ext cx="9535790" cy="923330"/>
          </a:xfrm>
          <a:prstGeom prst="rect">
            <a:avLst/>
          </a:prstGeom>
        </p:spPr>
        <p:txBody>
          <a:bodyPr wrap="square">
            <a:spAutoFit/>
          </a:bodyPr>
          <a:lstStyle/>
          <a:p>
            <a:r>
              <a:rPr lang="ru-RU" dirty="0" smtClean="0">
                <a:latin typeface="DIN Pro Medium"/>
              </a:rPr>
              <a:t>Юбилейная конференция «100 лет Государственному гидрологическому институту: взгляд в будущее</a:t>
            </a:r>
          </a:p>
          <a:p>
            <a:r>
              <a:rPr lang="ru-RU" dirty="0" smtClean="0">
                <a:latin typeface="DIN Pro Medium"/>
              </a:rPr>
              <a:t>Санкт-Петербург, 10 октября 2019 года</a:t>
            </a:r>
            <a:endParaRPr lang="ru-RU" dirty="0">
              <a:latin typeface="DIN Pro Medium"/>
            </a:endParaRP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1493" y="681983"/>
            <a:ext cx="2371344" cy="1376909"/>
          </a:xfrm>
          <a:prstGeom prst="rect">
            <a:avLst/>
          </a:prstGeom>
        </p:spPr>
      </p:pic>
    </p:spTree>
    <p:extLst>
      <p:ext uri="{BB962C8B-B14F-4D97-AF65-F5344CB8AC3E}">
        <p14:creationId xmlns:p14="http://schemas.microsoft.com/office/powerpoint/2010/main" val="10240468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134386" y="345935"/>
            <a:ext cx="9506942" cy="523220"/>
          </a:xfrm>
          <a:prstGeom prst="rect">
            <a:avLst/>
          </a:prstGeom>
          <a:noFill/>
        </p:spPr>
        <p:txBody>
          <a:bodyPr wrap="square" rtlCol="0">
            <a:spAutoFit/>
          </a:bodyPr>
          <a:lstStyle/>
          <a:p>
            <a:r>
              <a:rPr lang="ru-RU" sz="2800" dirty="0" smtClean="0">
                <a:solidFill>
                  <a:srgbClr val="00ADEF"/>
                </a:solidFill>
                <a:latin typeface="DINPro-Medium" panose="02000503030000020004" pitchFamily="50" charset="0"/>
                <a:cs typeface="DIN Pro Medium" panose="020B0604020101020102" pitchFamily="34" charset="0"/>
              </a:rPr>
              <a:t>1930-е годы</a:t>
            </a:r>
            <a:endParaRPr lang="ru-RU" sz="28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10</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sp>
        <p:nvSpPr>
          <p:cNvPr id="11" name="TextBox 10"/>
          <p:cNvSpPr txBox="1"/>
          <p:nvPr/>
        </p:nvSpPr>
        <p:spPr>
          <a:xfrm>
            <a:off x="60386" y="1251533"/>
            <a:ext cx="12131614" cy="2616101"/>
          </a:xfrm>
          <a:prstGeom prst="rect">
            <a:avLst/>
          </a:prstGeom>
          <a:noFill/>
        </p:spPr>
        <p:txBody>
          <a:bodyPr wrap="square" rtlCol="0">
            <a:spAutoFit/>
          </a:bodyPr>
          <a:lstStyle/>
          <a:p>
            <a:pPr marL="342900" indent="-342900">
              <a:buFont typeface="Arial" panose="020B0604020202020204" pitchFamily="34" charset="0"/>
              <a:buChar char="•"/>
            </a:pPr>
            <a:r>
              <a:rPr lang="ru-RU" sz="2000" dirty="0" smtClean="0"/>
              <a:t>В ГГИ заложены </a:t>
            </a:r>
            <a:r>
              <a:rPr lang="ru-RU" sz="2000" dirty="0"/>
              <a:t>основы гидрологического приборостроения </a:t>
            </a:r>
            <a:r>
              <a:rPr lang="ru-RU" sz="2000" dirty="0" smtClean="0"/>
              <a:t>(К.Д. Завьялов, В.И</a:t>
            </a:r>
            <a:r>
              <a:rPr lang="ru-RU" sz="2000" dirty="0"/>
              <a:t>. </a:t>
            </a:r>
            <a:r>
              <a:rPr lang="ru-RU" sz="2000" dirty="0" smtClean="0"/>
              <a:t>Кузнецов)</a:t>
            </a:r>
            <a:endParaRPr lang="ru-RU" sz="2000" dirty="0"/>
          </a:p>
          <a:p>
            <a:pPr marL="342900" indent="-342900">
              <a:buFont typeface="Arial" panose="020B0604020202020204" pitchFamily="34" charset="0"/>
              <a:buChar char="•"/>
            </a:pPr>
            <a:r>
              <a:rPr lang="ru-RU" sz="2000" dirty="0" smtClean="0"/>
              <a:t>1940 – сформулированы основные принципы построения Государственной опорной гидрологической сети, разработан первый перспективный план ее развития (А.А. Соколов, В.Ф. Пушкарев)</a:t>
            </a:r>
          </a:p>
          <a:p>
            <a:pPr marL="342900" indent="-342900">
              <a:buFont typeface="Arial" panose="020B0604020202020204" pitchFamily="34" charset="0"/>
              <a:buChar char="•"/>
            </a:pPr>
            <a:r>
              <a:rPr lang="ru-RU" sz="2000" dirty="0" smtClean="0"/>
              <a:t>Гидрофизические исследования на реках (В.М. Маккавеев, В.И. </a:t>
            </a:r>
            <a:r>
              <a:rPr lang="ru-RU" sz="2000" dirty="0" err="1" smtClean="0"/>
              <a:t>Альтберг,В.В.Пиотрович</a:t>
            </a:r>
            <a:r>
              <a:rPr lang="ru-RU" sz="2000" dirty="0" smtClean="0"/>
              <a:t>)</a:t>
            </a:r>
          </a:p>
          <a:p>
            <a:pPr marL="342900" indent="-342900">
              <a:buFont typeface="Arial" panose="020B0604020202020204" pitchFamily="34" charset="0"/>
              <a:buChar char="•"/>
            </a:pPr>
            <a:r>
              <a:rPr lang="ru-RU" sz="2000" dirty="0" smtClean="0"/>
              <a:t>Выполнено </a:t>
            </a:r>
            <a:r>
              <a:rPr lang="ru-RU" sz="2000" dirty="0"/>
              <a:t>обобщение материалов гидрохимических </a:t>
            </a:r>
            <a:r>
              <a:rPr lang="ru-RU" sz="2000" dirty="0" smtClean="0"/>
              <a:t>наблюдений (О.А. </a:t>
            </a:r>
            <a:r>
              <a:rPr lang="ru-RU" sz="2000" dirty="0" err="1" smtClean="0"/>
              <a:t>Алекин</a:t>
            </a:r>
            <a:r>
              <a:rPr lang="ru-RU" sz="2000" dirty="0" smtClean="0"/>
              <a:t>)</a:t>
            </a:r>
          </a:p>
          <a:p>
            <a:pPr marL="342900" indent="-342900">
              <a:buFont typeface="Arial" panose="020B0604020202020204" pitchFamily="34" charset="0"/>
              <a:buChar char="•"/>
            </a:pPr>
            <a:r>
              <a:rPr lang="ru-RU" sz="2000" dirty="0" smtClean="0"/>
              <a:t>Разработаны новые методы расчетов стока (М.А. Великанов, Д.Л. Соколовский, С.Н. </a:t>
            </a:r>
            <a:r>
              <a:rPr lang="ru-RU" sz="2000" dirty="0" err="1" smtClean="0"/>
              <a:t>Крицкий</a:t>
            </a:r>
            <a:r>
              <a:rPr lang="ru-RU" sz="2000" dirty="0" smtClean="0"/>
              <a:t>, М.Ф. </a:t>
            </a:r>
            <a:r>
              <a:rPr lang="ru-RU" sz="2000" dirty="0" err="1" smtClean="0"/>
              <a:t>Менкель</a:t>
            </a:r>
            <a:r>
              <a:rPr lang="ru-RU" sz="2000" dirty="0" smtClean="0"/>
              <a:t>)</a:t>
            </a:r>
          </a:p>
          <a:p>
            <a:endParaRPr lang="ru-RU" sz="2400" dirty="0" smtClean="0"/>
          </a:p>
        </p:txBody>
      </p:sp>
      <p:sp>
        <p:nvSpPr>
          <p:cNvPr id="12" name="Text Box 7"/>
          <p:cNvSpPr txBox="1">
            <a:spLocks noChangeArrowheads="1"/>
          </p:cNvSpPr>
          <p:nvPr/>
        </p:nvSpPr>
        <p:spPr bwMode="auto">
          <a:xfrm>
            <a:off x="2800405" y="6024894"/>
            <a:ext cx="26560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50000"/>
              </a:spcBef>
              <a:buClrTx/>
              <a:buSzTx/>
              <a:buFontTx/>
              <a:buNone/>
            </a:pPr>
            <a:r>
              <a:rPr lang="ru-RU" altLang="ru-RU" sz="1600" b="1" dirty="0">
                <a:latin typeface="Georgia" panose="02040502050405020303" pitchFamily="18" charset="0"/>
              </a:rPr>
              <a:t>СОКОЛОВ</a:t>
            </a:r>
            <a:r>
              <a:rPr lang="ru-RU" altLang="ru-RU" sz="1600" dirty="0">
                <a:latin typeface="Georgia" panose="02040502050405020303" pitchFamily="18" charset="0"/>
              </a:rPr>
              <a:t> </a:t>
            </a:r>
            <a:br>
              <a:rPr lang="ru-RU" altLang="ru-RU" sz="1600" dirty="0">
                <a:latin typeface="Georgia" panose="02040502050405020303" pitchFamily="18" charset="0"/>
              </a:rPr>
            </a:br>
            <a:r>
              <a:rPr lang="ru-RU" altLang="ru-RU" sz="1600" dirty="0">
                <a:latin typeface="Georgia" panose="02040502050405020303" pitchFamily="18" charset="0"/>
              </a:rPr>
              <a:t>Алексей Александрович </a:t>
            </a:r>
          </a:p>
        </p:txBody>
      </p:sp>
      <p:grpSp>
        <p:nvGrpSpPr>
          <p:cNvPr id="13" name="Group 17"/>
          <p:cNvGrpSpPr>
            <a:grpSpLocks/>
          </p:cNvGrpSpPr>
          <p:nvPr/>
        </p:nvGrpSpPr>
        <p:grpSpPr bwMode="auto">
          <a:xfrm>
            <a:off x="3368424" y="3996895"/>
            <a:ext cx="1467442" cy="2053789"/>
            <a:chOff x="340" y="73"/>
            <a:chExt cx="1862" cy="2606"/>
          </a:xfrm>
        </p:grpSpPr>
        <p:pic>
          <p:nvPicPr>
            <p:cNvPr id="1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 y="73"/>
              <a:ext cx="1850" cy="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6"/>
            <p:cNvSpPr>
              <a:spLocks noChangeAspect="1" noChangeArrowheads="1"/>
            </p:cNvSpPr>
            <p:nvPr/>
          </p:nvSpPr>
          <p:spPr bwMode="auto">
            <a:xfrm>
              <a:off x="340" y="73"/>
              <a:ext cx="1862" cy="2586"/>
            </a:xfrm>
            <a:prstGeom prst="rect">
              <a:avLst/>
            </a:prstGeom>
            <a:noFill/>
            <a:ln w="38100">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ru-RU" altLang="ru-RU"/>
            </a:p>
          </p:txBody>
        </p:sp>
      </p:grpSp>
      <p:pic>
        <p:nvPicPr>
          <p:cNvPr id="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7430" y="4046966"/>
            <a:ext cx="1758482" cy="248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2678" y="4046966"/>
            <a:ext cx="1710989" cy="242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816" y="3996895"/>
            <a:ext cx="1449368" cy="2038027"/>
          </a:xfrm>
          <a:prstGeom prst="rect">
            <a:avLst/>
          </a:prstGeom>
          <a:noFill/>
          <a:ln w="38100">
            <a:solidFill>
              <a:srgbClr val="33CC33"/>
            </a:solidFill>
            <a:miter lim="800000"/>
            <a:headEnd/>
            <a:tailEnd/>
          </a:ln>
          <a:extLst>
            <a:ext uri="{909E8E84-426E-40DD-AFC4-6F175D3DCCD1}">
              <a14:hiddenFill xmlns:a14="http://schemas.microsoft.com/office/drawing/2010/main">
                <a:solidFill>
                  <a:srgbClr val="FFFFFF"/>
                </a:solidFill>
              </a14:hiddenFill>
            </a:ext>
          </a:extLst>
        </p:spPr>
      </p:pic>
      <p:sp>
        <p:nvSpPr>
          <p:cNvPr id="19" name="Text Box 7"/>
          <p:cNvSpPr txBox="1">
            <a:spLocks noChangeArrowheads="1"/>
          </p:cNvSpPr>
          <p:nvPr/>
        </p:nvSpPr>
        <p:spPr bwMode="auto">
          <a:xfrm>
            <a:off x="-958574" y="6034922"/>
            <a:ext cx="46325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1600" b="1" dirty="0">
                <a:latin typeface="Georgia" panose="02040502050405020303" pitchFamily="18" charset="0"/>
              </a:rPr>
              <a:t>ЗАВЬЯЛОВ</a:t>
            </a:r>
          </a:p>
          <a:p>
            <a:pPr algn="ctr" eaLnBrk="1" hangingPunct="1">
              <a:spcBef>
                <a:spcPct val="0"/>
              </a:spcBef>
              <a:buClrTx/>
              <a:buSzTx/>
              <a:buFontTx/>
              <a:buNone/>
            </a:pPr>
            <a:r>
              <a:rPr lang="ru-RU" altLang="ru-RU" sz="1600" dirty="0">
                <a:latin typeface="Georgia" panose="02040502050405020303" pitchFamily="18" charset="0"/>
              </a:rPr>
              <a:t>Константин Дмитриевич</a:t>
            </a:r>
          </a:p>
        </p:txBody>
      </p:sp>
      <p:sp>
        <p:nvSpPr>
          <p:cNvPr id="20" name="Text Box 11"/>
          <p:cNvSpPr txBox="1">
            <a:spLocks noChangeArrowheads="1"/>
          </p:cNvSpPr>
          <p:nvPr/>
        </p:nvSpPr>
        <p:spPr bwMode="auto">
          <a:xfrm>
            <a:off x="5027399" y="6034922"/>
            <a:ext cx="26638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1600" b="1" dirty="0">
                <a:latin typeface="Georgia" panose="02040502050405020303" pitchFamily="18" charset="0"/>
              </a:rPr>
              <a:t>АЛЕКИН</a:t>
            </a:r>
            <a:br>
              <a:rPr lang="ru-RU" altLang="ru-RU" sz="1600" b="1" dirty="0">
                <a:latin typeface="Georgia" panose="02040502050405020303" pitchFamily="18" charset="0"/>
              </a:rPr>
            </a:br>
            <a:r>
              <a:rPr lang="ru-RU" altLang="ru-RU" sz="1600" dirty="0">
                <a:latin typeface="Georgia" panose="02040502050405020303" pitchFamily="18" charset="0"/>
              </a:rPr>
              <a:t>Олег Александрович</a:t>
            </a:r>
            <a:r>
              <a:rPr lang="ru-RU" altLang="ru-RU" sz="1400" dirty="0"/>
              <a:t> </a:t>
            </a:r>
          </a:p>
        </p:txBody>
      </p:sp>
      <p:grpSp>
        <p:nvGrpSpPr>
          <p:cNvPr id="21" name="Group 15"/>
          <p:cNvGrpSpPr>
            <a:grpSpLocks/>
          </p:cNvGrpSpPr>
          <p:nvPr/>
        </p:nvGrpSpPr>
        <p:grpSpPr bwMode="auto">
          <a:xfrm>
            <a:off x="5618050" y="3996896"/>
            <a:ext cx="1482614" cy="2056618"/>
            <a:chOff x="4014" y="119"/>
            <a:chExt cx="1635" cy="2268"/>
          </a:xfrm>
        </p:grpSpPr>
        <p:pic>
          <p:nvPicPr>
            <p:cNvPr id="22" name="Picture 10" descr="Алекин О-А"/>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4" y="119"/>
              <a:ext cx="1635" cy="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13"/>
            <p:cNvSpPr>
              <a:spLocks noChangeArrowheads="1"/>
            </p:cNvSpPr>
            <p:nvPr/>
          </p:nvSpPr>
          <p:spPr bwMode="auto">
            <a:xfrm>
              <a:off x="4014" y="119"/>
              <a:ext cx="1633" cy="2268"/>
            </a:xfrm>
            <a:prstGeom prst="rect">
              <a:avLst/>
            </a:prstGeom>
            <a:noFill/>
            <a:ln w="38100">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p>
          </p:txBody>
        </p:sp>
      </p:grpSp>
    </p:spTree>
    <p:extLst>
      <p:ext uri="{BB962C8B-B14F-4D97-AF65-F5344CB8AC3E}">
        <p14:creationId xmlns:p14="http://schemas.microsoft.com/office/powerpoint/2010/main" val="22144054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7764" y="563133"/>
            <a:ext cx="8760186" cy="1323439"/>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Годы Великой отечественной войны</a:t>
            </a:r>
            <a:endParaRPr lang="ru-RU" sz="40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11</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6768" y="2220796"/>
            <a:ext cx="1864428" cy="2607899"/>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09180" y="4826675"/>
            <a:ext cx="4853796" cy="2031325"/>
          </a:xfrm>
          <a:prstGeom prst="rect">
            <a:avLst/>
          </a:prstGeom>
        </p:spPr>
        <p:txBody>
          <a:bodyPr wrap="square">
            <a:spAutoFit/>
          </a:bodyPr>
          <a:lstStyle/>
          <a:p>
            <a:pPr algn="ctr">
              <a:spcBef>
                <a:spcPct val="50000"/>
              </a:spcBef>
            </a:pPr>
            <a:r>
              <a:rPr lang="ru-RU" altLang="ru-RU" dirty="0">
                <a:latin typeface="Georgia" panose="02040502050405020303" pitchFamily="18" charset="0"/>
              </a:rPr>
              <a:t>Многие ученые были призваны в состав действующей армии:</a:t>
            </a:r>
            <a:br>
              <a:rPr lang="ru-RU" altLang="ru-RU" dirty="0">
                <a:latin typeface="Georgia" panose="02040502050405020303" pitchFamily="18" charset="0"/>
              </a:rPr>
            </a:br>
            <a:r>
              <a:rPr lang="ru-RU" altLang="ru-RU" dirty="0">
                <a:latin typeface="Georgia" panose="02040502050405020303" pitchFamily="18" charset="0"/>
              </a:rPr>
              <a:t> (</a:t>
            </a:r>
            <a:r>
              <a:rPr lang="ru-RU" altLang="ru-RU" b="1" dirty="0">
                <a:latin typeface="Georgia" panose="02040502050405020303" pitchFamily="18" charset="0"/>
              </a:rPr>
              <a:t>А.А. Соколов, А.П. </a:t>
            </a:r>
            <a:r>
              <a:rPr lang="ru-RU" altLang="ru-RU" b="1" dirty="0" err="1">
                <a:latin typeface="Georgia" panose="02040502050405020303" pitchFamily="18" charset="0"/>
              </a:rPr>
              <a:t>Доманицкий</a:t>
            </a:r>
            <a:r>
              <a:rPr lang="ru-RU" altLang="ru-RU" b="1" dirty="0">
                <a:latin typeface="Georgia" panose="02040502050405020303" pitchFamily="18" charset="0"/>
              </a:rPr>
              <a:t>, М.С. Протасьев, А.М. </a:t>
            </a:r>
            <a:r>
              <a:rPr lang="ru-RU" altLang="ru-RU" b="1" dirty="0" err="1">
                <a:latin typeface="Georgia" panose="02040502050405020303" pitchFamily="18" charset="0"/>
              </a:rPr>
              <a:t>Норватов</a:t>
            </a:r>
            <a:r>
              <a:rPr lang="ru-RU" altLang="ru-RU" b="1" dirty="0">
                <a:latin typeface="Georgia" panose="02040502050405020303" pitchFamily="18" charset="0"/>
              </a:rPr>
              <a:t>, </a:t>
            </a:r>
            <a:br>
              <a:rPr lang="ru-RU" altLang="ru-RU" b="1" dirty="0">
                <a:latin typeface="Georgia" panose="02040502050405020303" pitchFamily="18" charset="0"/>
              </a:rPr>
            </a:br>
            <a:r>
              <a:rPr lang="ru-RU" altLang="ru-RU" b="1" dirty="0">
                <a:latin typeface="Georgia" panose="02040502050405020303" pitchFamily="18" charset="0"/>
              </a:rPr>
              <a:t>Д.М. </a:t>
            </a:r>
            <a:r>
              <a:rPr lang="ru-RU" altLang="ru-RU" b="1" dirty="0" err="1">
                <a:latin typeface="Georgia" panose="02040502050405020303" pitchFamily="18" charset="0"/>
              </a:rPr>
              <a:t>Кудрицкий</a:t>
            </a:r>
            <a:r>
              <a:rPr lang="ru-RU" altLang="ru-RU" b="1" dirty="0">
                <a:latin typeface="Georgia" panose="02040502050405020303" pitchFamily="18" charset="0"/>
              </a:rPr>
              <a:t>, Е.П. Сенков, В.В. Уханов</a:t>
            </a:r>
            <a:r>
              <a:rPr lang="ru-RU" altLang="ru-RU" dirty="0">
                <a:latin typeface="Georgia" panose="02040502050405020303" pitchFamily="18" charset="0"/>
              </a:rPr>
              <a:t> и др.). Ленинградскую группу возглавила </a:t>
            </a:r>
            <a:r>
              <a:rPr lang="ru-RU" altLang="ru-RU" b="1" dirty="0">
                <a:latin typeface="Georgia" panose="02040502050405020303" pitchFamily="18" charset="0"/>
              </a:rPr>
              <a:t>ст. лейтенант Е.М. </a:t>
            </a:r>
            <a:r>
              <a:rPr lang="ru-RU" altLang="ru-RU" b="1" dirty="0" err="1">
                <a:latin typeface="Georgia" panose="02040502050405020303" pitchFamily="18" charset="0"/>
              </a:rPr>
              <a:t>Селюк</a:t>
            </a:r>
            <a:r>
              <a:rPr lang="ru-RU" altLang="ru-RU" dirty="0">
                <a:latin typeface="Georgia" panose="02040502050405020303" pitchFamily="18" charset="0"/>
              </a:rPr>
              <a:t>.</a:t>
            </a:r>
          </a:p>
        </p:txBody>
      </p:sp>
      <p:sp>
        <p:nvSpPr>
          <p:cNvPr id="12" name="Text Box 5"/>
          <p:cNvSpPr txBox="1">
            <a:spLocks noChangeArrowheads="1"/>
          </p:cNvSpPr>
          <p:nvPr/>
        </p:nvSpPr>
        <p:spPr bwMode="auto">
          <a:xfrm>
            <a:off x="5062356" y="4971355"/>
            <a:ext cx="2762776" cy="954107"/>
          </a:xfrm>
          <a:prstGeom prst="rect">
            <a:avLst/>
          </a:prstGeom>
          <a:noFill/>
          <a:ln>
            <a:noFill/>
          </a:ln>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a:spcBef>
                <a:spcPct val="50000"/>
              </a:spcBef>
              <a:buClrTx/>
              <a:buSzTx/>
              <a:buNone/>
            </a:pPr>
            <a:r>
              <a:rPr lang="ru-RU" altLang="ru-RU" sz="1600" dirty="0">
                <a:latin typeface="Times New Roman" panose="02020603050405020304" pitchFamily="18" charset="0"/>
                <a:cs typeface="Times New Roman" panose="02020603050405020304" pitchFamily="18" charset="0"/>
              </a:rPr>
              <a:t>Валериан Андреевич</a:t>
            </a:r>
            <a:endParaRPr lang="en-US" altLang="ru-RU" sz="1600" dirty="0" smtClean="0">
              <a:latin typeface="Times New Roman" panose="02020603050405020304" pitchFamily="18" charset="0"/>
              <a:cs typeface="Times New Roman" panose="02020603050405020304" pitchFamily="18" charset="0"/>
            </a:endParaRPr>
          </a:p>
          <a:p>
            <a:pPr algn="ctr" eaLnBrk="1" hangingPunct="1">
              <a:spcBef>
                <a:spcPct val="50000"/>
              </a:spcBef>
              <a:buClrTx/>
              <a:buSzTx/>
              <a:buFontTx/>
              <a:buNone/>
            </a:pPr>
            <a:r>
              <a:rPr lang="ru-RU" altLang="ru-RU" sz="1600" dirty="0" smtClean="0">
                <a:latin typeface="Times New Roman" panose="02020603050405020304" pitchFamily="18" charset="0"/>
                <a:cs typeface="Times New Roman" panose="02020603050405020304" pitchFamily="18" charset="0"/>
              </a:rPr>
              <a:t>Урываев</a:t>
            </a:r>
            <a:r>
              <a:rPr lang="ru-RU" altLang="ru-RU" sz="1600" dirty="0">
                <a:latin typeface="Times New Roman" panose="02020603050405020304" pitchFamily="18" charset="0"/>
                <a:cs typeface="Times New Roman" panose="02020603050405020304" pitchFamily="18" charset="0"/>
              </a:rPr>
              <a:t/>
            </a:r>
            <a:br>
              <a:rPr lang="ru-RU" altLang="ru-RU" sz="1600" dirty="0">
                <a:latin typeface="Times New Roman" panose="02020603050405020304" pitchFamily="18" charset="0"/>
                <a:cs typeface="Times New Roman" panose="02020603050405020304" pitchFamily="18" charset="0"/>
              </a:rPr>
            </a:br>
            <a:endParaRPr lang="ru-RU" altLang="ru-RU" sz="1600" dirty="0">
              <a:latin typeface="Times New Roman" panose="02020603050405020304" pitchFamily="18" charset="0"/>
              <a:cs typeface="Times New Roman" panose="02020603050405020304" pitchFamily="18" charset="0"/>
            </a:endParaRPr>
          </a:p>
        </p:txBody>
      </p:sp>
      <p:grpSp>
        <p:nvGrpSpPr>
          <p:cNvPr id="13" name="Group 7"/>
          <p:cNvGrpSpPr>
            <a:grpSpLocks/>
          </p:cNvGrpSpPr>
          <p:nvPr/>
        </p:nvGrpSpPr>
        <p:grpSpPr bwMode="auto">
          <a:xfrm>
            <a:off x="5277801" y="2169557"/>
            <a:ext cx="2003626" cy="2665194"/>
            <a:chOff x="1111" y="0"/>
            <a:chExt cx="2647" cy="3521"/>
          </a:xfrm>
        </p:grpSpPr>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 y="0"/>
              <a:ext cx="2634" cy="3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6"/>
            <p:cNvSpPr>
              <a:spLocks noChangeArrowheads="1"/>
            </p:cNvSpPr>
            <p:nvPr/>
          </p:nvSpPr>
          <p:spPr bwMode="auto">
            <a:xfrm>
              <a:off x="1111" y="0"/>
              <a:ext cx="2631" cy="3521"/>
            </a:xfrm>
            <a:prstGeom prst="rect">
              <a:avLst/>
            </a:prstGeom>
            <a:noFill/>
            <a:ln w="571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ru-RU" altLang="ru-RU"/>
            </a:p>
          </p:txBody>
        </p:sp>
      </p:grpSp>
      <p:sp>
        <p:nvSpPr>
          <p:cNvPr id="16" name="TextBox 15"/>
          <p:cNvSpPr txBox="1"/>
          <p:nvPr/>
        </p:nvSpPr>
        <p:spPr>
          <a:xfrm>
            <a:off x="402865" y="2035192"/>
            <a:ext cx="4919633" cy="2862322"/>
          </a:xfrm>
          <a:prstGeom prst="rect">
            <a:avLst/>
          </a:prstGeom>
          <a:noFill/>
        </p:spPr>
        <p:txBody>
          <a:bodyPr wrap="square" rtlCol="0">
            <a:spAutoFit/>
          </a:bodyPr>
          <a:lstStyle/>
          <a:p>
            <a:r>
              <a:rPr lang="ru-RU" dirty="0" smtClean="0"/>
              <a:t>ГГИ стал военной организацией в составе ГУ </a:t>
            </a:r>
            <a:r>
              <a:rPr lang="ru-RU" dirty="0" err="1" smtClean="0"/>
              <a:t>Гидрометслужбы</a:t>
            </a:r>
            <a:r>
              <a:rPr lang="ru-RU" dirty="0" smtClean="0"/>
              <a:t> Красной Армии:</a:t>
            </a:r>
          </a:p>
          <a:p>
            <a:pPr marL="285750" indent="-285750">
              <a:buFont typeface="Arial" panose="020B0604020202020204" pitchFamily="34" charset="0"/>
              <a:buChar char="•"/>
            </a:pPr>
            <a:r>
              <a:rPr lang="ru-RU" dirty="0" smtClean="0"/>
              <a:t>Военно-гидрологические пособия</a:t>
            </a:r>
          </a:p>
          <a:p>
            <a:pPr marL="285750" indent="-285750">
              <a:buFont typeface="Arial" panose="020B0604020202020204" pitchFamily="34" charset="0"/>
              <a:buChar char="•"/>
            </a:pPr>
            <a:r>
              <a:rPr lang="ru-RU" dirty="0" smtClean="0"/>
              <a:t>Карты по гидрометеорологическому режиму территорий, охваченных военными действиями</a:t>
            </a:r>
          </a:p>
          <a:p>
            <a:pPr marL="285750" indent="-285750">
              <a:buFont typeface="Arial" panose="020B0604020202020204" pitchFamily="34" charset="0"/>
              <a:buChar char="•"/>
            </a:pPr>
            <a:r>
              <a:rPr lang="ru-RU" dirty="0" smtClean="0"/>
              <a:t>Изучение проходимости боевой техникой различных видов местности (снежный покров, болота)</a:t>
            </a:r>
          </a:p>
          <a:p>
            <a:pPr marL="285750" indent="-285750">
              <a:buFont typeface="Arial" panose="020B0604020202020204" pitchFamily="34" charset="0"/>
              <a:buChar char="•"/>
            </a:pPr>
            <a:r>
              <a:rPr lang="ru-RU" dirty="0" smtClean="0"/>
              <a:t>Устройство ледовых переправ</a:t>
            </a:r>
            <a:endParaRPr lang="ru-RU" dirty="0"/>
          </a:p>
        </p:txBody>
      </p:sp>
      <p:sp>
        <p:nvSpPr>
          <p:cNvPr id="17" name="Text Box 5"/>
          <p:cNvSpPr txBox="1">
            <a:spLocks noChangeArrowheads="1"/>
          </p:cNvSpPr>
          <p:nvPr/>
        </p:nvSpPr>
        <p:spPr bwMode="auto">
          <a:xfrm>
            <a:off x="7187594" y="4971355"/>
            <a:ext cx="2762776" cy="707886"/>
          </a:xfrm>
          <a:prstGeom prst="rect">
            <a:avLst/>
          </a:prstGeom>
          <a:noFill/>
          <a:ln>
            <a:noFill/>
          </a:ln>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50000"/>
              </a:spcBef>
              <a:buClrTx/>
              <a:buSzTx/>
              <a:buFontTx/>
              <a:buNone/>
            </a:pPr>
            <a:r>
              <a:rPr lang="ru-RU" altLang="ru-RU" sz="1600" dirty="0" smtClean="0">
                <a:latin typeface="Times New Roman" panose="02020603050405020304" pitchFamily="18" charset="0"/>
                <a:cs typeface="Times New Roman" panose="02020603050405020304" pitchFamily="18" charset="0"/>
              </a:rPr>
              <a:t>Елена Михайловна </a:t>
            </a:r>
            <a:endParaRPr lang="en-US" altLang="ru-RU" sz="1600" dirty="0" smtClean="0">
              <a:latin typeface="Times New Roman" panose="02020603050405020304" pitchFamily="18" charset="0"/>
              <a:cs typeface="Times New Roman" panose="02020603050405020304" pitchFamily="18" charset="0"/>
            </a:endParaRPr>
          </a:p>
          <a:p>
            <a:pPr algn="ctr" eaLnBrk="1" hangingPunct="1">
              <a:spcBef>
                <a:spcPct val="50000"/>
              </a:spcBef>
              <a:buClrTx/>
              <a:buSzTx/>
              <a:buFontTx/>
              <a:buNone/>
            </a:pPr>
            <a:r>
              <a:rPr lang="ru-RU" altLang="ru-RU" sz="1600" dirty="0" err="1" smtClean="0">
                <a:latin typeface="Times New Roman" panose="02020603050405020304" pitchFamily="18" charset="0"/>
                <a:cs typeface="Times New Roman" panose="02020603050405020304" pitchFamily="18" charset="0"/>
              </a:rPr>
              <a:t>Селюк</a:t>
            </a:r>
            <a:endParaRPr lang="ru-RU" altLang="ru-RU" sz="1600" dirty="0" smtClean="0">
              <a:latin typeface="Times New Roman" panose="02020603050405020304" pitchFamily="18" charset="0"/>
              <a:cs typeface="Times New Roman" panose="02020603050405020304" pitchFamily="18" charset="0"/>
            </a:endParaRPr>
          </a:p>
        </p:txBody>
      </p:sp>
      <p:pic>
        <p:nvPicPr>
          <p:cNvPr id="1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2545" y="2245120"/>
            <a:ext cx="2348814" cy="332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33455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7764" y="563133"/>
            <a:ext cx="8760186" cy="1323439"/>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Годы Великой отечественной войны</a:t>
            </a:r>
            <a:endParaRPr lang="ru-RU" sz="40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12</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pic>
        <p:nvPicPr>
          <p:cNvPr id="10" name="Picture 4" descr="Доска с Указом"/>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7894" y="1984891"/>
            <a:ext cx="3662870" cy="46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Памяти павших от ГГИ"/>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1952" y="1983603"/>
            <a:ext cx="3266326" cy="466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595343" y="2104806"/>
            <a:ext cx="3441326" cy="2862322"/>
          </a:xfrm>
          <a:prstGeom prst="rect">
            <a:avLst/>
          </a:prstGeom>
          <a:noFill/>
        </p:spPr>
        <p:txBody>
          <a:bodyPr wrap="square" rtlCol="0">
            <a:spAutoFit/>
          </a:bodyPr>
          <a:lstStyle/>
          <a:p>
            <a:r>
              <a:rPr lang="ru-RU" dirty="0" smtClean="0"/>
              <a:t>1944 – </a:t>
            </a:r>
            <a:r>
              <a:rPr lang="ru-RU" b="1" dirty="0" smtClean="0"/>
              <a:t>ГГИ</a:t>
            </a:r>
            <a:r>
              <a:rPr lang="ru-RU" dirty="0" smtClean="0"/>
              <a:t> награжден орденом</a:t>
            </a:r>
          </a:p>
          <a:p>
            <a:r>
              <a:rPr lang="ru-RU" b="1" dirty="0" smtClean="0"/>
              <a:t>Трудового Красного Знамени</a:t>
            </a:r>
          </a:p>
          <a:p>
            <a:endParaRPr lang="ru-RU" dirty="0"/>
          </a:p>
          <a:p>
            <a:r>
              <a:rPr lang="ru-RU" dirty="0" smtClean="0"/>
              <a:t>В.М. Маккавеев, И.В. Молчанов, В.А. Урываев, О.А. </a:t>
            </a:r>
            <a:r>
              <a:rPr lang="ru-RU" dirty="0" err="1" smtClean="0"/>
              <a:t>Спенглер</a:t>
            </a:r>
            <a:r>
              <a:rPr lang="ru-RU" dirty="0" smtClean="0"/>
              <a:t> награждены </a:t>
            </a:r>
            <a:r>
              <a:rPr lang="ru-RU" b="1" dirty="0" smtClean="0"/>
              <a:t>орденом Ленина</a:t>
            </a:r>
          </a:p>
          <a:p>
            <a:endParaRPr lang="ru-RU" dirty="0"/>
          </a:p>
          <a:p>
            <a:r>
              <a:rPr lang="ru-RU" dirty="0" smtClean="0"/>
              <a:t>1946 – Д.Л. Соколовский награжден</a:t>
            </a:r>
          </a:p>
          <a:p>
            <a:r>
              <a:rPr lang="ru-RU" b="1" dirty="0" smtClean="0"/>
              <a:t>Сталинской премией</a:t>
            </a:r>
            <a:endParaRPr lang="ru-RU" b="1" dirty="0"/>
          </a:p>
        </p:txBody>
      </p:sp>
    </p:spTree>
    <p:extLst>
      <p:ext uri="{BB962C8B-B14F-4D97-AF65-F5344CB8AC3E}">
        <p14:creationId xmlns:p14="http://schemas.microsoft.com/office/powerpoint/2010/main" val="478514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7764" y="563133"/>
            <a:ext cx="8760186" cy="707886"/>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Послевоенное время</a:t>
            </a:r>
            <a:endParaRPr lang="ru-RU" sz="40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13</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sp>
        <p:nvSpPr>
          <p:cNvPr id="7" name="TextBox 6"/>
          <p:cNvSpPr txBox="1"/>
          <p:nvPr/>
        </p:nvSpPr>
        <p:spPr>
          <a:xfrm>
            <a:off x="561975" y="1328212"/>
            <a:ext cx="11011633" cy="1815882"/>
          </a:xfrm>
          <a:prstGeom prst="rect">
            <a:avLst/>
          </a:prstGeom>
          <a:noFill/>
        </p:spPr>
        <p:txBody>
          <a:bodyPr wrap="square" rtlCol="0">
            <a:spAutoFit/>
          </a:bodyPr>
          <a:lstStyle/>
          <a:p>
            <a:r>
              <a:rPr lang="ru-RU" sz="2800" dirty="0" smtClean="0"/>
              <a:t>Восстановление разрушенной гидрометрической сети</a:t>
            </a:r>
          </a:p>
          <a:p>
            <a:r>
              <a:rPr lang="ru-RU" sz="2800" dirty="0" smtClean="0"/>
              <a:t>Подготовка справочников «Водные ресурсы СССР», «Материалы по режиму рек»</a:t>
            </a:r>
          </a:p>
          <a:p>
            <a:r>
              <a:rPr lang="ru-RU" sz="2800" dirty="0" smtClean="0"/>
              <a:t>Создание Главной экспериментальной базы (ГЭБ ГГИ) – 1946 год</a:t>
            </a:r>
          </a:p>
        </p:txBody>
      </p:sp>
      <p:pic>
        <p:nvPicPr>
          <p:cNvPr id="10" name="Picture 5" descr="Воскресенский К-П"/>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667" y="3144094"/>
            <a:ext cx="2091406"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240940" y="6036625"/>
            <a:ext cx="349286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a:spcBef>
                <a:spcPct val="50000"/>
              </a:spcBef>
              <a:buClrTx/>
              <a:buSzTx/>
              <a:buNone/>
            </a:pPr>
            <a:r>
              <a:rPr lang="ru-RU" altLang="ru-RU" sz="2000" dirty="0">
                <a:latin typeface="Georgia" panose="02040502050405020303" pitchFamily="18" charset="0"/>
              </a:rPr>
              <a:t>Константин Петрович </a:t>
            </a:r>
          </a:p>
          <a:p>
            <a:pPr algn="ctr" eaLnBrk="1" hangingPunct="1">
              <a:spcBef>
                <a:spcPct val="50000"/>
              </a:spcBef>
              <a:buClrTx/>
              <a:buSzTx/>
              <a:buFontTx/>
              <a:buNone/>
            </a:pPr>
            <a:r>
              <a:rPr lang="ru-RU" altLang="ru-RU" sz="2000" b="1" dirty="0" smtClean="0">
                <a:latin typeface="Georgia" panose="02040502050405020303" pitchFamily="18" charset="0"/>
              </a:rPr>
              <a:t>ВОСКРЕСЕНСКИЙ</a:t>
            </a:r>
            <a:endParaRPr lang="ru-RU" altLang="ru-RU" sz="2000" b="1" dirty="0">
              <a:latin typeface="Georgia" panose="02040502050405020303" pitchFamily="18" charset="0"/>
            </a:endParaRPr>
          </a:p>
        </p:txBody>
      </p:sp>
      <p:sp>
        <p:nvSpPr>
          <p:cNvPr id="12" name="Text Box 10"/>
          <p:cNvSpPr txBox="1">
            <a:spLocks noChangeArrowheads="1"/>
          </p:cNvSpPr>
          <p:nvPr/>
        </p:nvSpPr>
        <p:spPr bwMode="auto">
          <a:xfrm>
            <a:off x="3619388" y="5945166"/>
            <a:ext cx="30495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a:lnSpc>
                <a:spcPct val="150000"/>
              </a:lnSpc>
              <a:spcBef>
                <a:spcPct val="0"/>
              </a:spcBef>
              <a:buClrTx/>
              <a:buSzTx/>
              <a:buNone/>
            </a:pPr>
            <a:r>
              <a:rPr lang="ru-RU" altLang="ru-RU" sz="2000" dirty="0">
                <a:latin typeface="Georgia" panose="02040502050405020303" pitchFamily="18" charset="0"/>
              </a:rPr>
              <a:t>Валентин </a:t>
            </a:r>
            <a:r>
              <a:rPr lang="ru-RU" altLang="ru-RU" sz="2000" dirty="0" err="1">
                <a:latin typeface="Georgia" panose="02040502050405020303" pitchFamily="18" charset="0"/>
              </a:rPr>
              <a:t>Евтихиевич</a:t>
            </a:r>
            <a:endParaRPr lang="ru-RU" altLang="ru-RU" sz="2000" dirty="0">
              <a:latin typeface="Georgia" panose="02040502050405020303" pitchFamily="18" charset="0"/>
            </a:endParaRPr>
          </a:p>
          <a:p>
            <a:pPr algn="ctr" eaLnBrk="1" hangingPunct="1">
              <a:lnSpc>
                <a:spcPct val="150000"/>
              </a:lnSpc>
              <a:spcBef>
                <a:spcPct val="0"/>
              </a:spcBef>
              <a:buClrTx/>
              <a:buSzTx/>
              <a:buFontTx/>
              <a:buNone/>
            </a:pPr>
            <a:r>
              <a:rPr lang="ru-RU" altLang="ru-RU" sz="2000" b="1" dirty="0" smtClean="0">
                <a:latin typeface="Georgia" panose="02040502050405020303" pitchFamily="18" charset="0"/>
              </a:rPr>
              <a:t>ВОДОГРЕЦКИЙ</a:t>
            </a:r>
            <a:endParaRPr lang="ru-RU" altLang="ru-RU" sz="2000" dirty="0">
              <a:latin typeface="Georgia" panose="02040502050405020303" pitchFamily="18" charset="0"/>
            </a:endParaRPr>
          </a:p>
        </p:txBody>
      </p:sp>
      <p:grpSp>
        <p:nvGrpSpPr>
          <p:cNvPr id="13" name="Group 9"/>
          <p:cNvGrpSpPr>
            <a:grpSpLocks/>
          </p:cNvGrpSpPr>
          <p:nvPr/>
        </p:nvGrpSpPr>
        <p:grpSpPr bwMode="auto">
          <a:xfrm>
            <a:off x="4075114" y="3144094"/>
            <a:ext cx="2149224" cy="2933700"/>
            <a:chOff x="521" y="346"/>
            <a:chExt cx="2326" cy="3175"/>
          </a:xfrm>
        </p:grpSpPr>
        <p:pic>
          <p:nvPicPr>
            <p:cNvPr id="14" name="Picture 7" descr="Водогрецкий В-Е"/>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 y="346"/>
              <a:ext cx="2326"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8"/>
            <p:cNvSpPr>
              <a:spLocks noChangeArrowheads="1"/>
            </p:cNvSpPr>
            <p:nvPr/>
          </p:nvSpPr>
          <p:spPr bwMode="auto">
            <a:xfrm>
              <a:off x="521" y="346"/>
              <a:ext cx="2314" cy="31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ru-RU" altLang="ru-RU"/>
            </a:p>
          </p:txBody>
        </p:sp>
      </p:grpSp>
      <p:pic>
        <p:nvPicPr>
          <p:cNvPr id="16" name="Рисунок 15"/>
          <p:cNvPicPr>
            <a:picLocks noChangeAspect="1"/>
          </p:cNvPicPr>
          <p:nvPr/>
        </p:nvPicPr>
        <p:blipFill>
          <a:blip r:embed="rId7"/>
          <a:stretch>
            <a:fillRect/>
          </a:stretch>
        </p:blipFill>
        <p:spPr>
          <a:xfrm>
            <a:off x="7839307" y="3190069"/>
            <a:ext cx="3514493" cy="2960236"/>
          </a:xfrm>
          <a:prstGeom prst="rect">
            <a:avLst/>
          </a:prstGeom>
        </p:spPr>
      </p:pic>
    </p:spTree>
    <p:extLst>
      <p:ext uri="{BB962C8B-B14F-4D97-AF65-F5344CB8AC3E}">
        <p14:creationId xmlns:p14="http://schemas.microsoft.com/office/powerpoint/2010/main" val="14550633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7764" y="243163"/>
            <a:ext cx="8760186" cy="1323439"/>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Исследования динамики русловых процессов</a:t>
            </a:r>
            <a:endParaRPr lang="ru-RU" sz="40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14</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sp>
        <p:nvSpPr>
          <p:cNvPr id="6" name="TextBox 5"/>
          <p:cNvSpPr txBox="1"/>
          <p:nvPr/>
        </p:nvSpPr>
        <p:spPr>
          <a:xfrm>
            <a:off x="114005" y="1758653"/>
            <a:ext cx="10527323" cy="2062103"/>
          </a:xfrm>
          <a:prstGeom prst="rect">
            <a:avLst/>
          </a:prstGeom>
          <a:noFill/>
        </p:spPr>
        <p:txBody>
          <a:bodyPr wrap="square" rtlCol="0">
            <a:spAutoFit/>
          </a:bodyPr>
          <a:lstStyle/>
          <a:p>
            <a:r>
              <a:rPr lang="ru-RU" sz="2400" dirty="0" smtClean="0"/>
              <a:t>Отдел русловых процессов</a:t>
            </a:r>
          </a:p>
          <a:p>
            <a:pPr marL="342900" indent="-342900">
              <a:buAutoNum type="arabicPeriod"/>
            </a:pPr>
            <a:r>
              <a:rPr lang="ru-RU" sz="2000" dirty="0" smtClean="0"/>
              <a:t>Русловая лаборатория</a:t>
            </a:r>
          </a:p>
          <a:p>
            <a:pPr marL="342900" indent="-342900">
              <a:buAutoNum type="arabicPeriod"/>
            </a:pPr>
            <a:r>
              <a:rPr lang="ru-RU" sz="2000" dirty="0" smtClean="0"/>
              <a:t>Лаборатория расчетов и прогнозов русловых деформаций</a:t>
            </a:r>
          </a:p>
          <a:p>
            <a:pPr marL="342900" indent="-342900">
              <a:buAutoNum type="arabicPeriod"/>
            </a:pPr>
            <a:r>
              <a:rPr lang="ru-RU" sz="2000" dirty="0" smtClean="0"/>
              <a:t>Лаборатория инженерного регулирования русел рек</a:t>
            </a:r>
          </a:p>
          <a:p>
            <a:pPr marL="342900" indent="-342900">
              <a:buAutoNum type="arabicPeriod"/>
            </a:pPr>
            <a:r>
              <a:rPr lang="ru-RU" sz="2000" dirty="0" smtClean="0"/>
              <a:t>Лаборатория наносов</a:t>
            </a:r>
          </a:p>
          <a:p>
            <a:pPr marL="342900" indent="-342900">
              <a:buAutoNum type="arabicPeriod"/>
            </a:pPr>
            <a:endParaRPr lang="ru-RU" sz="2400"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sp>
        <p:nvSpPr>
          <p:cNvPr id="10" name="Text Box 10"/>
          <p:cNvSpPr txBox="1">
            <a:spLocks noChangeArrowheads="1"/>
          </p:cNvSpPr>
          <p:nvPr/>
        </p:nvSpPr>
        <p:spPr bwMode="auto">
          <a:xfrm>
            <a:off x="69531" y="6087513"/>
            <a:ext cx="24266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50000"/>
              </a:spcBef>
              <a:buClrTx/>
              <a:buSzTx/>
              <a:buFontTx/>
              <a:buNone/>
            </a:pPr>
            <a:r>
              <a:rPr lang="ru-RU" altLang="ru-RU" sz="1600" dirty="0" smtClean="0">
                <a:latin typeface="Georgia" panose="02040502050405020303" pitchFamily="18" charset="0"/>
              </a:rPr>
              <a:t>Николай Евгеньевич</a:t>
            </a:r>
          </a:p>
          <a:p>
            <a:pPr algn="ctr" eaLnBrk="1" hangingPunct="1">
              <a:spcBef>
                <a:spcPct val="50000"/>
              </a:spcBef>
              <a:buClrTx/>
              <a:buSzTx/>
              <a:buFontTx/>
              <a:buNone/>
            </a:pPr>
            <a:r>
              <a:rPr lang="ru-RU" altLang="ru-RU" sz="1600" dirty="0" smtClean="0">
                <a:latin typeface="Georgia" panose="02040502050405020303" pitchFamily="18" charset="0"/>
              </a:rPr>
              <a:t>Кондратьев</a:t>
            </a:r>
            <a:endParaRPr lang="ru-RU" altLang="ru-RU" sz="1600" dirty="0">
              <a:latin typeface="Georgia" panose="02040502050405020303" pitchFamily="18" charset="0"/>
            </a:endParaRPr>
          </a:p>
        </p:txBody>
      </p:sp>
      <p:sp>
        <p:nvSpPr>
          <p:cNvPr id="11" name="Text Box 11"/>
          <p:cNvSpPr txBox="1">
            <a:spLocks noChangeArrowheads="1"/>
          </p:cNvSpPr>
          <p:nvPr/>
        </p:nvSpPr>
        <p:spPr bwMode="auto">
          <a:xfrm>
            <a:off x="2317518" y="6055763"/>
            <a:ext cx="27673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50000"/>
              </a:spcBef>
              <a:buClrTx/>
              <a:buSzTx/>
              <a:buFontTx/>
              <a:buNone/>
            </a:pPr>
            <a:r>
              <a:rPr lang="ru-RU" altLang="ru-RU" sz="1600" dirty="0" smtClean="0">
                <a:latin typeface="Georgia" panose="02040502050405020303" pitchFamily="18" charset="0"/>
              </a:rPr>
              <a:t>Игорь Владимирович </a:t>
            </a:r>
          </a:p>
          <a:p>
            <a:pPr algn="ctr" eaLnBrk="1" hangingPunct="1">
              <a:spcBef>
                <a:spcPct val="50000"/>
              </a:spcBef>
              <a:buClrTx/>
              <a:buSzTx/>
              <a:buFontTx/>
              <a:buNone/>
            </a:pPr>
            <a:r>
              <a:rPr lang="ru-RU" altLang="ru-RU" sz="1600" dirty="0" smtClean="0">
                <a:latin typeface="Georgia" panose="02040502050405020303" pitchFamily="18" charset="0"/>
              </a:rPr>
              <a:t>Попов</a:t>
            </a:r>
            <a:endParaRPr lang="ru-RU" altLang="ru-RU" sz="1600" dirty="0"/>
          </a:p>
        </p:txBody>
      </p:sp>
      <p:sp>
        <p:nvSpPr>
          <p:cNvPr id="12" name="Text Box 12"/>
          <p:cNvSpPr txBox="1">
            <a:spLocks noChangeArrowheads="1"/>
          </p:cNvSpPr>
          <p:nvPr/>
        </p:nvSpPr>
        <p:spPr bwMode="auto">
          <a:xfrm>
            <a:off x="4616361" y="6055763"/>
            <a:ext cx="25429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50000"/>
              </a:spcBef>
              <a:buClrTx/>
              <a:buSzTx/>
              <a:buFontTx/>
              <a:buNone/>
            </a:pPr>
            <a:r>
              <a:rPr lang="ru-RU" altLang="ru-RU" sz="1600" dirty="0" smtClean="0">
                <a:latin typeface="Georgia" panose="02040502050405020303" pitchFamily="18" charset="0"/>
              </a:rPr>
              <a:t>Борис </a:t>
            </a:r>
            <a:r>
              <a:rPr lang="ru-RU" altLang="ru-RU" sz="1600" dirty="0" err="1" smtClean="0">
                <a:latin typeface="Georgia" panose="02040502050405020303" pitchFamily="18" charset="0"/>
              </a:rPr>
              <a:t>Фалалеевич</a:t>
            </a:r>
            <a:endParaRPr lang="ru-RU" altLang="ru-RU" sz="1600" dirty="0" smtClean="0">
              <a:latin typeface="Georgia" panose="02040502050405020303" pitchFamily="18" charset="0"/>
            </a:endParaRPr>
          </a:p>
          <a:p>
            <a:pPr algn="ctr" eaLnBrk="1" hangingPunct="1">
              <a:spcBef>
                <a:spcPct val="50000"/>
              </a:spcBef>
              <a:buClrTx/>
              <a:buSzTx/>
              <a:buFontTx/>
              <a:buNone/>
            </a:pPr>
            <a:r>
              <a:rPr lang="ru-RU" altLang="ru-RU" sz="1600" dirty="0" err="1" smtClean="0">
                <a:latin typeface="Georgia" panose="02040502050405020303" pitchFamily="18" charset="0"/>
              </a:rPr>
              <a:t>Снищенко</a:t>
            </a:r>
            <a:endParaRPr lang="ru-RU" altLang="ru-RU" sz="1600" dirty="0"/>
          </a:p>
        </p:txBody>
      </p:sp>
      <p:grpSp>
        <p:nvGrpSpPr>
          <p:cNvPr id="14" name="Group 22"/>
          <p:cNvGrpSpPr>
            <a:grpSpLocks/>
          </p:cNvGrpSpPr>
          <p:nvPr/>
        </p:nvGrpSpPr>
        <p:grpSpPr bwMode="auto">
          <a:xfrm>
            <a:off x="372448" y="3513191"/>
            <a:ext cx="1820862" cy="2520950"/>
            <a:chOff x="55" y="28"/>
            <a:chExt cx="1147" cy="1588"/>
          </a:xfrm>
        </p:grpSpPr>
        <p:pic>
          <p:nvPicPr>
            <p:cNvPr id="15" name="Picture 7" descr="Кондратьев Н-Е"/>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 y="29"/>
              <a:ext cx="1147" cy="1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Rectangle 15"/>
            <p:cNvSpPr>
              <a:spLocks noChangeArrowheads="1"/>
            </p:cNvSpPr>
            <p:nvPr/>
          </p:nvSpPr>
          <p:spPr bwMode="auto">
            <a:xfrm>
              <a:off x="55" y="28"/>
              <a:ext cx="1147" cy="1588"/>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ru-RU" altLang="ru-RU"/>
            </a:p>
          </p:txBody>
        </p:sp>
      </p:grpSp>
      <p:grpSp>
        <p:nvGrpSpPr>
          <p:cNvPr id="17" name="Group 23"/>
          <p:cNvGrpSpPr>
            <a:grpSpLocks/>
          </p:cNvGrpSpPr>
          <p:nvPr/>
        </p:nvGrpSpPr>
        <p:grpSpPr bwMode="auto">
          <a:xfrm>
            <a:off x="2829015" y="3513191"/>
            <a:ext cx="1701800" cy="2520950"/>
            <a:chOff x="1565" y="346"/>
            <a:chExt cx="1072" cy="1588"/>
          </a:xfrm>
        </p:grpSpPr>
        <p:pic>
          <p:nvPicPr>
            <p:cNvPr id="18" name="Picture 8" descr="Попов И-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5" y="346"/>
              <a:ext cx="1072" cy="15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Rectangle 16"/>
            <p:cNvSpPr>
              <a:spLocks noChangeArrowheads="1"/>
            </p:cNvSpPr>
            <p:nvPr/>
          </p:nvSpPr>
          <p:spPr bwMode="auto">
            <a:xfrm>
              <a:off x="1565" y="346"/>
              <a:ext cx="1072" cy="1587"/>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endParaRPr lang="ru-RU" altLang="ru-RU"/>
            </a:p>
          </p:txBody>
        </p:sp>
      </p:grpSp>
      <p:grpSp>
        <p:nvGrpSpPr>
          <p:cNvPr id="20" name="Group 24"/>
          <p:cNvGrpSpPr>
            <a:grpSpLocks/>
          </p:cNvGrpSpPr>
          <p:nvPr/>
        </p:nvGrpSpPr>
        <p:grpSpPr bwMode="auto">
          <a:xfrm>
            <a:off x="4895259" y="3513191"/>
            <a:ext cx="1670050" cy="2522537"/>
            <a:chOff x="3107" y="663"/>
            <a:chExt cx="1052" cy="1589"/>
          </a:xfrm>
        </p:grpSpPr>
        <p:pic>
          <p:nvPicPr>
            <p:cNvPr id="21" name="Picture 9" descr="Снищенко Б-Ф-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7" y="663"/>
              <a:ext cx="1052" cy="15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Rectangle 17"/>
            <p:cNvSpPr>
              <a:spLocks noChangeArrowheads="1"/>
            </p:cNvSpPr>
            <p:nvPr/>
          </p:nvSpPr>
          <p:spPr bwMode="auto">
            <a:xfrm>
              <a:off x="3107" y="663"/>
              <a:ext cx="1052" cy="1588"/>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endParaRPr lang="ru-RU" altLang="ru-RU"/>
            </a:p>
          </p:txBody>
        </p:sp>
      </p:grpSp>
      <p:grpSp>
        <p:nvGrpSpPr>
          <p:cNvPr id="26" name="Group 9"/>
          <p:cNvGrpSpPr>
            <a:grpSpLocks/>
          </p:cNvGrpSpPr>
          <p:nvPr/>
        </p:nvGrpSpPr>
        <p:grpSpPr bwMode="auto">
          <a:xfrm>
            <a:off x="7119457" y="1414701"/>
            <a:ext cx="4281049" cy="3148320"/>
            <a:chOff x="68" y="73"/>
            <a:chExt cx="3084" cy="2268"/>
          </a:xfrm>
        </p:grpSpPr>
        <p:pic>
          <p:nvPicPr>
            <p:cNvPr id="27" name="Picture 4" descr="0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 y="73"/>
              <a:ext cx="3076" cy="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p:cNvSpPr>
              <a:spLocks noChangeArrowheads="1"/>
            </p:cNvSpPr>
            <p:nvPr/>
          </p:nvSpPr>
          <p:spPr bwMode="auto">
            <a:xfrm>
              <a:off x="68" y="73"/>
              <a:ext cx="3084" cy="2268"/>
            </a:xfrm>
            <a:prstGeom prst="rect">
              <a:avLst/>
            </a:prstGeom>
            <a:noFill/>
            <a:ln w="38100">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ru-RU" altLang="ru-RU"/>
            </a:p>
          </p:txBody>
        </p:sp>
      </p:grpSp>
      <p:pic>
        <p:nvPicPr>
          <p:cNvPr id="7" name="Рисунок 6"/>
          <p:cNvPicPr>
            <a:picLocks noChangeAspect="1"/>
          </p:cNvPicPr>
          <p:nvPr/>
        </p:nvPicPr>
        <p:blipFill>
          <a:blip r:embed="rId9"/>
          <a:stretch>
            <a:fillRect/>
          </a:stretch>
        </p:blipFill>
        <p:spPr>
          <a:xfrm>
            <a:off x="7119459" y="4690375"/>
            <a:ext cx="1491142" cy="2031100"/>
          </a:xfrm>
          <a:prstGeom prst="rect">
            <a:avLst/>
          </a:prstGeom>
        </p:spPr>
      </p:pic>
      <p:pic>
        <p:nvPicPr>
          <p:cNvPr id="13" name="Рисунок 12"/>
          <p:cNvPicPr>
            <a:picLocks noChangeAspect="1"/>
          </p:cNvPicPr>
          <p:nvPr/>
        </p:nvPicPr>
        <p:blipFill>
          <a:blip r:embed="rId10"/>
          <a:stretch>
            <a:fillRect/>
          </a:stretch>
        </p:blipFill>
        <p:spPr>
          <a:xfrm>
            <a:off x="9186200" y="4718814"/>
            <a:ext cx="1358687" cy="2002661"/>
          </a:xfrm>
          <a:prstGeom prst="rect">
            <a:avLst/>
          </a:prstGeom>
        </p:spPr>
      </p:pic>
    </p:spTree>
    <p:extLst>
      <p:ext uri="{BB962C8B-B14F-4D97-AF65-F5344CB8AC3E}">
        <p14:creationId xmlns:p14="http://schemas.microsoft.com/office/powerpoint/2010/main" val="2503346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7764" y="563133"/>
            <a:ext cx="8760186" cy="707886"/>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Истоки гидрологии болот</a:t>
            </a:r>
            <a:endParaRPr lang="ru-RU" sz="40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15</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sp>
        <p:nvSpPr>
          <p:cNvPr id="6" name="TextBox 5"/>
          <p:cNvSpPr txBox="1"/>
          <p:nvPr/>
        </p:nvSpPr>
        <p:spPr>
          <a:xfrm>
            <a:off x="621230" y="1413848"/>
            <a:ext cx="10527323" cy="1938992"/>
          </a:xfrm>
          <a:prstGeom prst="rect">
            <a:avLst/>
          </a:prstGeom>
          <a:noFill/>
        </p:spPr>
        <p:txBody>
          <a:bodyPr wrap="square" rtlCol="0">
            <a:spAutoFit/>
          </a:bodyPr>
          <a:lstStyle/>
          <a:p>
            <a:r>
              <a:rPr lang="ru-RU" sz="2400" dirty="0"/>
              <a:t>Первая болотная станция на болоте </a:t>
            </a:r>
            <a:r>
              <a:rPr lang="ru-RU" sz="2400" dirty="0" err="1"/>
              <a:t>Ламмин-Суо</a:t>
            </a:r>
            <a:r>
              <a:rPr lang="ru-RU" sz="2400" dirty="0"/>
              <a:t> – 1950 </a:t>
            </a:r>
            <a:r>
              <a:rPr lang="ru-RU" sz="2400" dirty="0" smtClean="0"/>
              <a:t>год</a:t>
            </a:r>
          </a:p>
          <a:p>
            <a:r>
              <a:rPr lang="ru-RU" sz="2400" dirty="0" smtClean="0"/>
              <a:t>1950-е  - создание сети станций на болотах</a:t>
            </a:r>
          </a:p>
          <a:p>
            <a:r>
              <a:rPr lang="ru-RU" sz="2400" dirty="0" smtClean="0"/>
              <a:t>1964 г  - начало крупных экспедиционных исследований на территории Западной Сибири</a:t>
            </a:r>
            <a:endParaRPr lang="ru-RU" sz="2400" dirty="0"/>
          </a:p>
          <a:p>
            <a:pPr marL="342900" indent="-342900">
              <a:buAutoNum type="arabicPeriod"/>
            </a:pPr>
            <a:endParaRPr lang="ru-RU" sz="2400"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436" y="3080651"/>
            <a:ext cx="1593709" cy="232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8947" y="3080651"/>
            <a:ext cx="1658241" cy="232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p:cNvSpPr txBox="1">
            <a:spLocks noChangeArrowheads="1"/>
          </p:cNvSpPr>
          <p:nvPr/>
        </p:nvSpPr>
        <p:spPr bwMode="auto">
          <a:xfrm>
            <a:off x="116943" y="5340687"/>
            <a:ext cx="261966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50000"/>
              </a:spcBef>
              <a:buClrTx/>
              <a:buSzTx/>
              <a:buFontTx/>
              <a:buNone/>
            </a:pPr>
            <a:r>
              <a:rPr lang="ru-RU" altLang="ru-RU" sz="2000" b="1" dirty="0">
                <a:latin typeface="Georgia" panose="02040502050405020303" pitchFamily="18" charset="0"/>
              </a:rPr>
              <a:t>ИВАНОВ </a:t>
            </a:r>
            <a:br>
              <a:rPr lang="ru-RU" altLang="ru-RU" sz="2000" b="1" dirty="0">
                <a:latin typeface="Georgia" panose="02040502050405020303" pitchFamily="18" charset="0"/>
              </a:rPr>
            </a:br>
            <a:r>
              <a:rPr lang="ru-RU" altLang="ru-RU" sz="2000" i="1" dirty="0">
                <a:latin typeface="Georgia" panose="02040502050405020303" pitchFamily="18" charset="0"/>
              </a:rPr>
              <a:t>Константин Евгеньевич</a:t>
            </a:r>
          </a:p>
        </p:txBody>
      </p:sp>
      <p:sp>
        <p:nvSpPr>
          <p:cNvPr id="13" name="Text Box 8"/>
          <p:cNvSpPr txBox="1">
            <a:spLocks noChangeArrowheads="1"/>
          </p:cNvSpPr>
          <p:nvPr/>
        </p:nvSpPr>
        <p:spPr bwMode="auto">
          <a:xfrm>
            <a:off x="1974724" y="5454866"/>
            <a:ext cx="3816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50000"/>
              </a:spcBef>
              <a:buClrTx/>
              <a:buSzTx/>
              <a:buFontTx/>
              <a:buNone/>
            </a:pPr>
            <a:r>
              <a:rPr lang="ru-RU" altLang="ru-RU" sz="2000" b="1" dirty="0">
                <a:latin typeface="Georgia" panose="02040502050405020303" pitchFamily="18" charset="0"/>
              </a:rPr>
              <a:t>РОМАНОВ</a:t>
            </a:r>
            <a:br>
              <a:rPr lang="ru-RU" altLang="ru-RU" sz="2000" b="1" dirty="0">
                <a:latin typeface="Georgia" panose="02040502050405020303" pitchFamily="18" charset="0"/>
              </a:rPr>
            </a:br>
            <a:r>
              <a:rPr lang="ru-RU" altLang="ru-RU" sz="2000" b="1" dirty="0">
                <a:latin typeface="Georgia" panose="02040502050405020303" pitchFamily="18" charset="0"/>
              </a:rPr>
              <a:t> </a:t>
            </a:r>
            <a:r>
              <a:rPr lang="ru-RU" altLang="ru-RU" sz="2000" i="1" dirty="0">
                <a:latin typeface="Georgia" panose="02040502050405020303" pitchFamily="18" charset="0"/>
              </a:rPr>
              <a:t>Владимир Васильевич</a:t>
            </a:r>
          </a:p>
        </p:txBody>
      </p:sp>
      <p:pic>
        <p:nvPicPr>
          <p:cNvPr id="14" name="Picture 5" descr="Новиков С-М"/>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3517" y="3080651"/>
            <a:ext cx="1718259" cy="232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6"/>
          <p:cNvSpPr txBox="1">
            <a:spLocks noChangeArrowheads="1"/>
          </p:cNvSpPr>
          <p:nvPr/>
        </p:nvSpPr>
        <p:spPr bwMode="auto">
          <a:xfrm>
            <a:off x="5653517" y="5522214"/>
            <a:ext cx="18850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50000"/>
              </a:spcBef>
              <a:buClrTx/>
              <a:buSzTx/>
              <a:buFontTx/>
              <a:buNone/>
            </a:pPr>
            <a:r>
              <a:rPr lang="ru-RU" altLang="ru-RU" sz="2000" b="1" dirty="0">
                <a:latin typeface="Georgia" panose="02040502050405020303" pitchFamily="18" charset="0"/>
              </a:rPr>
              <a:t>НОВИКОВ</a:t>
            </a:r>
            <a:br>
              <a:rPr lang="ru-RU" altLang="ru-RU" sz="2000" b="1" dirty="0">
                <a:latin typeface="Georgia" panose="02040502050405020303" pitchFamily="18" charset="0"/>
              </a:rPr>
            </a:br>
            <a:r>
              <a:rPr lang="ru-RU" altLang="ru-RU" sz="2000" i="1" dirty="0">
                <a:latin typeface="Georgia" panose="02040502050405020303" pitchFamily="18" charset="0"/>
              </a:rPr>
              <a:t>Сергей Михайлович</a:t>
            </a:r>
          </a:p>
        </p:txBody>
      </p:sp>
      <p:pic>
        <p:nvPicPr>
          <p:cNvPr id="16" name="Рисунок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23028" y="2618387"/>
            <a:ext cx="3950896" cy="2222379"/>
          </a:xfrm>
          <a:prstGeom prst="rect">
            <a:avLst/>
          </a:prstGeom>
        </p:spPr>
      </p:pic>
      <p:pic>
        <p:nvPicPr>
          <p:cNvPr id="7" name="Рисунок 6"/>
          <p:cNvPicPr>
            <a:picLocks noChangeAspect="1"/>
          </p:cNvPicPr>
          <p:nvPr/>
        </p:nvPicPr>
        <p:blipFill>
          <a:blip r:embed="rId9"/>
          <a:stretch>
            <a:fillRect/>
          </a:stretch>
        </p:blipFill>
        <p:spPr>
          <a:xfrm>
            <a:off x="10545773" y="4914471"/>
            <a:ext cx="1287959" cy="1832404"/>
          </a:xfrm>
          <a:prstGeom prst="rect">
            <a:avLst/>
          </a:prstGeom>
        </p:spPr>
      </p:pic>
      <p:pic>
        <p:nvPicPr>
          <p:cNvPr id="18" name="Рисунок 17"/>
          <p:cNvPicPr>
            <a:picLocks noChangeAspect="1"/>
          </p:cNvPicPr>
          <p:nvPr/>
        </p:nvPicPr>
        <p:blipFill>
          <a:blip r:embed="rId10"/>
          <a:stretch>
            <a:fillRect/>
          </a:stretch>
        </p:blipFill>
        <p:spPr>
          <a:xfrm>
            <a:off x="7834081" y="4884613"/>
            <a:ext cx="2686292" cy="1927810"/>
          </a:xfrm>
          <a:prstGeom prst="rect">
            <a:avLst/>
          </a:prstGeom>
        </p:spPr>
      </p:pic>
    </p:spTree>
    <p:extLst>
      <p:ext uri="{BB962C8B-B14F-4D97-AF65-F5344CB8AC3E}">
        <p14:creationId xmlns:p14="http://schemas.microsoft.com/office/powerpoint/2010/main" val="34618051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7764" y="243163"/>
            <a:ext cx="8760186" cy="707886"/>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Исследования наносов</a:t>
            </a:r>
            <a:endParaRPr lang="ru-RU" sz="40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16</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sp>
        <p:nvSpPr>
          <p:cNvPr id="6" name="TextBox 5"/>
          <p:cNvSpPr txBox="1"/>
          <p:nvPr/>
        </p:nvSpPr>
        <p:spPr>
          <a:xfrm>
            <a:off x="114005" y="1564785"/>
            <a:ext cx="10527323" cy="2308324"/>
          </a:xfrm>
          <a:prstGeom prst="rect">
            <a:avLst/>
          </a:prstGeom>
          <a:noFill/>
        </p:spPr>
        <p:txBody>
          <a:bodyPr wrap="square" rtlCol="0">
            <a:spAutoFit/>
          </a:bodyPr>
          <a:lstStyle/>
          <a:p>
            <a:r>
              <a:rPr lang="ru-RU" sz="2400" dirty="0" smtClean="0"/>
              <a:t>Первые карты стока наносов для территории СССР (Г.И. </a:t>
            </a:r>
            <a:r>
              <a:rPr lang="ru-RU" sz="2400" dirty="0" err="1" smtClean="0"/>
              <a:t>Шамов</a:t>
            </a:r>
            <a:r>
              <a:rPr lang="ru-RU" sz="2400" dirty="0" smtClean="0"/>
              <a:t>, Г.В. Лопатин)</a:t>
            </a:r>
          </a:p>
          <a:p>
            <a:r>
              <a:rPr lang="ru-RU" sz="2400" dirty="0" smtClean="0"/>
              <a:t>Организация сети по изучению стока наносов (Г.И. </a:t>
            </a:r>
            <a:r>
              <a:rPr lang="ru-RU" sz="2400" dirty="0" err="1" smtClean="0"/>
              <a:t>Шамов</a:t>
            </a:r>
            <a:r>
              <a:rPr lang="ru-RU" sz="2400" dirty="0" smtClean="0"/>
              <a:t>, </a:t>
            </a:r>
            <a:r>
              <a:rPr lang="ru-RU" sz="2400" dirty="0" err="1" smtClean="0"/>
              <a:t>Е.С.Семенова</a:t>
            </a:r>
            <a:r>
              <a:rPr lang="ru-RU" sz="2400" dirty="0" smtClean="0"/>
              <a:t>)</a:t>
            </a:r>
          </a:p>
          <a:p>
            <a:r>
              <a:rPr lang="ru-RU" sz="2400" dirty="0" smtClean="0"/>
              <a:t>Комплексное учение о речных наносах, методы расчета транспорта наносов (А.В. </a:t>
            </a:r>
            <a:r>
              <a:rPr lang="ru-RU" sz="2400" dirty="0" err="1" smtClean="0"/>
              <a:t>Караушев</a:t>
            </a:r>
            <a:r>
              <a:rPr lang="ru-RU" sz="2400" dirty="0" smtClean="0"/>
              <a:t>, И. В. Боголюбова, К.Н. </a:t>
            </a:r>
            <a:r>
              <a:rPr lang="ru-RU" sz="2400" dirty="0" err="1" smtClean="0"/>
              <a:t>Лисицины</a:t>
            </a:r>
            <a:r>
              <a:rPr lang="ru-RU" sz="2400" dirty="0" smtClean="0"/>
              <a:t>, В.В. Романовский, А.Я. Шварцман, Н.М. Капитонов, Г.А. Петухова)</a:t>
            </a:r>
            <a:endParaRPr lang="ru-RU" sz="2000" dirty="0" smtClean="0"/>
          </a:p>
          <a:p>
            <a:pPr marL="342900" indent="-342900">
              <a:buAutoNum type="arabicPeriod"/>
            </a:pPr>
            <a:endParaRPr lang="ru-RU" sz="2400"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sp>
        <p:nvSpPr>
          <p:cNvPr id="10" name="Text Box 6"/>
          <p:cNvSpPr txBox="1">
            <a:spLocks noChangeArrowheads="1"/>
          </p:cNvSpPr>
          <p:nvPr/>
        </p:nvSpPr>
        <p:spPr bwMode="auto">
          <a:xfrm>
            <a:off x="1555425" y="5848518"/>
            <a:ext cx="167975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50000"/>
              </a:spcBef>
              <a:buClrTx/>
              <a:buSzTx/>
              <a:buFontTx/>
              <a:buNone/>
            </a:pPr>
            <a:r>
              <a:rPr lang="ru-RU" altLang="ru-RU" sz="2000" b="1" dirty="0">
                <a:latin typeface="Georgia" panose="02040502050405020303" pitchFamily="18" charset="0"/>
              </a:rPr>
              <a:t>ШАМОВ </a:t>
            </a:r>
            <a:br>
              <a:rPr lang="ru-RU" altLang="ru-RU" sz="2000" b="1" dirty="0">
                <a:latin typeface="Georgia" panose="02040502050405020303" pitchFamily="18" charset="0"/>
              </a:rPr>
            </a:br>
            <a:r>
              <a:rPr lang="ru-RU" altLang="ru-RU" sz="2000" b="1" dirty="0">
                <a:latin typeface="Georgia" panose="02040502050405020303" pitchFamily="18" charset="0"/>
              </a:rPr>
              <a:t>Григорий Иванович </a:t>
            </a:r>
          </a:p>
        </p:txBody>
      </p:sp>
      <p:sp>
        <p:nvSpPr>
          <p:cNvPr id="11" name="Text Box 7"/>
          <p:cNvSpPr txBox="1">
            <a:spLocks noChangeArrowheads="1"/>
          </p:cNvSpPr>
          <p:nvPr/>
        </p:nvSpPr>
        <p:spPr bwMode="auto">
          <a:xfrm>
            <a:off x="5266272" y="5842337"/>
            <a:ext cx="204892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50000"/>
              </a:spcBef>
              <a:buClrTx/>
              <a:buSzTx/>
              <a:buFontTx/>
              <a:buNone/>
            </a:pPr>
            <a:r>
              <a:rPr lang="ru-RU" altLang="ru-RU" sz="2000" b="1" dirty="0">
                <a:latin typeface="Georgia" panose="02040502050405020303" pitchFamily="18" charset="0"/>
              </a:rPr>
              <a:t>КАРАУШЕВ </a:t>
            </a:r>
            <a:br>
              <a:rPr lang="ru-RU" altLang="ru-RU" sz="2000" b="1" dirty="0">
                <a:latin typeface="Georgia" panose="02040502050405020303" pitchFamily="18" charset="0"/>
              </a:rPr>
            </a:br>
            <a:r>
              <a:rPr lang="ru-RU" altLang="ru-RU" sz="2000" b="1" dirty="0">
                <a:latin typeface="Georgia" panose="02040502050405020303" pitchFamily="18" charset="0"/>
              </a:rPr>
              <a:t>Анатолий Васильевич</a:t>
            </a:r>
            <a:r>
              <a:rPr lang="ru-RU" altLang="ru-RU" sz="1800" dirty="0"/>
              <a:t> </a:t>
            </a:r>
          </a:p>
        </p:txBody>
      </p:sp>
      <p:grpSp>
        <p:nvGrpSpPr>
          <p:cNvPr id="12" name="Group 9"/>
          <p:cNvGrpSpPr>
            <a:grpSpLocks/>
          </p:cNvGrpSpPr>
          <p:nvPr/>
        </p:nvGrpSpPr>
        <p:grpSpPr bwMode="auto">
          <a:xfrm>
            <a:off x="1571202" y="3493698"/>
            <a:ext cx="1663982" cy="2333416"/>
            <a:chOff x="113" y="73"/>
            <a:chExt cx="2426" cy="3402"/>
          </a:xfrm>
        </p:grpSpPr>
        <p:pic>
          <p:nvPicPr>
            <p:cNvPr id="13" name="Picture 4" descr="Щамов Г-И"/>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 y="74"/>
              <a:ext cx="2426" cy="34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7"/>
            <p:cNvSpPr>
              <a:spLocks noChangeArrowheads="1"/>
            </p:cNvSpPr>
            <p:nvPr/>
          </p:nvSpPr>
          <p:spPr bwMode="auto">
            <a:xfrm>
              <a:off x="113" y="73"/>
              <a:ext cx="2404" cy="3402"/>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ru-RU" altLang="ru-RU"/>
            </a:p>
          </p:txBody>
        </p:sp>
      </p:grpSp>
      <p:grpSp>
        <p:nvGrpSpPr>
          <p:cNvPr id="15" name="Group 10"/>
          <p:cNvGrpSpPr>
            <a:grpSpLocks/>
          </p:cNvGrpSpPr>
          <p:nvPr/>
        </p:nvGrpSpPr>
        <p:grpSpPr bwMode="auto">
          <a:xfrm>
            <a:off x="5377666" y="3493698"/>
            <a:ext cx="1663982" cy="2333416"/>
            <a:chOff x="3221" y="73"/>
            <a:chExt cx="2426" cy="3402"/>
          </a:xfrm>
        </p:grpSpPr>
        <p:pic>
          <p:nvPicPr>
            <p:cNvPr id="16" name="Picture 5" descr="Караушев А-В"/>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1" y="74"/>
              <a:ext cx="2426" cy="34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8"/>
            <p:cNvSpPr>
              <a:spLocks noChangeArrowheads="1"/>
            </p:cNvSpPr>
            <p:nvPr/>
          </p:nvSpPr>
          <p:spPr bwMode="auto">
            <a:xfrm>
              <a:off x="3221" y="73"/>
              <a:ext cx="2426" cy="3402"/>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ru-RU" altLang="ru-RU"/>
            </a:p>
          </p:txBody>
        </p:sp>
      </p:grpSp>
      <p:pic>
        <p:nvPicPr>
          <p:cNvPr id="7" name="Рисунок 6"/>
          <p:cNvPicPr>
            <a:picLocks noChangeAspect="1"/>
          </p:cNvPicPr>
          <p:nvPr/>
        </p:nvPicPr>
        <p:blipFill>
          <a:blip r:embed="rId7"/>
          <a:stretch>
            <a:fillRect/>
          </a:stretch>
        </p:blipFill>
        <p:spPr>
          <a:xfrm>
            <a:off x="7735468" y="3091825"/>
            <a:ext cx="3893639" cy="3137161"/>
          </a:xfrm>
          <a:prstGeom prst="rect">
            <a:avLst/>
          </a:prstGeom>
        </p:spPr>
      </p:pic>
      <p:sp>
        <p:nvSpPr>
          <p:cNvPr id="18" name="TextBox 17"/>
          <p:cNvSpPr txBox="1"/>
          <p:nvPr/>
        </p:nvSpPr>
        <p:spPr>
          <a:xfrm>
            <a:off x="7735468" y="6350168"/>
            <a:ext cx="3322384" cy="369332"/>
          </a:xfrm>
          <a:prstGeom prst="rect">
            <a:avLst/>
          </a:prstGeom>
          <a:noFill/>
        </p:spPr>
        <p:txBody>
          <a:bodyPr wrap="none" rtlCol="0">
            <a:spAutoFit/>
          </a:bodyPr>
          <a:lstStyle/>
          <a:p>
            <a:r>
              <a:rPr lang="ru-RU" dirty="0" smtClean="0"/>
              <a:t>Большой гидравлический лоток</a:t>
            </a:r>
            <a:endParaRPr lang="ru-RU" dirty="0"/>
          </a:p>
        </p:txBody>
      </p:sp>
    </p:spTree>
    <p:extLst>
      <p:ext uri="{BB962C8B-B14F-4D97-AF65-F5344CB8AC3E}">
        <p14:creationId xmlns:p14="http://schemas.microsoft.com/office/powerpoint/2010/main" val="32881320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393644" y="313471"/>
            <a:ext cx="8760186" cy="646331"/>
          </a:xfrm>
          <a:prstGeom prst="rect">
            <a:avLst/>
          </a:prstGeom>
          <a:noFill/>
        </p:spPr>
        <p:txBody>
          <a:bodyPr wrap="square" rtlCol="0">
            <a:spAutoFit/>
          </a:bodyPr>
          <a:lstStyle/>
          <a:p>
            <a:r>
              <a:rPr lang="ru-RU" sz="3600" dirty="0" smtClean="0">
                <a:solidFill>
                  <a:srgbClr val="00ADEF"/>
                </a:solidFill>
                <a:latin typeface="DINPro-Medium" panose="02000503030000020004" pitchFamily="50" charset="0"/>
                <a:cs typeface="DIN Pro Medium" panose="020B0604020101020102" pitchFamily="34" charset="0"/>
              </a:rPr>
              <a:t>Экспериментальные исследования</a:t>
            </a:r>
            <a:endParaRPr lang="ru-RU" sz="36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17</a:t>
            </a:fld>
            <a:endParaRPr lang="ru-RU" dirty="0"/>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pic>
        <p:nvPicPr>
          <p:cNvPr id="10" name="Picture 5" descr="0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5240" y="1405169"/>
            <a:ext cx="3888150" cy="247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015"/>
          <p:cNvPicPr>
            <a:picLocks noChangeAspect="1" noChangeArrowheads="1"/>
          </p:cNvPicPr>
          <p:nvPr/>
        </p:nvPicPr>
        <p:blipFill rotWithShape="1">
          <a:blip r:embed="rId6">
            <a:lum bright="12000" contrast="8000"/>
            <a:extLst>
              <a:ext uri="{28A0092B-C50C-407E-A947-70E740481C1C}">
                <a14:useLocalDpi xmlns:a14="http://schemas.microsoft.com/office/drawing/2010/main" val="0"/>
              </a:ext>
            </a:extLst>
          </a:blip>
          <a:srcRect l="16333" r="2117"/>
          <a:stretch/>
        </p:blipFill>
        <p:spPr bwMode="auto">
          <a:xfrm>
            <a:off x="328236" y="1405169"/>
            <a:ext cx="2924383" cy="247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28236" y="3981037"/>
            <a:ext cx="2655766"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lnSpc>
                <a:spcPct val="80000"/>
              </a:lnSpc>
              <a:spcBef>
                <a:spcPct val="0"/>
              </a:spcBef>
              <a:buClrTx/>
              <a:buSzTx/>
              <a:buFontTx/>
              <a:buNone/>
            </a:pPr>
            <a:r>
              <a:rPr lang="ru-RU" altLang="ru-RU" sz="1600" i="1" dirty="0" smtClean="0">
                <a:latin typeface="Georgia" panose="02040502050405020303" pitchFamily="18" charset="0"/>
              </a:rPr>
              <a:t>Испарение с почвы</a:t>
            </a:r>
            <a:endParaRPr lang="ru-RU" altLang="ru-RU" sz="1800" dirty="0"/>
          </a:p>
        </p:txBody>
      </p:sp>
      <p:sp>
        <p:nvSpPr>
          <p:cNvPr id="13" name="Text Box 7"/>
          <p:cNvSpPr txBox="1">
            <a:spLocks noChangeArrowheads="1"/>
          </p:cNvSpPr>
          <p:nvPr/>
        </p:nvSpPr>
        <p:spPr bwMode="auto">
          <a:xfrm>
            <a:off x="3600260" y="3878167"/>
            <a:ext cx="4427537"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50000"/>
              </a:spcBef>
              <a:buClrTx/>
              <a:buSzTx/>
              <a:buFontTx/>
              <a:buNone/>
            </a:pPr>
            <a:r>
              <a:rPr lang="ru-RU" altLang="ru-RU" sz="1600" i="1" dirty="0" smtClean="0">
                <a:latin typeface="Georgia" panose="02040502050405020303" pitchFamily="18" charset="0"/>
              </a:rPr>
              <a:t>Испарение с водной поверхности</a:t>
            </a:r>
            <a:endParaRPr lang="ru-RU" altLang="ru-RU" sz="1600" i="1" dirty="0">
              <a:latin typeface="Georgia" panose="02040502050405020303" pitchFamily="18" charset="0"/>
            </a:endParaRPr>
          </a:p>
        </p:txBody>
      </p:sp>
      <p:pic>
        <p:nvPicPr>
          <p:cNvPr id="14" name="Picture 8" descr="Голубев-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5059" y="4320658"/>
            <a:ext cx="1277937"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Викулина З-А"/>
          <p:cNvPicPr>
            <a:picLocks noChangeAspect="1" noChangeArrowheads="1"/>
          </p:cNvPicPr>
          <p:nvPr/>
        </p:nvPicPr>
        <p:blipFill>
          <a:blip r:embed="rId8">
            <a:lum contrast="10000"/>
            <a:extLst>
              <a:ext uri="{28A0092B-C50C-407E-A947-70E740481C1C}">
                <a14:useLocalDpi xmlns:a14="http://schemas.microsoft.com/office/drawing/2010/main" val="0"/>
              </a:ext>
            </a:extLst>
          </a:blip>
          <a:srcRect/>
          <a:stretch>
            <a:fillRect/>
          </a:stretch>
        </p:blipFill>
        <p:spPr bwMode="auto">
          <a:xfrm>
            <a:off x="8839063" y="1580966"/>
            <a:ext cx="1295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1"/>
          <p:cNvSpPr txBox="1">
            <a:spLocks noChangeArrowheads="1"/>
          </p:cNvSpPr>
          <p:nvPr/>
        </p:nvSpPr>
        <p:spPr bwMode="auto">
          <a:xfrm>
            <a:off x="8242777" y="3469692"/>
            <a:ext cx="2570285"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lnSpc>
                <a:spcPct val="80000"/>
              </a:lnSpc>
            </a:pPr>
            <a:r>
              <a:rPr lang="ru-RU" altLang="ru-RU" sz="1400" dirty="0" smtClean="0">
                <a:latin typeface="Georgia" panose="02040502050405020303" pitchFamily="18" charset="0"/>
              </a:rPr>
              <a:t>Зоя Александровна</a:t>
            </a:r>
          </a:p>
          <a:p>
            <a:pPr algn="ctr">
              <a:lnSpc>
                <a:spcPct val="80000"/>
              </a:lnSpc>
            </a:pPr>
            <a:r>
              <a:rPr lang="ru-RU" altLang="ru-RU" sz="1400" dirty="0" err="1">
                <a:latin typeface="Georgia" panose="02040502050405020303" pitchFamily="18" charset="0"/>
              </a:rPr>
              <a:t>Викулина</a:t>
            </a:r>
            <a:r>
              <a:rPr lang="ru-RU" altLang="ru-RU" sz="1400" dirty="0">
                <a:latin typeface="Georgia" panose="02040502050405020303" pitchFamily="18" charset="0"/>
              </a:rPr>
              <a:t> </a:t>
            </a:r>
            <a:br>
              <a:rPr lang="ru-RU" altLang="ru-RU" sz="1400" dirty="0">
                <a:latin typeface="Georgia" panose="02040502050405020303" pitchFamily="18" charset="0"/>
              </a:rPr>
            </a:br>
            <a:endParaRPr lang="ru-RU" altLang="ru-RU" sz="1400" dirty="0">
              <a:latin typeface="Georgia" panose="02040502050405020303" pitchFamily="18" charset="0"/>
            </a:endParaRPr>
          </a:p>
        </p:txBody>
      </p:sp>
      <p:sp>
        <p:nvSpPr>
          <p:cNvPr id="17" name="Text Box 12"/>
          <p:cNvSpPr txBox="1">
            <a:spLocks noChangeArrowheads="1"/>
          </p:cNvSpPr>
          <p:nvPr/>
        </p:nvSpPr>
        <p:spPr bwMode="auto">
          <a:xfrm>
            <a:off x="4566696" y="6171194"/>
            <a:ext cx="2535838"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lnSpc>
                <a:spcPct val="80000"/>
              </a:lnSpc>
            </a:pPr>
            <a:r>
              <a:rPr lang="ru-RU" altLang="ru-RU" sz="1400" dirty="0" smtClean="0">
                <a:latin typeface="Georgia" panose="02040502050405020303" pitchFamily="18" charset="0"/>
              </a:rPr>
              <a:t>Валентин Степанович</a:t>
            </a:r>
          </a:p>
          <a:p>
            <a:pPr algn="ctr">
              <a:lnSpc>
                <a:spcPct val="80000"/>
              </a:lnSpc>
            </a:pPr>
            <a:r>
              <a:rPr lang="ru-RU" altLang="ru-RU" sz="1400" dirty="0">
                <a:latin typeface="Georgia" panose="02040502050405020303" pitchFamily="18" charset="0"/>
              </a:rPr>
              <a:t>Голубев</a:t>
            </a:r>
            <a:endParaRPr lang="ru-RU" altLang="ru-RU" sz="1400" dirty="0">
              <a:latin typeface="Georgia" panose="02040502050405020303" pitchFamily="18" charset="0"/>
            </a:endParaRPr>
          </a:p>
        </p:txBody>
      </p:sp>
      <p:pic>
        <p:nvPicPr>
          <p:cNvPr id="18" name="Picture 10" descr="0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865" y="4320658"/>
            <a:ext cx="2849754"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6"/>
          <p:cNvSpPr txBox="1">
            <a:spLocks noChangeArrowheads="1"/>
          </p:cNvSpPr>
          <p:nvPr/>
        </p:nvSpPr>
        <p:spPr bwMode="auto">
          <a:xfrm>
            <a:off x="402865" y="6171194"/>
            <a:ext cx="2655766"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lnSpc>
                <a:spcPct val="80000"/>
              </a:lnSpc>
              <a:spcBef>
                <a:spcPct val="0"/>
              </a:spcBef>
              <a:buClrTx/>
              <a:buSzTx/>
              <a:buFontTx/>
              <a:buNone/>
            </a:pPr>
            <a:r>
              <a:rPr lang="ru-RU" altLang="ru-RU" sz="1600" i="1" dirty="0" err="1" smtClean="0">
                <a:latin typeface="Georgia" panose="02040502050405020303" pitchFamily="18" charset="0"/>
              </a:rPr>
              <a:t>Осадкомерный</a:t>
            </a:r>
            <a:r>
              <a:rPr lang="ru-RU" altLang="ru-RU" sz="1600" i="1" dirty="0" smtClean="0">
                <a:latin typeface="Georgia" panose="02040502050405020303" pitchFamily="18" charset="0"/>
              </a:rPr>
              <a:t> полигон</a:t>
            </a:r>
            <a:endParaRPr lang="ru-RU" altLang="ru-RU" sz="1800" dirty="0"/>
          </a:p>
        </p:txBody>
      </p:sp>
    </p:spTree>
    <p:extLst>
      <p:ext uri="{BB962C8B-B14F-4D97-AF65-F5344CB8AC3E}">
        <p14:creationId xmlns:p14="http://schemas.microsoft.com/office/powerpoint/2010/main" val="37222163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2719" y="110119"/>
            <a:ext cx="8760186" cy="1323439"/>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Золотая пора ГГИ – новые направления гидрологии</a:t>
            </a:r>
            <a:endParaRPr lang="ru-RU" sz="40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18</a:t>
            </a:fld>
            <a:endParaRPr lang="ru-RU" dirty="0"/>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sp>
        <p:nvSpPr>
          <p:cNvPr id="6" name="TextBox 5"/>
          <p:cNvSpPr txBox="1"/>
          <p:nvPr/>
        </p:nvSpPr>
        <p:spPr>
          <a:xfrm>
            <a:off x="224289" y="1439038"/>
            <a:ext cx="8954218" cy="2554545"/>
          </a:xfrm>
          <a:prstGeom prst="rect">
            <a:avLst/>
          </a:prstGeom>
          <a:noFill/>
        </p:spPr>
        <p:txBody>
          <a:bodyPr wrap="square" rtlCol="0">
            <a:spAutoFit/>
          </a:bodyPr>
          <a:lstStyle/>
          <a:p>
            <a:pPr marL="285750" indent="-285750">
              <a:buFont typeface="Arial" panose="020B0604020202020204" pitchFamily="34" charset="0"/>
              <a:buChar char="•"/>
            </a:pPr>
            <a:r>
              <a:rPr lang="ru-RU" sz="1600" dirty="0" smtClean="0"/>
              <a:t>Совершенствование теории и методов расчета стока (Г.А. Алексеев, А.И. Чеботарев, В.Г. </a:t>
            </a:r>
            <a:r>
              <a:rPr lang="ru-RU" sz="1600" dirty="0" err="1" smtClean="0"/>
              <a:t>Андреянов</a:t>
            </a:r>
            <a:r>
              <a:rPr lang="ru-RU" sz="1600" dirty="0" smtClean="0"/>
              <a:t>, Б.М. </a:t>
            </a:r>
            <a:r>
              <a:rPr lang="ru-RU" sz="1600" dirty="0" err="1" smtClean="0"/>
              <a:t>Доброумов</a:t>
            </a:r>
            <a:r>
              <a:rPr lang="ru-RU" sz="1600" dirty="0" smtClean="0"/>
              <a:t>, К.П. Воскресенский, Б.С. Устюжанин)</a:t>
            </a:r>
          </a:p>
          <a:p>
            <a:pPr marL="285750" indent="-285750">
              <a:buFont typeface="Arial" panose="020B0604020202020204" pitchFamily="34" charset="0"/>
              <a:buChar char="•"/>
            </a:pPr>
            <a:r>
              <a:rPr lang="ru-RU" sz="1600" dirty="0"/>
              <a:t>изучение физических свойств снега, формирования снежного покрова и его таяния </a:t>
            </a:r>
            <a:r>
              <a:rPr lang="ru-RU" sz="1600" dirty="0" smtClean="0"/>
              <a:t>(П.П. Кузьмин)</a:t>
            </a:r>
          </a:p>
          <a:p>
            <a:pPr marL="285750" indent="-285750">
              <a:buFont typeface="Arial" panose="020B0604020202020204" pitchFamily="34" charset="0"/>
              <a:buChar char="•"/>
            </a:pPr>
            <a:r>
              <a:rPr lang="ru-RU" sz="1600" dirty="0" smtClean="0"/>
              <a:t>Методы гидрологического прогнозирования (Т.Н. Макаревич, В.А. Румянцев, Р.А. </a:t>
            </a:r>
            <a:r>
              <a:rPr lang="ru-RU" sz="1600" dirty="0" err="1" smtClean="0"/>
              <a:t>Нежиховский</a:t>
            </a:r>
            <a:r>
              <a:rPr lang="ru-RU" sz="1600" dirty="0" smtClean="0"/>
              <a:t>)</a:t>
            </a:r>
          </a:p>
          <a:p>
            <a:pPr marL="285750" indent="-285750">
              <a:buFont typeface="Arial" panose="020B0604020202020204" pitchFamily="34" charset="0"/>
              <a:buChar char="•"/>
            </a:pPr>
            <a:r>
              <a:rPr lang="ru-RU" sz="1600" dirty="0" smtClean="0"/>
              <a:t>Методы расчеты элементов теплового и водного баланса озер и водохранилищ (А.П. </a:t>
            </a:r>
            <a:r>
              <a:rPr lang="ru-RU" sz="1600" dirty="0" err="1" smtClean="0"/>
              <a:t>Браславский</a:t>
            </a:r>
            <a:r>
              <a:rPr lang="ru-RU" sz="1600" dirty="0" smtClean="0"/>
              <a:t>, З.А. </a:t>
            </a:r>
            <a:r>
              <a:rPr lang="ru-RU" sz="1600" dirty="0" err="1" smtClean="0"/>
              <a:t>Викулина</a:t>
            </a:r>
            <a:r>
              <a:rPr lang="ru-RU" sz="1600" dirty="0" smtClean="0"/>
              <a:t>, А.Р. Константинов)</a:t>
            </a:r>
          </a:p>
          <a:p>
            <a:pPr marL="285750" indent="-285750">
              <a:buFont typeface="Arial" panose="020B0604020202020204" pitchFamily="34" charset="0"/>
              <a:buChar char="•"/>
            </a:pPr>
            <a:r>
              <a:rPr lang="ru-RU" sz="1600" dirty="0" smtClean="0"/>
              <a:t>Исследования формирования внутриводного льда, заторов и зажоров (В.А. Рымша, Р.В. Донченко, В.А. Бузин)</a:t>
            </a:r>
          </a:p>
          <a:p>
            <a:pPr marL="285750" indent="-285750">
              <a:buFont typeface="Arial" panose="020B0604020202020204" pitchFamily="34" charset="0"/>
              <a:buChar char="•"/>
            </a:pPr>
            <a:r>
              <a:rPr lang="ru-RU" sz="1600" dirty="0" smtClean="0"/>
              <a:t>Исследования взаимосвязи поверхностных и подземных вод (О.В. Попов, Б.Л. Соколов)</a:t>
            </a:r>
            <a:endParaRPr lang="ru-RU" sz="1600" dirty="0"/>
          </a:p>
        </p:txBody>
      </p:sp>
      <p:sp>
        <p:nvSpPr>
          <p:cNvPr id="18" name="Text Box 6"/>
          <p:cNvSpPr txBox="1">
            <a:spLocks noChangeArrowheads="1"/>
          </p:cNvSpPr>
          <p:nvPr/>
        </p:nvSpPr>
        <p:spPr bwMode="auto">
          <a:xfrm>
            <a:off x="341505" y="6198255"/>
            <a:ext cx="24751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50000"/>
              </a:spcBef>
              <a:buClrTx/>
              <a:buSzTx/>
              <a:buFontTx/>
              <a:buNone/>
            </a:pPr>
            <a:r>
              <a:rPr lang="ru-RU" altLang="ru-RU" sz="1400" b="1" dirty="0">
                <a:latin typeface="Georgia" panose="02040502050405020303" pitchFamily="18" charset="0"/>
              </a:rPr>
              <a:t>КУЗЬМИН </a:t>
            </a:r>
            <a:br>
              <a:rPr lang="ru-RU" altLang="ru-RU" sz="1400" b="1" dirty="0">
                <a:latin typeface="Georgia" panose="02040502050405020303" pitchFamily="18" charset="0"/>
              </a:rPr>
            </a:br>
            <a:r>
              <a:rPr lang="ru-RU" altLang="ru-RU" sz="1400" dirty="0">
                <a:latin typeface="Georgia" panose="02040502050405020303" pitchFamily="18" charset="0"/>
              </a:rPr>
              <a:t>Прокопий Павлович </a:t>
            </a:r>
          </a:p>
        </p:txBody>
      </p:sp>
      <p:grpSp>
        <p:nvGrpSpPr>
          <p:cNvPr id="19" name="Group 7"/>
          <p:cNvGrpSpPr>
            <a:grpSpLocks/>
          </p:cNvGrpSpPr>
          <p:nvPr/>
        </p:nvGrpSpPr>
        <p:grpSpPr bwMode="auto">
          <a:xfrm>
            <a:off x="875931" y="4235397"/>
            <a:ext cx="1410069" cy="1956093"/>
            <a:chOff x="158" y="119"/>
            <a:chExt cx="2616" cy="3629"/>
          </a:xfrm>
        </p:grpSpPr>
        <p:pic>
          <p:nvPicPr>
            <p:cNvPr id="20" name="Picture 4" descr="Кузьмин П-П"/>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 y="119"/>
              <a:ext cx="2616" cy="362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6"/>
            <p:cNvSpPr>
              <a:spLocks noChangeArrowheads="1"/>
            </p:cNvSpPr>
            <p:nvPr/>
          </p:nvSpPr>
          <p:spPr bwMode="auto">
            <a:xfrm>
              <a:off x="158" y="119"/>
              <a:ext cx="2609" cy="3629"/>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ru-RU" altLang="ru-RU"/>
            </a:p>
          </p:txBody>
        </p:sp>
      </p:grpSp>
      <p:pic>
        <p:nvPicPr>
          <p:cNvPr id="22" name="Picture 4" descr="Чеботарёв А-И-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1266" y="4255007"/>
            <a:ext cx="1421274" cy="205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7"/>
          <p:cNvSpPr txBox="1">
            <a:spLocks noChangeArrowheads="1"/>
          </p:cNvSpPr>
          <p:nvPr/>
        </p:nvSpPr>
        <p:spPr bwMode="auto">
          <a:xfrm>
            <a:off x="2578977" y="6277302"/>
            <a:ext cx="27858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50000"/>
              </a:spcBef>
              <a:buClrTx/>
              <a:buSzTx/>
              <a:buFontTx/>
              <a:buNone/>
            </a:pPr>
            <a:r>
              <a:rPr lang="ru-RU" altLang="ru-RU" sz="1400" b="1" dirty="0">
                <a:latin typeface="Georgia" panose="02040502050405020303" pitchFamily="18" charset="0"/>
              </a:rPr>
              <a:t>ЧЕБОТАРЁВ </a:t>
            </a:r>
            <a:br>
              <a:rPr lang="ru-RU" altLang="ru-RU" sz="1400" b="1" dirty="0">
                <a:latin typeface="Georgia" panose="02040502050405020303" pitchFamily="18" charset="0"/>
              </a:rPr>
            </a:br>
            <a:r>
              <a:rPr lang="ru-RU" altLang="ru-RU" sz="1400" dirty="0">
                <a:latin typeface="Georgia" panose="02040502050405020303" pitchFamily="18" charset="0"/>
              </a:rPr>
              <a:t>Александр Иванович </a:t>
            </a:r>
          </a:p>
        </p:txBody>
      </p:sp>
      <p:pic>
        <p:nvPicPr>
          <p:cNvPr id="24" name="Picture 4" descr="Андреянов В-Г"/>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5498" y="4255007"/>
            <a:ext cx="1451202" cy="205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6"/>
          <p:cNvSpPr txBox="1">
            <a:spLocks noChangeArrowheads="1"/>
          </p:cNvSpPr>
          <p:nvPr/>
        </p:nvSpPr>
        <p:spPr bwMode="auto">
          <a:xfrm>
            <a:off x="4919533" y="6268314"/>
            <a:ext cx="24031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a:spcBef>
                <a:spcPct val="50000"/>
              </a:spcBef>
              <a:buClrTx/>
              <a:buSzTx/>
              <a:buNone/>
            </a:pPr>
            <a:r>
              <a:rPr lang="ru-RU" altLang="ru-RU" sz="1400" b="1" dirty="0">
                <a:latin typeface="Georgia" panose="02040502050405020303" pitchFamily="18" charset="0"/>
              </a:rPr>
              <a:t>АНДРЕЯНОВ </a:t>
            </a:r>
            <a:r>
              <a:rPr lang="ru-RU" altLang="ru-RU" sz="1400" b="1" dirty="0" smtClean="0">
                <a:latin typeface="Georgia" panose="02040502050405020303" pitchFamily="18" charset="0"/>
              </a:rPr>
              <a:t> </a:t>
            </a:r>
            <a:r>
              <a:rPr lang="ru-RU" altLang="ru-RU" sz="1400" dirty="0" smtClean="0">
                <a:latin typeface="Georgia" panose="02040502050405020303" pitchFamily="18" charset="0"/>
              </a:rPr>
              <a:t>Владимир </a:t>
            </a:r>
            <a:r>
              <a:rPr lang="ru-RU" altLang="ru-RU" sz="1400" dirty="0">
                <a:latin typeface="Georgia" panose="02040502050405020303" pitchFamily="18" charset="0"/>
              </a:rPr>
              <a:t>Георгиевич </a:t>
            </a:r>
            <a:endParaRPr lang="ru-RU" altLang="ru-RU" sz="1400" dirty="0" smtClean="0">
              <a:latin typeface="Georgia" panose="02040502050405020303" pitchFamily="18" charset="0"/>
            </a:endParaRPr>
          </a:p>
        </p:txBody>
      </p:sp>
      <p:pic>
        <p:nvPicPr>
          <p:cNvPr id="26" name="Picture 5" descr="Нежиховский"/>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73042" y="4262135"/>
            <a:ext cx="1454411" cy="201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 descr="Макаревич Т-Н"/>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80268" y="4275088"/>
            <a:ext cx="1439445" cy="202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7"/>
          <p:cNvSpPr txBox="1">
            <a:spLocks noChangeArrowheads="1"/>
          </p:cNvSpPr>
          <p:nvPr/>
        </p:nvSpPr>
        <p:spPr bwMode="auto">
          <a:xfrm>
            <a:off x="6846700" y="6331727"/>
            <a:ext cx="2843213"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lnSpc>
                <a:spcPct val="80000"/>
              </a:lnSpc>
              <a:spcBef>
                <a:spcPct val="0"/>
              </a:spcBef>
              <a:buClrTx/>
              <a:buSzTx/>
              <a:buFontTx/>
              <a:buNone/>
            </a:pPr>
            <a:r>
              <a:rPr lang="ru-RU" altLang="ru-RU" sz="1400" b="1" dirty="0">
                <a:latin typeface="Georgia" panose="02040502050405020303" pitchFamily="18" charset="0"/>
              </a:rPr>
              <a:t>МАКАРЕВИЧ </a:t>
            </a:r>
            <a:endParaRPr lang="ru-RU" altLang="ru-RU" sz="1400" b="1" dirty="0" smtClean="0">
              <a:latin typeface="Georgia" panose="02040502050405020303" pitchFamily="18" charset="0"/>
            </a:endParaRPr>
          </a:p>
          <a:p>
            <a:pPr algn="ctr" eaLnBrk="1" hangingPunct="1">
              <a:lnSpc>
                <a:spcPct val="80000"/>
              </a:lnSpc>
              <a:spcBef>
                <a:spcPct val="0"/>
              </a:spcBef>
              <a:buClrTx/>
              <a:buSzTx/>
              <a:buFontTx/>
              <a:buNone/>
            </a:pPr>
            <a:r>
              <a:rPr lang="ru-RU" altLang="ru-RU" sz="1400" dirty="0" smtClean="0">
                <a:latin typeface="Georgia" panose="02040502050405020303" pitchFamily="18" charset="0"/>
              </a:rPr>
              <a:t>Татьяна </a:t>
            </a:r>
            <a:r>
              <a:rPr lang="ru-RU" altLang="ru-RU" sz="1400" dirty="0">
                <a:latin typeface="Georgia" panose="02040502050405020303" pitchFamily="18" charset="0"/>
              </a:rPr>
              <a:t>Николаевна</a:t>
            </a:r>
            <a:r>
              <a:rPr lang="ru-RU" altLang="ru-RU" sz="1200" dirty="0"/>
              <a:t> </a:t>
            </a:r>
          </a:p>
        </p:txBody>
      </p:sp>
      <p:sp>
        <p:nvSpPr>
          <p:cNvPr id="29" name="Text Box 9"/>
          <p:cNvSpPr txBox="1">
            <a:spLocks noChangeArrowheads="1"/>
          </p:cNvSpPr>
          <p:nvPr/>
        </p:nvSpPr>
        <p:spPr bwMode="auto">
          <a:xfrm>
            <a:off x="9438105" y="6356350"/>
            <a:ext cx="2035549"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lnSpc>
                <a:spcPct val="80000"/>
              </a:lnSpc>
              <a:spcBef>
                <a:spcPct val="0"/>
              </a:spcBef>
              <a:buClrTx/>
              <a:buSzTx/>
              <a:buFontTx/>
              <a:buNone/>
            </a:pPr>
            <a:r>
              <a:rPr lang="ru-RU" altLang="ru-RU" sz="1200" b="1" dirty="0">
                <a:latin typeface="Georgia" panose="02040502050405020303" pitchFamily="18" charset="0"/>
              </a:rPr>
              <a:t>НЕЖИХОВСКИЙ </a:t>
            </a:r>
            <a:br>
              <a:rPr lang="ru-RU" altLang="ru-RU" sz="1200" b="1" dirty="0">
                <a:latin typeface="Georgia" panose="02040502050405020303" pitchFamily="18" charset="0"/>
              </a:rPr>
            </a:br>
            <a:r>
              <a:rPr lang="ru-RU" altLang="ru-RU" sz="1200" dirty="0" err="1">
                <a:latin typeface="Georgia" panose="02040502050405020303" pitchFamily="18" charset="0"/>
              </a:rPr>
              <a:t>Рувим</a:t>
            </a:r>
            <a:r>
              <a:rPr lang="ru-RU" altLang="ru-RU" sz="1200" dirty="0">
                <a:latin typeface="Georgia" panose="02040502050405020303" pitchFamily="18" charset="0"/>
              </a:rPr>
              <a:t> </a:t>
            </a:r>
            <a:r>
              <a:rPr lang="ru-RU" altLang="ru-RU" sz="1200" dirty="0" err="1">
                <a:latin typeface="Georgia" panose="02040502050405020303" pitchFamily="18" charset="0"/>
              </a:rPr>
              <a:t>Афроимович</a:t>
            </a:r>
            <a:r>
              <a:rPr lang="ru-RU" altLang="ru-RU" sz="1100" dirty="0"/>
              <a:t> </a:t>
            </a:r>
          </a:p>
        </p:txBody>
      </p:sp>
      <p:pic>
        <p:nvPicPr>
          <p:cNvPr id="30" name="Рисунок 29"/>
          <p:cNvPicPr>
            <a:picLocks noChangeAspect="1"/>
          </p:cNvPicPr>
          <p:nvPr/>
        </p:nvPicPr>
        <p:blipFill>
          <a:blip r:embed="rId10"/>
          <a:stretch>
            <a:fillRect/>
          </a:stretch>
        </p:blipFill>
        <p:spPr>
          <a:xfrm>
            <a:off x="9438105" y="1271019"/>
            <a:ext cx="2255100" cy="2507496"/>
          </a:xfrm>
          <a:prstGeom prst="rect">
            <a:avLst/>
          </a:prstGeom>
        </p:spPr>
      </p:pic>
      <p:sp>
        <p:nvSpPr>
          <p:cNvPr id="31" name="TextBox 30"/>
          <p:cNvSpPr txBox="1"/>
          <p:nvPr/>
        </p:nvSpPr>
        <p:spPr>
          <a:xfrm>
            <a:off x="9178507" y="3778515"/>
            <a:ext cx="2915991" cy="369332"/>
          </a:xfrm>
          <a:prstGeom prst="rect">
            <a:avLst/>
          </a:prstGeom>
          <a:noFill/>
        </p:spPr>
        <p:txBody>
          <a:bodyPr wrap="none" rtlCol="0">
            <a:spAutoFit/>
          </a:bodyPr>
          <a:lstStyle/>
          <a:p>
            <a:r>
              <a:rPr lang="ru-RU" dirty="0" smtClean="0"/>
              <a:t>Соколов Борис Леонидович</a:t>
            </a:r>
            <a:endParaRPr lang="ru-RU" dirty="0"/>
          </a:p>
        </p:txBody>
      </p:sp>
    </p:spTree>
    <p:extLst>
      <p:ext uri="{BB962C8B-B14F-4D97-AF65-F5344CB8AC3E}">
        <p14:creationId xmlns:p14="http://schemas.microsoft.com/office/powerpoint/2010/main" val="23857873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2719" y="110119"/>
            <a:ext cx="8760186" cy="1323439"/>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Золотая пора ГГИ – новые направления гидрологии</a:t>
            </a:r>
            <a:endParaRPr lang="ru-RU" sz="4000" dirty="0">
              <a:solidFill>
                <a:srgbClr val="00ADEF"/>
              </a:solidFill>
              <a:latin typeface="DINPro-Medium" panose="02000503030000020004" pitchFamily="50" charset="0"/>
              <a:cs typeface="DIN Pro Medium" panose="020B0604020101020102" pitchFamily="34" charset="0"/>
            </a:endParaRPr>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sp>
        <p:nvSpPr>
          <p:cNvPr id="6" name="TextBox 5"/>
          <p:cNvSpPr txBox="1"/>
          <p:nvPr/>
        </p:nvSpPr>
        <p:spPr>
          <a:xfrm>
            <a:off x="224289" y="1375538"/>
            <a:ext cx="11887198" cy="2308324"/>
          </a:xfrm>
          <a:prstGeom prst="rect">
            <a:avLst/>
          </a:prstGeom>
          <a:noFill/>
        </p:spPr>
        <p:txBody>
          <a:bodyPr wrap="square" rtlCol="0">
            <a:spAutoFit/>
          </a:bodyPr>
          <a:lstStyle/>
          <a:p>
            <a:pPr marL="285750" indent="-285750">
              <a:buFont typeface="Arial" panose="020B0604020202020204" pitchFamily="34" charset="0"/>
              <a:buChar char="•"/>
            </a:pPr>
            <a:r>
              <a:rPr lang="ru-RU" sz="1600" dirty="0" smtClean="0"/>
              <a:t>Методические вопросы гидрометрии (И.Ф. Карасев, М.С. Грушевский, Н.Н. Федоров,)</a:t>
            </a:r>
          </a:p>
          <a:p>
            <a:pPr marL="285750" indent="-285750">
              <a:buFont typeface="Arial" panose="020B0604020202020204" pitchFamily="34" charset="0"/>
              <a:buChar char="•"/>
            </a:pPr>
            <a:r>
              <a:rPr lang="ru-RU" sz="1600" dirty="0" smtClean="0"/>
              <a:t>Гидрологическое приборостроение (П.Н. Бурцев, А.М. </a:t>
            </a:r>
            <a:r>
              <a:rPr lang="ru-RU" sz="1600" dirty="0" err="1" smtClean="0"/>
              <a:t>Димаксян</a:t>
            </a:r>
            <a:r>
              <a:rPr lang="ru-RU" sz="1600" dirty="0" smtClean="0"/>
              <a:t>, К.Д. Завьялов, Г.С. Клейн)</a:t>
            </a:r>
          </a:p>
          <a:p>
            <a:pPr marL="285750" indent="-285750">
              <a:buFont typeface="Arial" panose="020B0604020202020204" pitchFamily="34" charset="0"/>
              <a:buChar char="•"/>
            </a:pPr>
            <a:r>
              <a:rPr lang="ru-RU" sz="1600" dirty="0" smtClean="0"/>
              <a:t>Гидрохимические исследования (П.П. Воронков, Б.Г. </a:t>
            </a:r>
            <a:r>
              <a:rPr lang="ru-RU" sz="1600" dirty="0" err="1" smtClean="0"/>
              <a:t>Скакальский</a:t>
            </a:r>
            <a:r>
              <a:rPr lang="ru-RU" sz="1600" dirty="0" smtClean="0"/>
              <a:t>, В.И. Найденова)</a:t>
            </a:r>
          </a:p>
          <a:p>
            <a:pPr marL="285750" indent="-285750">
              <a:buFont typeface="Arial" panose="020B0604020202020204" pitchFamily="34" charset="0"/>
              <a:buChar char="•"/>
            </a:pPr>
            <a:r>
              <a:rPr lang="ru-RU" sz="1600" dirty="0" err="1" smtClean="0"/>
              <a:t>Аэрогидрометрические</a:t>
            </a:r>
            <a:r>
              <a:rPr lang="ru-RU" sz="1600" dirty="0" smtClean="0"/>
              <a:t> исследования (И.Г. Шумков)</a:t>
            </a:r>
          </a:p>
          <a:p>
            <a:pPr marL="285750" indent="-285750">
              <a:buFont typeface="Arial" panose="020B0604020202020204" pitchFamily="34" charset="0"/>
              <a:buChar char="•"/>
            </a:pPr>
            <a:r>
              <a:rPr lang="ru-RU" sz="1600" dirty="0" smtClean="0"/>
              <a:t>Методология гамма-съемки снежного покрова (</a:t>
            </a:r>
            <a:r>
              <a:rPr lang="ru-RU" sz="1600" dirty="0" err="1" smtClean="0"/>
              <a:t>В.А.Урываев</a:t>
            </a:r>
            <a:r>
              <a:rPr lang="ru-RU" sz="1600" dirty="0" smtClean="0"/>
              <a:t>, Л.К. Вершинина)</a:t>
            </a:r>
          </a:p>
          <a:p>
            <a:pPr marL="285750" indent="-285750">
              <a:buFont typeface="Arial" panose="020B0604020202020204" pitchFamily="34" charset="0"/>
              <a:buChar char="•"/>
            </a:pPr>
            <a:r>
              <a:rPr lang="ru-RU" sz="1600" dirty="0" smtClean="0"/>
              <a:t>Первый нормативный документ – «Указания по расчету основных гидрологических характеристик»</a:t>
            </a:r>
          </a:p>
          <a:p>
            <a:pPr marL="285750" indent="-285750">
              <a:buFont typeface="Arial" panose="020B0604020202020204" pitchFamily="34" charset="0"/>
              <a:buChar char="•"/>
            </a:pPr>
            <a:r>
              <a:rPr lang="ru-RU" sz="1600" dirty="0" smtClean="0"/>
              <a:t>Исследования ледовых явлений (Р.В. Донченко, В.А. Бузин)</a:t>
            </a:r>
          </a:p>
          <a:p>
            <a:pPr marL="285750" indent="-285750">
              <a:buFont typeface="Arial" panose="020B0604020202020204" pitchFamily="34" charset="0"/>
              <a:buChar char="•"/>
            </a:pPr>
            <a:r>
              <a:rPr lang="ru-RU" sz="1600" dirty="0" smtClean="0"/>
              <a:t>Гидрологическая изученность, ОГХ,  «Ресурсы поверхностных вод» (В.В. Куприянов и </a:t>
            </a:r>
            <a:r>
              <a:rPr lang="ru-RU" sz="1600" dirty="0" err="1" smtClean="0"/>
              <a:t>др</a:t>
            </a:r>
            <a:r>
              <a:rPr lang="ru-RU" sz="1600" dirty="0" smtClean="0"/>
              <a:t>)</a:t>
            </a:r>
          </a:p>
          <a:p>
            <a:pPr marL="285750" indent="-285750">
              <a:buFont typeface="Arial" panose="020B0604020202020204" pitchFamily="34" charset="0"/>
              <a:buChar char="•"/>
            </a:pPr>
            <a:r>
              <a:rPr lang="ru-RU" sz="1600" dirty="0" smtClean="0"/>
              <a:t>Новые комплексные экспедиции (более 200 экспедиций)</a:t>
            </a:r>
          </a:p>
        </p:txBody>
      </p:sp>
      <p:pic>
        <p:nvPicPr>
          <p:cNvPr id="32" name="Рисунок 31"/>
          <p:cNvPicPr>
            <a:picLocks noChangeAspect="1"/>
          </p:cNvPicPr>
          <p:nvPr/>
        </p:nvPicPr>
        <p:blipFill>
          <a:blip r:embed="rId5"/>
          <a:stretch>
            <a:fillRect/>
          </a:stretch>
        </p:blipFill>
        <p:spPr>
          <a:xfrm>
            <a:off x="9293314" y="1337916"/>
            <a:ext cx="2514508" cy="2510567"/>
          </a:xfrm>
          <a:prstGeom prst="rect">
            <a:avLst/>
          </a:prstGeom>
        </p:spPr>
      </p:pic>
      <p:pic>
        <p:nvPicPr>
          <p:cNvPr id="33" name="Рисунок 32"/>
          <p:cNvPicPr>
            <a:picLocks noChangeAspect="1"/>
          </p:cNvPicPr>
          <p:nvPr/>
        </p:nvPicPr>
        <p:blipFill rotWithShape="1">
          <a:blip r:embed="rId6">
            <a:extLst>
              <a:ext uri="{BEBA8EAE-BF5A-486C-A8C5-ECC9F3942E4B}">
                <a14:imgProps xmlns:a14="http://schemas.microsoft.com/office/drawing/2010/main">
                  <a14:imgLayer r:embed="rId7">
                    <a14:imgEffect>
                      <a14:sharpenSoften amount="63000"/>
                    </a14:imgEffect>
                    <a14:imgEffect>
                      <a14:brightnessContrast bright="24000"/>
                    </a14:imgEffect>
                  </a14:imgLayer>
                </a14:imgProps>
              </a:ext>
            </a:extLst>
          </a:blip>
          <a:srcRect l="6661" t="2390" r="7402" b="24268"/>
          <a:stretch/>
        </p:blipFill>
        <p:spPr>
          <a:xfrm rot="16200000">
            <a:off x="8308026" y="3230469"/>
            <a:ext cx="2780660" cy="4218933"/>
          </a:xfrm>
          <a:prstGeom prst="rect">
            <a:avLst/>
          </a:prstGeom>
        </p:spPr>
      </p:pic>
      <p:sp>
        <p:nvSpPr>
          <p:cNvPr id="34" name="Text Box 6"/>
          <p:cNvSpPr txBox="1">
            <a:spLocks noChangeArrowheads="1"/>
          </p:cNvSpPr>
          <p:nvPr/>
        </p:nvSpPr>
        <p:spPr bwMode="auto">
          <a:xfrm>
            <a:off x="201253" y="6177025"/>
            <a:ext cx="39608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50000"/>
              </a:spcBef>
              <a:buClrTx/>
              <a:buSzTx/>
              <a:buFontTx/>
              <a:buNone/>
            </a:pPr>
            <a:r>
              <a:rPr lang="ru-RU" altLang="ru-RU" sz="1600" b="1" dirty="0">
                <a:latin typeface="Georgia" panose="02040502050405020303" pitchFamily="18" charset="0"/>
              </a:rPr>
              <a:t>КАРАСЁВ </a:t>
            </a:r>
            <a:br>
              <a:rPr lang="ru-RU" altLang="ru-RU" sz="1600" b="1" dirty="0">
                <a:latin typeface="Georgia" panose="02040502050405020303" pitchFamily="18" charset="0"/>
              </a:rPr>
            </a:br>
            <a:r>
              <a:rPr lang="ru-RU" altLang="ru-RU" sz="1600" dirty="0">
                <a:latin typeface="Georgia" panose="02040502050405020303" pitchFamily="18" charset="0"/>
              </a:rPr>
              <a:t>Иосиф Филиппович</a:t>
            </a:r>
            <a:r>
              <a:rPr lang="ru-RU" altLang="ru-RU" sz="1400" dirty="0"/>
              <a:t> </a:t>
            </a:r>
          </a:p>
        </p:txBody>
      </p:sp>
      <p:grpSp>
        <p:nvGrpSpPr>
          <p:cNvPr id="35" name="Group 10"/>
          <p:cNvGrpSpPr>
            <a:grpSpLocks/>
          </p:cNvGrpSpPr>
          <p:nvPr/>
        </p:nvGrpSpPr>
        <p:grpSpPr bwMode="auto">
          <a:xfrm>
            <a:off x="1314773" y="3628807"/>
            <a:ext cx="1832916" cy="2453986"/>
            <a:chOff x="158" y="300"/>
            <a:chExt cx="2541" cy="3402"/>
          </a:xfrm>
        </p:grpSpPr>
        <p:sp>
          <p:nvSpPr>
            <p:cNvPr id="36" name="Rectangle 6"/>
            <p:cNvSpPr>
              <a:spLocks noChangeArrowheads="1"/>
            </p:cNvSpPr>
            <p:nvPr/>
          </p:nvSpPr>
          <p:spPr bwMode="auto">
            <a:xfrm>
              <a:off x="158" y="300"/>
              <a:ext cx="2541" cy="3402"/>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ru-RU" altLang="ru-RU"/>
            </a:p>
          </p:txBody>
        </p:sp>
        <p:pic>
          <p:nvPicPr>
            <p:cNvPr id="37" name="Picture 8" descr="Карасёв ИосифФилипович"/>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 y="300"/>
              <a:ext cx="2532" cy="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8" name="Picture 9" descr="Карасёв ИосифФилипович"/>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 y="300"/>
              <a:ext cx="2532" cy="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39" name="Text Box 7"/>
          <p:cNvSpPr txBox="1">
            <a:spLocks noChangeArrowheads="1"/>
          </p:cNvSpPr>
          <p:nvPr/>
        </p:nvSpPr>
        <p:spPr bwMode="auto">
          <a:xfrm>
            <a:off x="2872406" y="6157468"/>
            <a:ext cx="32954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50000"/>
              </a:spcBef>
              <a:buClrTx/>
              <a:buSzTx/>
              <a:buFontTx/>
              <a:buNone/>
            </a:pPr>
            <a:r>
              <a:rPr lang="ru-RU" altLang="ru-RU" sz="1600" b="1" dirty="0">
                <a:latin typeface="Georgia" panose="02040502050405020303" pitchFamily="18" charset="0"/>
              </a:rPr>
              <a:t>СОКОЛОВ</a:t>
            </a:r>
            <a:r>
              <a:rPr lang="ru-RU" altLang="ru-RU" sz="1600" dirty="0">
                <a:latin typeface="Georgia" panose="02040502050405020303" pitchFamily="18" charset="0"/>
              </a:rPr>
              <a:t> </a:t>
            </a:r>
            <a:br>
              <a:rPr lang="ru-RU" altLang="ru-RU" sz="1600" dirty="0">
                <a:latin typeface="Georgia" panose="02040502050405020303" pitchFamily="18" charset="0"/>
              </a:rPr>
            </a:br>
            <a:r>
              <a:rPr lang="ru-RU" altLang="ru-RU" sz="1600" dirty="0">
                <a:latin typeface="Georgia" panose="02040502050405020303" pitchFamily="18" charset="0"/>
              </a:rPr>
              <a:t>Алексей Александрович </a:t>
            </a:r>
          </a:p>
        </p:txBody>
      </p:sp>
      <p:grpSp>
        <p:nvGrpSpPr>
          <p:cNvPr id="40" name="Group 17"/>
          <p:cNvGrpSpPr>
            <a:grpSpLocks/>
          </p:cNvGrpSpPr>
          <p:nvPr/>
        </p:nvGrpSpPr>
        <p:grpSpPr bwMode="auto">
          <a:xfrm>
            <a:off x="3489793" y="3628807"/>
            <a:ext cx="1820714" cy="2548218"/>
            <a:chOff x="340" y="73"/>
            <a:chExt cx="1862" cy="2606"/>
          </a:xfrm>
        </p:grpSpPr>
        <p:pic>
          <p:nvPicPr>
            <p:cNvPr id="41"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0" y="73"/>
              <a:ext cx="1850" cy="26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2" name="Rectangle 16"/>
            <p:cNvSpPr>
              <a:spLocks noChangeAspect="1" noChangeArrowheads="1"/>
            </p:cNvSpPr>
            <p:nvPr/>
          </p:nvSpPr>
          <p:spPr bwMode="auto">
            <a:xfrm>
              <a:off x="340" y="73"/>
              <a:ext cx="1862" cy="2586"/>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ru-RU" altLang="ru-RU"/>
            </a:p>
          </p:txBody>
        </p:sp>
      </p:grpSp>
    </p:spTree>
    <p:extLst>
      <p:ext uri="{BB962C8B-B14F-4D97-AF65-F5344CB8AC3E}">
        <p14:creationId xmlns:p14="http://schemas.microsoft.com/office/powerpoint/2010/main" val="2185356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7764" y="563133"/>
            <a:ext cx="8760186" cy="1323439"/>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Предпосылки и истоки создания института</a:t>
            </a:r>
            <a:endParaRPr lang="ru-RU" sz="40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2</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pic>
        <p:nvPicPr>
          <p:cNvPr id="1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1905" y="1272583"/>
            <a:ext cx="1755390" cy="200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8"/>
          <p:cNvSpPr txBox="1">
            <a:spLocks noChangeArrowheads="1"/>
          </p:cNvSpPr>
          <p:nvPr/>
        </p:nvSpPr>
        <p:spPr bwMode="auto">
          <a:xfrm>
            <a:off x="6006264" y="3424345"/>
            <a:ext cx="3246672" cy="535531"/>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lnSpc>
                <a:spcPct val="80000"/>
              </a:lnSpc>
              <a:spcBef>
                <a:spcPct val="0"/>
              </a:spcBef>
              <a:buClrTx/>
              <a:buSzTx/>
              <a:buFontTx/>
              <a:buNone/>
            </a:pPr>
            <a:r>
              <a:rPr lang="ru-RU" altLang="ru-RU" sz="1800" b="1" dirty="0">
                <a:latin typeface="Georgia" panose="02040502050405020303" pitchFamily="18" charset="0"/>
              </a:rPr>
              <a:t>ВОЕЙКОВ</a:t>
            </a:r>
            <a:endParaRPr lang="ru-RU" altLang="ru-RU" sz="1800" dirty="0">
              <a:latin typeface="Georgia" panose="02040502050405020303" pitchFamily="18" charset="0"/>
            </a:endParaRPr>
          </a:p>
          <a:p>
            <a:pPr algn="ctr" eaLnBrk="1" hangingPunct="1">
              <a:lnSpc>
                <a:spcPct val="80000"/>
              </a:lnSpc>
              <a:spcBef>
                <a:spcPct val="0"/>
              </a:spcBef>
              <a:buClrTx/>
              <a:buSzTx/>
              <a:buFontTx/>
              <a:buNone/>
            </a:pPr>
            <a:r>
              <a:rPr lang="ru-RU" altLang="ru-RU" sz="1800" dirty="0">
                <a:latin typeface="Georgia" panose="02040502050405020303" pitchFamily="18" charset="0"/>
              </a:rPr>
              <a:t>Александр Иванович </a:t>
            </a:r>
          </a:p>
        </p:txBody>
      </p:sp>
      <p:sp>
        <p:nvSpPr>
          <p:cNvPr id="6" name="TextBox 5"/>
          <p:cNvSpPr txBox="1"/>
          <p:nvPr/>
        </p:nvSpPr>
        <p:spPr>
          <a:xfrm>
            <a:off x="237570" y="1649062"/>
            <a:ext cx="5972056" cy="2862322"/>
          </a:xfrm>
          <a:prstGeom prst="rect">
            <a:avLst/>
          </a:prstGeom>
          <a:noFill/>
        </p:spPr>
        <p:txBody>
          <a:bodyPr wrap="square" rtlCol="0">
            <a:spAutoFit/>
          </a:bodyPr>
          <a:lstStyle/>
          <a:p>
            <a:r>
              <a:rPr lang="ru-RU" dirty="0" smtClean="0"/>
              <a:t>Интенсивное развитие экономики в 2й половине </a:t>
            </a:r>
            <a:r>
              <a:rPr lang="en-US" dirty="0" smtClean="0"/>
              <a:t>XIX</a:t>
            </a:r>
            <a:r>
              <a:rPr lang="ru-RU" dirty="0" smtClean="0"/>
              <a:t> века</a:t>
            </a:r>
          </a:p>
          <a:p>
            <a:r>
              <a:rPr lang="ru-RU" dirty="0" smtClean="0"/>
              <a:t>Необходимость строительства железных дорог и организации водных путей</a:t>
            </a:r>
          </a:p>
          <a:p>
            <a:r>
              <a:rPr lang="ru-RU" dirty="0" smtClean="0"/>
              <a:t>1897 г. – 443 водомерных поста</a:t>
            </a:r>
          </a:p>
          <a:p>
            <a:r>
              <a:rPr lang="ru-RU" dirty="0" smtClean="0"/>
              <a:t>1908 г. – А.И. </a:t>
            </a:r>
            <a:r>
              <a:rPr lang="ru-RU" dirty="0" err="1" smtClean="0"/>
              <a:t>Воейков</a:t>
            </a:r>
            <a:r>
              <a:rPr lang="ru-RU" dirty="0" smtClean="0"/>
              <a:t> предлагает создать Службу гидрологических </a:t>
            </a:r>
            <a:r>
              <a:rPr lang="ru-RU" dirty="0" smtClean="0"/>
              <a:t>прогнозов</a:t>
            </a:r>
          </a:p>
          <a:p>
            <a:r>
              <a:rPr lang="ru-RU" dirty="0" smtClean="0"/>
              <a:t>1915 г. – А.И. Вернадский инициирует работу КЕПС</a:t>
            </a:r>
            <a:endParaRPr lang="ru-RU" dirty="0" smtClean="0"/>
          </a:p>
          <a:p>
            <a:r>
              <a:rPr lang="ru-RU" dirty="0"/>
              <a:t>1918 год  - учрежден Комитет по делам РГИ под руководством А.П. Карпинского</a:t>
            </a:r>
          </a:p>
          <a:p>
            <a:endParaRPr lang="ru-RU" dirty="0"/>
          </a:p>
        </p:txBody>
      </p:sp>
      <p:pic>
        <p:nvPicPr>
          <p:cNvPr id="7" name="Рисунок 6"/>
          <p:cNvPicPr>
            <a:picLocks noChangeAspect="1"/>
          </p:cNvPicPr>
          <p:nvPr/>
        </p:nvPicPr>
        <p:blipFill>
          <a:blip r:embed="rId6"/>
          <a:stretch>
            <a:fillRect/>
          </a:stretch>
        </p:blipFill>
        <p:spPr>
          <a:xfrm>
            <a:off x="3643534" y="4337919"/>
            <a:ext cx="2471516" cy="2023409"/>
          </a:xfrm>
          <a:prstGeom prst="rect">
            <a:avLst/>
          </a:prstGeom>
        </p:spPr>
      </p:pic>
      <p:pic>
        <p:nvPicPr>
          <p:cNvPr id="14" name="Рисунок 13"/>
          <p:cNvPicPr>
            <a:picLocks noChangeAspect="1"/>
          </p:cNvPicPr>
          <p:nvPr/>
        </p:nvPicPr>
        <p:blipFill>
          <a:blip r:embed="rId7"/>
          <a:stretch>
            <a:fillRect/>
          </a:stretch>
        </p:blipFill>
        <p:spPr>
          <a:xfrm>
            <a:off x="127360" y="4337919"/>
            <a:ext cx="3344829" cy="2018431"/>
          </a:xfrm>
          <a:prstGeom prst="rect">
            <a:avLst/>
          </a:prstGeom>
        </p:spPr>
      </p:pic>
      <p:pic>
        <p:nvPicPr>
          <p:cNvPr id="15" name="Рисунок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8381" y="4103487"/>
            <a:ext cx="1514266" cy="2009844"/>
          </a:xfrm>
          <a:prstGeom prst="rect">
            <a:avLst/>
          </a:prstGeom>
        </p:spPr>
      </p:pic>
      <p:sp>
        <p:nvSpPr>
          <p:cNvPr id="16" name="Text Box 8"/>
          <p:cNvSpPr txBox="1">
            <a:spLocks noChangeArrowheads="1"/>
          </p:cNvSpPr>
          <p:nvPr/>
        </p:nvSpPr>
        <p:spPr bwMode="auto">
          <a:xfrm>
            <a:off x="7956500" y="5967075"/>
            <a:ext cx="3246672" cy="535531"/>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lnSpc>
                <a:spcPct val="80000"/>
              </a:lnSpc>
              <a:spcBef>
                <a:spcPct val="0"/>
              </a:spcBef>
              <a:buClrTx/>
              <a:buSzTx/>
              <a:buFontTx/>
              <a:buNone/>
            </a:pPr>
            <a:r>
              <a:rPr lang="ru-RU" altLang="ru-RU" sz="1800" b="1" dirty="0" smtClean="0">
                <a:latin typeface="Georgia" panose="02040502050405020303" pitchFamily="18" charset="0"/>
              </a:rPr>
              <a:t>Карпинский</a:t>
            </a:r>
            <a:endParaRPr lang="ru-RU" altLang="ru-RU" sz="1800" dirty="0">
              <a:latin typeface="Georgia" panose="02040502050405020303" pitchFamily="18" charset="0"/>
            </a:endParaRPr>
          </a:p>
          <a:p>
            <a:pPr algn="ctr" eaLnBrk="1" hangingPunct="1">
              <a:lnSpc>
                <a:spcPct val="80000"/>
              </a:lnSpc>
              <a:spcBef>
                <a:spcPct val="0"/>
              </a:spcBef>
              <a:buClrTx/>
              <a:buSzTx/>
              <a:buFontTx/>
              <a:buNone/>
            </a:pPr>
            <a:r>
              <a:rPr lang="ru-RU" altLang="ru-RU" sz="1800" dirty="0">
                <a:latin typeface="Georgia" panose="02040502050405020303" pitchFamily="18" charset="0"/>
              </a:rPr>
              <a:t>Александр </a:t>
            </a:r>
            <a:r>
              <a:rPr lang="ru-RU" altLang="ru-RU" sz="1800" dirty="0" smtClean="0">
                <a:latin typeface="Georgia" panose="02040502050405020303" pitchFamily="18" charset="0"/>
              </a:rPr>
              <a:t>Петрович </a:t>
            </a:r>
            <a:endParaRPr lang="ru-RU" altLang="ru-RU" sz="1800" dirty="0">
              <a:latin typeface="Georgia" panose="02040502050405020303" pitchFamily="18" charset="0"/>
            </a:endParaRPr>
          </a:p>
        </p:txBody>
      </p:sp>
      <p:pic>
        <p:nvPicPr>
          <p:cNvPr id="17" name="Рисунок 16"/>
          <p:cNvPicPr>
            <a:picLocks noChangeAspect="1"/>
          </p:cNvPicPr>
          <p:nvPr/>
        </p:nvPicPr>
        <p:blipFill>
          <a:blip r:embed="rId9"/>
          <a:stretch>
            <a:fillRect/>
          </a:stretch>
        </p:blipFill>
        <p:spPr>
          <a:xfrm>
            <a:off x="10096765" y="1271019"/>
            <a:ext cx="1559014" cy="2009844"/>
          </a:xfrm>
          <a:prstGeom prst="rect">
            <a:avLst/>
          </a:prstGeom>
        </p:spPr>
      </p:pic>
      <p:sp>
        <p:nvSpPr>
          <p:cNvPr id="19" name="Text Box 8"/>
          <p:cNvSpPr txBox="1">
            <a:spLocks noChangeArrowheads="1"/>
          </p:cNvSpPr>
          <p:nvPr/>
        </p:nvSpPr>
        <p:spPr bwMode="auto">
          <a:xfrm>
            <a:off x="9252936" y="3402372"/>
            <a:ext cx="3246672" cy="535531"/>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lnSpc>
                <a:spcPct val="80000"/>
              </a:lnSpc>
              <a:spcBef>
                <a:spcPct val="0"/>
              </a:spcBef>
              <a:buClrTx/>
              <a:buSzTx/>
              <a:buFontTx/>
              <a:buNone/>
            </a:pPr>
            <a:r>
              <a:rPr lang="ru-RU" altLang="ru-RU" sz="1800" b="1" dirty="0" smtClean="0">
                <a:latin typeface="Georgia" panose="02040502050405020303" pitchFamily="18" charset="0"/>
              </a:rPr>
              <a:t>Вернадский</a:t>
            </a:r>
            <a:endParaRPr lang="ru-RU" altLang="ru-RU" sz="1800" dirty="0">
              <a:latin typeface="Georgia" panose="02040502050405020303" pitchFamily="18" charset="0"/>
            </a:endParaRPr>
          </a:p>
          <a:p>
            <a:pPr algn="ctr" eaLnBrk="1" hangingPunct="1">
              <a:lnSpc>
                <a:spcPct val="80000"/>
              </a:lnSpc>
              <a:spcBef>
                <a:spcPct val="0"/>
              </a:spcBef>
              <a:buClrTx/>
              <a:buSzTx/>
              <a:buFontTx/>
              <a:buNone/>
            </a:pPr>
            <a:r>
              <a:rPr lang="ru-RU" altLang="ru-RU" sz="1800" dirty="0" smtClean="0">
                <a:latin typeface="Georgia" panose="02040502050405020303" pitchFamily="18" charset="0"/>
              </a:rPr>
              <a:t>Владимир Иванович</a:t>
            </a:r>
            <a:endParaRPr lang="ru-RU" altLang="ru-RU" sz="1800" dirty="0">
              <a:latin typeface="Georgia" panose="02040502050405020303" pitchFamily="18" charset="0"/>
            </a:endParaRPr>
          </a:p>
        </p:txBody>
      </p:sp>
    </p:spTree>
    <p:extLst>
      <p:ext uri="{BB962C8B-B14F-4D97-AF65-F5344CB8AC3E}">
        <p14:creationId xmlns:p14="http://schemas.microsoft.com/office/powerpoint/2010/main" val="9792880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7764" y="563133"/>
            <a:ext cx="8760186" cy="707886"/>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Исследования водного баланса</a:t>
            </a:r>
            <a:endParaRPr lang="ru-RU" sz="40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20</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sp>
        <p:nvSpPr>
          <p:cNvPr id="6" name="TextBox 5"/>
          <p:cNvSpPr txBox="1"/>
          <p:nvPr/>
        </p:nvSpPr>
        <p:spPr>
          <a:xfrm>
            <a:off x="561975" y="1460453"/>
            <a:ext cx="10919783" cy="1569660"/>
          </a:xfrm>
          <a:prstGeom prst="rect">
            <a:avLst/>
          </a:prstGeom>
          <a:noFill/>
        </p:spPr>
        <p:txBody>
          <a:bodyPr wrap="square" rtlCol="0">
            <a:spAutoFit/>
          </a:bodyPr>
          <a:lstStyle/>
          <a:p>
            <a:r>
              <a:rPr lang="ru-RU" sz="2400" dirty="0" smtClean="0"/>
              <a:t>1974 – «Мировой водный баланс и водные ресурсы Земли»</a:t>
            </a:r>
          </a:p>
          <a:p>
            <a:r>
              <a:rPr lang="ru-RU" sz="2400" dirty="0" smtClean="0"/>
              <a:t>1981- Государственная премия СССР</a:t>
            </a:r>
          </a:p>
          <a:p>
            <a:r>
              <a:rPr lang="ru-RU" sz="2400" dirty="0" smtClean="0"/>
              <a:t>1987 – «Водные ресурсы СССР и их использование» (В.И. Бабкин, В.С. </a:t>
            </a:r>
            <a:r>
              <a:rPr lang="ru-RU" sz="2400" dirty="0" err="1" smtClean="0"/>
              <a:t>Вуглинский</a:t>
            </a:r>
            <a:r>
              <a:rPr lang="ru-RU" sz="2400" dirty="0" smtClean="0"/>
              <a:t>)</a:t>
            </a:r>
          </a:p>
          <a:p>
            <a:endParaRPr lang="ru-RU" sz="2400"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sp>
        <p:nvSpPr>
          <p:cNvPr id="7" name="Rectangle 2"/>
          <p:cNvSpPr>
            <a:spLocks noChangeArrowheads="1"/>
          </p:cNvSpPr>
          <p:nvPr/>
        </p:nvSpPr>
        <p:spPr bwMode="auto">
          <a:xfrm>
            <a:off x="0" y="5710019"/>
            <a:ext cx="46725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800" b="1" i="0" u="none" strike="noStrike" cap="none" normalizeH="0" baseline="0" dirty="0" smtClean="0">
                <a:ln>
                  <a:noFill/>
                </a:ln>
                <a:solidFill>
                  <a:schemeClr val="tx1"/>
                </a:solidFill>
                <a:effectLst/>
                <a:latin typeface="Arial" panose="020B0604020202020204" pitchFamily="34" charset="0"/>
              </a:rPr>
              <a:t>ШИКЛОМАНОВ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800" b="1" i="0" u="none" strike="noStrike" cap="none" normalizeH="0" baseline="0" dirty="0" smtClean="0">
                <a:ln>
                  <a:noFill/>
                </a:ln>
                <a:solidFill>
                  <a:schemeClr val="tx1"/>
                </a:solidFill>
                <a:effectLst/>
                <a:latin typeface="Arial" panose="020B0604020202020204" pitchFamily="34" charset="0"/>
              </a:rPr>
              <a:t>ИГОРЬ АЛЕКСЕЕВИЧ</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12" name="Рисунок 11"/>
          <p:cNvPicPr>
            <a:picLocks noChangeAspect="1"/>
          </p:cNvPicPr>
          <p:nvPr/>
        </p:nvPicPr>
        <p:blipFill>
          <a:blip r:embed="rId5"/>
          <a:stretch>
            <a:fillRect/>
          </a:stretch>
        </p:blipFill>
        <p:spPr>
          <a:xfrm>
            <a:off x="9103762" y="2660781"/>
            <a:ext cx="2642441" cy="3705225"/>
          </a:xfrm>
          <a:prstGeom prst="rect">
            <a:avLst/>
          </a:prstGeom>
        </p:spPr>
      </p:pic>
      <p:grpSp>
        <p:nvGrpSpPr>
          <p:cNvPr id="14" name="Group 10"/>
          <p:cNvGrpSpPr>
            <a:grpSpLocks/>
          </p:cNvGrpSpPr>
          <p:nvPr/>
        </p:nvGrpSpPr>
        <p:grpSpPr bwMode="auto">
          <a:xfrm>
            <a:off x="1217402" y="2850216"/>
            <a:ext cx="2060635" cy="2663480"/>
            <a:chOff x="3060" y="73"/>
            <a:chExt cx="2632" cy="3402"/>
          </a:xfrm>
        </p:grpSpPr>
        <p:pic>
          <p:nvPicPr>
            <p:cNvPr id="15" name="Picture 6" descr="Шикломанов-цв-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0" y="73"/>
              <a:ext cx="2632" cy="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Rectangle 8"/>
            <p:cNvSpPr>
              <a:spLocks noChangeArrowheads="1"/>
            </p:cNvSpPr>
            <p:nvPr/>
          </p:nvSpPr>
          <p:spPr bwMode="auto">
            <a:xfrm>
              <a:off x="3061" y="73"/>
              <a:ext cx="2631" cy="3402"/>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ru-RU" altLang="ru-RU"/>
            </a:p>
          </p:txBody>
        </p:sp>
      </p:grpSp>
      <p:pic>
        <p:nvPicPr>
          <p:cNvPr id="13" name="Рисунок 12"/>
          <p:cNvPicPr>
            <a:picLocks noChangeAspect="1"/>
          </p:cNvPicPr>
          <p:nvPr/>
        </p:nvPicPr>
        <p:blipFill>
          <a:blip r:embed="rId7"/>
          <a:stretch>
            <a:fillRect/>
          </a:stretch>
        </p:blipFill>
        <p:spPr>
          <a:xfrm>
            <a:off x="6367183" y="2660783"/>
            <a:ext cx="2563592" cy="3693952"/>
          </a:xfrm>
          <a:prstGeom prst="rect">
            <a:avLst/>
          </a:prstGeom>
        </p:spPr>
      </p:pic>
      <p:pic>
        <p:nvPicPr>
          <p:cNvPr id="10" name="Рисунок 9"/>
          <p:cNvPicPr>
            <a:picLocks noChangeAspect="1"/>
          </p:cNvPicPr>
          <p:nvPr/>
        </p:nvPicPr>
        <p:blipFill>
          <a:blip r:embed="rId8"/>
          <a:stretch>
            <a:fillRect/>
          </a:stretch>
        </p:blipFill>
        <p:spPr>
          <a:xfrm>
            <a:off x="3687040" y="2660782"/>
            <a:ext cx="2486025" cy="3705225"/>
          </a:xfrm>
          <a:prstGeom prst="rect">
            <a:avLst/>
          </a:prstGeom>
        </p:spPr>
      </p:pic>
    </p:spTree>
    <p:extLst>
      <p:ext uri="{BB962C8B-B14F-4D97-AF65-F5344CB8AC3E}">
        <p14:creationId xmlns:p14="http://schemas.microsoft.com/office/powerpoint/2010/main" val="1508118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7764" y="563133"/>
            <a:ext cx="8760186" cy="1323439"/>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Методы гидрологических расчетов</a:t>
            </a:r>
            <a:endParaRPr lang="ru-RU" sz="40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21</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pic>
        <p:nvPicPr>
          <p:cNvPr id="7" name="Рисунок 6"/>
          <p:cNvPicPr>
            <a:picLocks noChangeAspect="1"/>
          </p:cNvPicPr>
          <p:nvPr/>
        </p:nvPicPr>
        <p:blipFill>
          <a:blip r:embed="rId5"/>
          <a:stretch>
            <a:fillRect/>
          </a:stretch>
        </p:blipFill>
        <p:spPr>
          <a:xfrm>
            <a:off x="4218691" y="1300162"/>
            <a:ext cx="4048125" cy="5238750"/>
          </a:xfrm>
          <a:prstGeom prst="rect">
            <a:avLst/>
          </a:prstGeom>
        </p:spPr>
      </p:pic>
      <p:pic>
        <p:nvPicPr>
          <p:cNvPr id="10" name="Picture 7" descr="Рождественский А-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551" y="2286674"/>
            <a:ext cx="2516549" cy="3198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9"/>
          <p:cNvSpPr txBox="1">
            <a:spLocks noChangeArrowheads="1"/>
          </p:cNvSpPr>
          <p:nvPr/>
        </p:nvSpPr>
        <p:spPr bwMode="auto">
          <a:xfrm>
            <a:off x="115526" y="5564674"/>
            <a:ext cx="27815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50000"/>
              </a:spcBef>
              <a:buClrTx/>
              <a:buSzTx/>
              <a:buFontTx/>
              <a:buNone/>
            </a:pPr>
            <a:r>
              <a:rPr lang="ru-RU" altLang="ru-RU" sz="1800" b="1" dirty="0">
                <a:latin typeface="Georgia" panose="02040502050405020303" pitchFamily="18" charset="0"/>
              </a:rPr>
              <a:t>РОЖДЕСТВЕНСКИЙ </a:t>
            </a:r>
            <a:r>
              <a:rPr lang="ru-RU" altLang="ru-RU" sz="1800" i="1" dirty="0">
                <a:latin typeface="Georgia" panose="02040502050405020303" pitchFamily="18" charset="0"/>
              </a:rPr>
              <a:t>Анатолий Вадимович</a:t>
            </a:r>
            <a:r>
              <a:rPr lang="ru-RU" altLang="ru-RU" sz="1800" i="1" dirty="0"/>
              <a:t> </a:t>
            </a:r>
          </a:p>
        </p:txBody>
      </p:sp>
      <p:pic>
        <p:nvPicPr>
          <p:cNvPr id="12" name="Рисунок 11"/>
          <p:cNvPicPr>
            <a:picLocks noChangeAspect="1"/>
          </p:cNvPicPr>
          <p:nvPr/>
        </p:nvPicPr>
        <p:blipFill>
          <a:blip r:embed="rId7"/>
          <a:stretch>
            <a:fillRect/>
          </a:stretch>
        </p:blipFill>
        <p:spPr>
          <a:xfrm>
            <a:off x="8692401" y="1300162"/>
            <a:ext cx="2867025" cy="2305050"/>
          </a:xfrm>
          <a:prstGeom prst="rect">
            <a:avLst/>
          </a:prstGeom>
        </p:spPr>
      </p:pic>
      <p:pic>
        <p:nvPicPr>
          <p:cNvPr id="13" name="Рисунок 12"/>
          <p:cNvPicPr>
            <a:picLocks noChangeAspect="1"/>
          </p:cNvPicPr>
          <p:nvPr/>
        </p:nvPicPr>
        <p:blipFill>
          <a:blip r:embed="rId8"/>
          <a:stretch>
            <a:fillRect/>
          </a:stretch>
        </p:blipFill>
        <p:spPr>
          <a:xfrm>
            <a:off x="9254375" y="3605049"/>
            <a:ext cx="2027149" cy="3116426"/>
          </a:xfrm>
          <a:prstGeom prst="rect">
            <a:avLst/>
          </a:prstGeom>
        </p:spPr>
      </p:pic>
    </p:spTree>
    <p:extLst>
      <p:ext uri="{BB962C8B-B14F-4D97-AF65-F5344CB8AC3E}">
        <p14:creationId xmlns:p14="http://schemas.microsoft.com/office/powerpoint/2010/main" val="22917944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7764" y="563133"/>
            <a:ext cx="8760186" cy="707886"/>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Математическое моделирование</a:t>
            </a:r>
            <a:endParaRPr lang="ru-RU" sz="40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22</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pic>
        <p:nvPicPr>
          <p:cNvPr id="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75" y="1511300"/>
            <a:ext cx="285542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Этюды о селях"/>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4711" y="1371600"/>
            <a:ext cx="2235200"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Книга Виноградова"/>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0600" y="1371600"/>
            <a:ext cx="2389187"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9"/>
          <p:cNvSpPr txBox="1">
            <a:spLocks noChangeArrowheads="1"/>
          </p:cNvSpPr>
          <p:nvPr/>
        </p:nvSpPr>
        <p:spPr bwMode="auto">
          <a:xfrm>
            <a:off x="0" y="5876925"/>
            <a:ext cx="3851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50000"/>
              </a:spcBef>
              <a:buClrTx/>
              <a:buSzTx/>
              <a:buFontTx/>
              <a:buNone/>
            </a:pPr>
            <a:r>
              <a:rPr lang="ru-RU" altLang="ru-RU" sz="2000" b="1">
                <a:latin typeface="Georgia" panose="02040502050405020303" pitchFamily="18" charset="0"/>
              </a:rPr>
              <a:t>ВИНОГРАДОВ</a:t>
            </a:r>
            <a:br>
              <a:rPr lang="ru-RU" altLang="ru-RU" sz="2000" b="1">
                <a:latin typeface="Georgia" panose="02040502050405020303" pitchFamily="18" charset="0"/>
              </a:rPr>
            </a:br>
            <a:r>
              <a:rPr lang="ru-RU" altLang="ru-RU" sz="2000" i="1">
                <a:latin typeface="Georgia" panose="02040502050405020303" pitchFamily="18" charset="0"/>
              </a:rPr>
              <a:t>Юрий Борисович</a:t>
            </a:r>
          </a:p>
        </p:txBody>
      </p:sp>
      <p:pic>
        <p:nvPicPr>
          <p:cNvPr id="18" name="Рисунок 17"/>
          <p:cNvPicPr>
            <a:picLocks noChangeAspect="1"/>
          </p:cNvPicPr>
          <p:nvPr/>
        </p:nvPicPr>
        <p:blipFill>
          <a:blip r:embed="rId8"/>
          <a:stretch>
            <a:fillRect/>
          </a:stretch>
        </p:blipFill>
        <p:spPr>
          <a:xfrm>
            <a:off x="6088085" y="1371600"/>
            <a:ext cx="2388862" cy="3598863"/>
          </a:xfrm>
          <a:prstGeom prst="rect">
            <a:avLst/>
          </a:prstGeom>
        </p:spPr>
      </p:pic>
    </p:spTree>
    <p:extLst>
      <p:ext uri="{BB962C8B-B14F-4D97-AF65-F5344CB8AC3E}">
        <p14:creationId xmlns:p14="http://schemas.microsoft.com/office/powerpoint/2010/main" val="42475979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7764" y="563133"/>
            <a:ext cx="8760186" cy="1323439"/>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Отдел исследований изменений климата и </a:t>
            </a:r>
            <a:r>
              <a:rPr lang="ru-RU" sz="4000" dirty="0" err="1" smtClean="0">
                <a:solidFill>
                  <a:srgbClr val="00ADEF"/>
                </a:solidFill>
                <a:latin typeface="DINPro-Medium" panose="02000503030000020004" pitchFamily="50" charset="0"/>
                <a:cs typeface="DIN Pro Medium" panose="020B0604020101020102" pitchFamily="34" charset="0"/>
              </a:rPr>
              <a:t>влагооборота</a:t>
            </a:r>
            <a:endParaRPr lang="ru-RU" sz="40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23</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pic>
        <p:nvPicPr>
          <p:cNvPr id="10" name="Picture 5" descr="Будыко М-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355" y="1888159"/>
            <a:ext cx="2956777" cy="406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179388" y="5949950"/>
            <a:ext cx="41767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50000"/>
              </a:spcBef>
              <a:buClrTx/>
              <a:buSzTx/>
              <a:buFontTx/>
              <a:buNone/>
            </a:pPr>
            <a:r>
              <a:rPr lang="ru-RU" altLang="ru-RU" sz="2000" b="1">
                <a:latin typeface="Georgia" panose="02040502050405020303" pitchFamily="18" charset="0"/>
              </a:rPr>
              <a:t>БУДЫКО</a:t>
            </a:r>
            <a:br>
              <a:rPr lang="ru-RU" altLang="ru-RU" sz="2000" b="1">
                <a:latin typeface="Georgia" panose="02040502050405020303" pitchFamily="18" charset="0"/>
              </a:rPr>
            </a:br>
            <a:r>
              <a:rPr lang="ru-RU" altLang="ru-RU" sz="2000" b="1">
                <a:latin typeface="Georgia" panose="02040502050405020303" pitchFamily="18" charset="0"/>
              </a:rPr>
              <a:t>Михаил Иванович</a:t>
            </a:r>
          </a:p>
        </p:txBody>
      </p:sp>
      <p:pic>
        <p:nvPicPr>
          <p:cNvPr id="12" name="Рисунок 11"/>
          <p:cNvPicPr>
            <a:picLocks noChangeAspect="1"/>
          </p:cNvPicPr>
          <p:nvPr/>
        </p:nvPicPr>
        <p:blipFill>
          <a:blip r:embed="rId6"/>
          <a:stretch>
            <a:fillRect/>
          </a:stretch>
        </p:blipFill>
        <p:spPr>
          <a:xfrm>
            <a:off x="6853237" y="1886732"/>
            <a:ext cx="2624137" cy="4064643"/>
          </a:xfrm>
          <a:prstGeom prst="rect">
            <a:avLst/>
          </a:prstGeom>
        </p:spPr>
      </p:pic>
      <p:pic>
        <p:nvPicPr>
          <p:cNvPr id="13" name="Рисунок 12"/>
          <p:cNvPicPr>
            <a:picLocks noChangeAspect="1"/>
          </p:cNvPicPr>
          <p:nvPr/>
        </p:nvPicPr>
        <p:blipFill>
          <a:blip r:embed="rId7"/>
          <a:stretch>
            <a:fillRect/>
          </a:stretch>
        </p:blipFill>
        <p:spPr>
          <a:xfrm>
            <a:off x="4057595" y="1886572"/>
            <a:ext cx="2726897" cy="4061791"/>
          </a:xfrm>
          <a:prstGeom prst="rect">
            <a:avLst/>
          </a:prstGeom>
        </p:spPr>
      </p:pic>
      <p:pic>
        <p:nvPicPr>
          <p:cNvPr id="14" name="Рисунок 13"/>
          <p:cNvPicPr>
            <a:picLocks noChangeAspect="1"/>
          </p:cNvPicPr>
          <p:nvPr/>
        </p:nvPicPr>
        <p:blipFill>
          <a:blip r:embed="rId8"/>
          <a:stretch>
            <a:fillRect/>
          </a:stretch>
        </p:blipFill>
        <p:spPr>
          <a:xfrm>
            <a:off x="9598841" y="1886572"/>
            <a:ext cx="2490721" cy="4061791"/>
          </a:xfrm>
          <a:prstGeom prst="rect">
            <a:avLst/>
          </a:prstGeom>
        </p:spPr>
      </p:pic>
    </p:spTree>
    <p:extLst>
      <p:ext uri="{BB962C8B-B14F-4D97-AF65-F5344CB8AC3E}">
        <p14:creationId xmlns:p14="http://schemas.microsoft.com/office/powerpoint/2010/main" val="2073343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7764" y="563133"/>
            <a:ext cx="8760186" cy="707886"/>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1990-е годы</a:t>
            </a:r>
            <a:endParaRPr lang="ru-RU" sz="40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24</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sp>
        <p:nvSpPr>
          <p:cNvPr id="7" name="Прямоугольник 6"/>
          <p:cNvSpPr/>
          <p:nvPr/>
        </p:nvSpPr>
        <p:spPr>
          <a:xfrm>
            <a:off x="402865" y="1425625"/>
            <a:ext cx="10950935" cy="4524315"/>
          </a:xfrm>
          <a:prstGeom prst="rect">
            <a:avLst/>
          </a:prstGeom>
        </p:spPr>
        <p:txBody>
          <a:bodyPr wrap="square">
            <a:spAutoFit/>
          </a:bodyPr>
          <a:lstStyle/>
          <a:p>
            <a:r>
              <a:rPr lang="ru-RU" dirty="0" smtClean="0">
                <a:latin typeface="DINPro-Light" panose="02000504040000020003" pitchFamily="50" charset="0"/>
              </a:rPr>
              <a:t>Коллектив сократился с 1500 до 300 человек</a:t>
            </a:r>
          </a:p>
          <a:p>
            <a:r>
              <a:rPr lang="ru-RU" dirty="0" smtClean="0">
                <a:latin typeface="DINPro-Light" panose="02000504040000020003" pitchFamily="50" charset="0"/>
              </a:rPr>
              <a:t>Удалось сохранить основной потенциал, ВФ ГГИ и ГЭБ ГГИ</a:t>
            </a:r>
          </a:p>
          <a:p>
            <a:endParaRPr lang="ru-RU" dirty="0" smtClean="0">
              <a:latin typeface="DINPro-Light" panose="02000504040000020003" pitchFamily="50" charset="0"/>
            </a:endParaRPr>
          </a:p>
          <a:p>
            <a:pPr marL="285750" indent="-285750">
              <a:buFont typeface="Arial" panose="020B0604020202020204" pitchFamily="34" charset="0"/>
              <a:buChar char="•"/>
            </a:pPr>
            <a:r>
              <a:rPr lang="ru-RU" dirty="0" smtClean="0">
                <a:latin typeface="DINPro-Light" panose="02000504040000020003" pitchFamily="50" charset="0"/>
              </a:rPr>
              <a:t>Международный проект ЮНЕСКО по оценке динамики мировых водных ресурсов (И.А. </a:t>
            </a:r>
            <a:r>
              <a:rPr lang="ru-RU" dirty="0" err="1" smtClean="0">
                <a:latin typeface="DINPro-Light" panose="02000504040000020003" pitchFamily="50" charset="0"/>
              </a:rPr>
              <a:t>Шикломанов</a:t>
            </a:r>
            <a:r>
              <a:rPr lang="ru-RU" dirty="0" smtClean="0">
                <a:latin typeface="DINPro-Light" panose="02000504040000020003" pitchFamily="50" charset="0"/>
              </a:rPr>
              <a:t>, В.И. Бабкин, В.Ю. Георгиевский, Н.В. </a:t>
            </a:r>
            <a:r>
              <a:rPr lang="ru-RU" dirty="0" err="1" smtClean="0">
                <a:latin typeface="DINPro-Light" panose="02000504040000020003" pitchFamily="50" charset="0"/>
              </a:rPr>
              <a:t>Пенькова</a:t>
            </a:r>
            <a:r>
              <a:rPr lang="ru-RU" dirty="0" smtClean="0">
                <a:latin typeface="DINPro-Light" panose="02000504040000020003" pitchFamily="50" charset="0"/>
              </a:rPr>
              <a:t>, И.П. Зарецкая, А.И. Измайлова, Ж.А. </a:t>
            </a:r>
            <a:r>
              <a:rPr lang="ru-RU" dirty="0" err="1" smtClean="0">
                <a:latin typeface="DINPro-Light" panose="02000504040000020003" pitchFamily="50" charset="0"/>
              </a:rPr>
              <a:t>Балонишникова</a:t>
            </a:r>
            <a:r>
              <a:rPr lang="ru-RU" dirty="0" smtClean="0">
                <a:latin typeface="DINPro-Light" panose="02000504040000020003" pitchFamily="50" charset="0"/>
              </a:rPr>
              <a:t>)</a:t>
            </a:r>
          </a:p>
          <a:p>
            <a:pPr marL="285750" indent="-285750">
              <a:buFont typeface="Arial" panose="020B0604020202020204" pitchFamily="34" charset="0"/>
              <a:buChar char="•"/>
            </a:pPr>
            <a:r>
              <a:rPr lang="ru-RU" dirty="0" smtClean="0">
                <a:latin typeface="DINPro-Light" panose="02000504040000020003" pitchFamily="50" charset="0"/>
              </a:rPr>
              <a:t>Проект </a:t>
            </a:r>
            <a:r>
              <a:rPr lang="ru-RU" dirty="0" smtClean="0">
                <a:latin typeface="DINPro-Light" panose="02000504040000020003" pitchFamily="50" charset="0"/>
              </a:rPr>
              <a:t>по изучению процессов тепло-</a:t>
            </a:r>
            <a:r>
              <a:rPr lang="ru-RU" dirty="0" err="1" smtClean="0">
                <a:latin typeface="DINPro-Light" panose="02000504040000020003" pitchFamily="50" charset="0"/>
              </a:rPr>
              <a:t>ивлагообмена</a:t>
            </a:r>
            <a:r>
              <a:rPr lang="ru-RU" dirty="0" smtClean="0">
                <a:latin typeface="DINPro-Light" panose="02000504040000020003" pitchFamily="50" charset="0"/>
              </a:rPr>
              <a:t> в зоне южной горной тайги (В.С. </a:t>
            </a:r>
            <a:r>
              <a:rPr lang="ru-RU" dirty="0" err="1" smtClean="0">
                <a:latin typeface="DINPro-Light" panose="02000504040000020003" pitchFamily="50" charset="0"/>
              </a:rPr>
              <a:t>Вуглинский</a:t>
            </a:r>
            <a:r>
              <a:rPr lang="ru-RU" dirty="0" smtClean="0">
                <a:latin typeface="DINPro-Light" panose="02000504040000020003" pitchFamily="50" charset="0"/>
              </a:rPr>
              <a:t>, М.Л. Марков, С.А. </a:t>
            </a:r>
            <a:r>
              <a:rPr lang="ru-RU" dirty="0" err="1" smtClean="0">
                <a:latin typeface="DINPro-Light" panose="02000504040000020003" pitchFamily="50" charset="0"/>
              </a:rPr>
              <a:t>Журавин</a:t>
            </a:r>
            <a:r>
              <a:rPr lang="ru-RU" dirty="0" smtClean="0">
                <a:latin typeface="DINPro-Light" panose="02000504040000020003" pitchFamily="50" charset="0"/>
              </a:rPr>
              <a:t>, Н.Г. Василенко)</a:t>
            </a:r>
          </a:p>
          <a:p>
            <a:pPr marL="285750" indent="-285750">
              <a:buFont typeface="Arial" panose="020B0604020202020204" pitchFamily="34" charset="0"/>
              <a:buChar char="•"/>
            </a:pPr>
            <a:r>
              <a:rPr lang="ru-RU" dirty="0" smtClean="0">
                <a:latin typeface="DINPro-Light" panose="02000504040000020003" pitchFamily="50" charset="0"/>
              </a:rPr>
              <a:t>Создание второй очередь АИС ГВК, технологии автоматизированной обработки данных наблюдений (В.С.  </a:t>
            </a:r>
            <a:r>
              <a:rPr lang="ru-RU" dirty="0" err="1" smtClean="0">
                <a:latin typeface="DINPro-Light" panose="02000504040000020003" pitchFamily="50" charset="0"/>
              </a:rPr>
              <a:t>Вуглинский</a:t>
            </a:r>
            <a:r>
              <a:rPr lang="ru-RU" dirty="0" smtClean="0">
                <a:latin typeface="DINPro-Light" panose="02000504040000020003" pitchFamily="50" charset="0"/>
              </a:rPr>
              <a:t>, С.И. Гусев, В.П. Шумилин, Л.Н. Баринова, В.Ю. Поляков, В.Н. </a:t>
            </a:r>
            <a:r>
              <a:rPr lang="ru-RU" dirty="0" err="1" smtClean="0">
                <a:latin typeface="DINPro-Light" panose="02000504040000020003" pitchFamily="50" charset="0"/>
              </a:rPr>
              <a:t>Баяджан</a:t>
            </a:r>
            <a:r>
              <a:rPr lang="ru-RU" dirty="0" smtClean="0">
                <a:latin typeface="DINPro-Light" panose="02000504040000020003" pitchFamily="50" charset="0"/>
              </a:rPr>
              <a:t>, Л.К. Яровая) – премия межгосударственного комитета стран СНГ по гидрометеорологии</a:t>
            </a:r>
          </a:p>
          <a:p>
            <a:pPr marL="285750" indent="-285750">
              <a:buFont typeface="Arial" panose="020B0604020202020204" pitchFamily="34" charset="0"/>
              <a:buChar char="•"/>
            </a:pPr>
            <a:r>
              <a:rPr lang="ru-RU" dirty="0" smtClean="0">
                <a:latin typeface="DINPro-Light" panose="02000504040000020003" pitchFamily="50" charset="0"/>
              </a:rPr>
              <a:t>Методы измерения атмосферных осадков (В.С. </a:t>
            </a:r>
            <a:r>
              <a:rPr lang="ru-RU" dirty="0" err="1" smtClean="0">
                <a:latin typeface="DINPro-Light" panose="02000504040000020003" pitchFamily="50" charset="0"/>
              </a:rPr>
              <a:t>Голубев,Д.А</a:t>
            </a:r>
            <a:r>
              <a:rPr lang="ru-RU" dirty="0" smtClean="0">
                <a:latin typeface="DINPro-Light" panose="02000504040000020003" pitchFamily="50" charset="0"/>
              </a:rPr>
              <a:t>. Коновалов, А.Ю. Симоненко, </a:t>
            </a:r>
            <a:r>
              <a:rPr lang="ru-RU" dirty="0" err="1" smtClean="0">
                <a:latin typeface="DINPro-Light" panose="02000504040000020003" pitchFamily="50" charset="0"/>
              </a:rPr>
              <a:t>Ю.В.Товмач</a:t>
            </a:r>
            <a:r>
              <a:rPr lang="ru-RU" dirty="0" smtClean="0">
                <a:latin typeface="DINPro-Light" panose="02000504040000020003" pitchFamily="50" charset="0"/>
              </a:rPr>
              <a:t>) – премия ВМО им. </a:t>
            </a:r>
            <a:r>
              <a:rPr lang="ru-RU" dirty="0" err="1" smtClean="0">
                <a:latin typeface="DINPro-Light" panose="02000504040000020003" pitchFamily="50" charset="0"/>
              </a:rPr>
              <a:t>В.Вайсала</a:t>
            </a:r>
            <a:endParaRPr lang="ru-RU" dirty="0" smtClean="0">
              <a:latin typeface="DINPro-Light" panose="02000504040000020003" pitchFamily="50" charset="0"/>
            </a:endParaRPr>
          </a:p>
          <a:p>
            <a:pPr marL="285750" indent="-285750">
              <a:buFont typeface="Arial" panose="020B0604020202020204" pitchFamily="34" charset="0"/>
              <a:buChar char="•"/>
            </a:pPr>
            <a:r>
              <a:rPr lang="ru-RU" dirty="0" smtClean="0">
                <a:latin typeface="DINPro-Light" panose="02000504040000020003" pitchFamily="50" charset="0"/>
              </a:rPr>
              <a:t>Комплексные исследования по оценке динамики водных ресурсов и </a:t>
            </a:r>
            <a:r>
              <a:rPr lang="ru-RU" dirty="0" err="1" smtClean="0">
                <a:latin typeface="DINPro-Light" panose="02000504040000020003" pitchFamily="50" charset="0"/>
              </a:rPr>
              <a:t>водообспеченности</a:t>
            </a:r>
            <a:r>
              <a:rPr lang="ru-RU" dirty="0">
                <a:latin typeface="DINPro-Light" panose="02000504040000020003" pitchFamily="50" charset="0"/>
              </a:rPr>
              <a:t> </a:t>
            </a:r>
            <a:r>
              <a:rPr lang="ru-RU" dirty="0" smtClean="0">
                <a:latin typeface="DINPro-Light" panose="02000504040000020003" pitchFamily="50" charset="0"/>
              </a:rPr>
              <a:t>(И.А. </a:t>
            </a:r>
            <a:r>
              <a:rPr lang="ru-RU" dirty="0" err="1" smtClean="0">
                <a:latin typeface="DINPro-Light" panose="02000504040000020003" pitchFamily="50" charset="0"/>
              </a:rPr>
              <a:t>Шикломанов</a:t>
            </a:r>
            <a:r>
              <a:rPr lang="ru-RU" dirty="0" smtClean="0">
                <a:latin typeface="DINPro-Light" panose="02000504040000020003" pitchFamily="50" charset="0"/>
              </a:rPr>
              <a:t>, В.И. Бабкин, Ж.А. </a:t>
            </a:r>
            <a:r>
              <a:rPr lang="ru-RU" dirty="0" err="1" smtClean="0">
                <a:latin typeface="DINPro-Light" panose="02000504040000020003" pitchFamily="50" charset="0"/>
              </a:rPr>
              <a:t>Балонишникова</a:t>
            </a:r>
            <a:r>
              <a:rPr lang="ru-RU" dirty="0" smtClean="0">
                <a:latin typeface="DINPro-Light" panose="02000504040000020003" pitchFamily="50" charset="0"/>
              </a:rPr>
              <a:t>, В.Ю. Георгиевский, К.В. </a:t>
            </a:r>
            <a:r>
              <a:rPr lang="ru-RU" dirty="0" err="1" smtClean="0">
                <a:latin typeface="DINPro-Light" panose="02000504040000020003" pitchFamily="50" charset="0"/>
              </a:rPr>
              <a:t>Цыценко,Т.П</a:t>
            </a:r>
            <a:r>
              <a:rPr lang="ru-RU" dirty="0" smtClean="0">
                <a:latin typeface="DINPro-Light" panose="02000504040000020003" pitchFamily="50" charset="0"/>
              </a:rPr>
              <a:t>., А.Л. Шалыгин)</a:t>
            </a:r>
            <a:endParaRPr lang="en-US" dirty="0">
              <a:latin typeface="DINPro-Light" panose="02000504040000020003" pitchFamily="50" charset="0"/>
            </a:endParaRPr>
          </a:p>
        </p:txBody>
      </p:sp>
    </p:spTree>
    <p:extLst>
      <p:ext uri="{BB962C8B-B14F-4D97-AF65-F5344CB8AC3E}">
        <p14:creationId xmlns:p14="http://schemas.microsoft.com/office/powerpoint/2010/main" val="40194745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393644" y="102371"/>
            <a:ext cx="8760186" cy="1323439"/>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Крупные проекты последнего десятилетия</a:t>
            </a:r>
            <a:endParaRPr lang="ru-RU" sz="40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25</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sp>
        <p:nvSpPr>
          <p:cNvPr id="6" name="Прямоугольник 5"/>
          <p:cNvSpPr/>
          <p:nvPr/>
        </p:nvSpPr>
        <p:spPr>
          <a:xfrm>
            <a:off x="310731" y="1421616"/>
            <a:ext cx="11496675" cy="2585323"/>
          </a:xfrm>
          <a:prstGeom prst="rect">
            <a:avLst/>
          </a:prstGeom>
        </p:spPr>
        <p:txBody>
          <a:bodyPr wrap="square">
            <a:spAutoFit/>
          </a:bodyPr>
          <a:lstStyle/>
          <a:p>
            <a:pPr marL="285750" indent="-285750">
              <a:buFont typeface="Arial" panose="020B0604020202020204" pitchFamily="34" charset="0"/>
              <a:buChar char="•"/>
            </a:pPr>
            <a:r>
              <a:rPr lang="ru-RU" sz="1600" dirty="0" smtClean="0">
                <a:latin typeface="Calibri" panose="020F0502020204030204" pitchFamily="34" charset="0"/>
                <a:cs typeface="Times New Roman" panose="02020603050405020304" pitchFamily="18" charset="0"/>
              </a:rPr>
              <a:t>Актуализированные научно-прикладные справочники (ОГХ бассейна Верхней Волги, Камы, Нижней Волги)</a:t>
            </a:r>
          </a:p>
          <a:p>
            <a:pPr marL="285750" indent="-285750">
              <a:buFont typeface="Arial" panose="020B0604020202020204" pitchFamily="34" charset="0"/>
              <a:buChar char="•"/>
            </a:pPr>
            <a:r>
              <a:rPr lang="ru-RU" sz="1600" dirty="0" smtClean="0">
                <a:latin typeface="Calibri" panose="020F0502020204030204" pitchFamily="34" charset="0"/>
                <a:cs typeface="Times New Roman" panose="02020603050405020304" pitchFamily="18" charset="0"/>
              </a:rPr>
              <a:t>Научные исследования по изучению водного режима озера </a:t>
            </a:r>
            <a:r>
              <a:rPr lang="ru-RU" sz="1600" dirty="0" err="1" smtClean="0">
                <a:latin typeface="Calibri" panose="020F0502020204030204" pitchFamily="34" charset="0"/>
                <a:cs typeface="Times New Roman" panose="02020603050405020304" pitchFamily="18" charset="0"/>
              </a:rPr>
              <a:t>Ханка</a:t>
            </a:r>
            <a:endParaRPr lang="ru-RU" sz="1600" dirty="0" smtClean="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ru-RU" sz="1600" dirty="0" smtClean="0">
                <a:latin typeface="Calibri" panose="020F0502020204030204" pitchFamily="34" charset="0"/>
                <a:cs typeface="Times New Roman" panose="02020603050405020304" pitchFamily="18" charset="0"/>
              </a:rPr>
              <a:t>Исследования на гидравлической модели реки Ганг, </a:t>
            </a:r>
            <a:r>
              <a:rPr lang="ru-RU" sz="1600" dirty="0" err="1" smtClean="0">
                <a:latin typeface="Calibri" panose="020F0502020204030204" pitchFamily="34" charset="0"/>
                <a:cs typeface="Times New Roman" panose="02020603050405020304" pitchFamily="18" charset="0"/>
              </a:rPr>
              <a:t>Мзымты</a:t>
            </a:r>
            <a:r>
              <a:rPr lang="ru-RU" sz="1600" dirty="0" smtClean="0">
                <a:latin typeface="Calibri" panose="020F0502020204030204" pitchFamily="34" charset="0"/>
                <a:cs typeface="Times New Roman" panose="02020603050405020304" pitchFamily="18" charset="0"/>
              </a:rPr>
              <a:t>, Великого Устюга, Багаевского гидроузла, Нижегородского гидроузла</a:t>
            </a:r>
          </a:p>
          <a:p>
            <a:pPr marL="285750" indent="-285750">
              <a:buFont typeface="Arial" panose="020B0604020202020204" pitchFamily="34" charset="0"/>
              <a:buChar char="•"/>
            </a:pPr>
            <a:r>
              <a:rPr lang="ru-RU" sz="1600" dirty="0" smtClean="0">
                <a:latin typeface="Calibri" panose="020F0502020204030204" pitchFamily="34" charset="0"/>
                <a:cs typeface="Times New Roman" panose="02020603050405020304" pitchFamily="18" charset="0"/>
              </a:rPr>
              <a:t>Инвентаризация водных объектов Санкт-Петербурга и оценка их экологического состояния</a:t>
            </a:r>
          </a:p>
          <a:p>
            <a:pPr marL="285750" indent="-285750">
              <a:buFont typeface="Arial" panose="020B0604020202020204" pitchFamily="34" charset="0"/>
              <a:buChar char="•"/>
            </a:pPr>
            <a:r>
              <a:rPr lang="ru-RU" sz="1600" dirty="0" smtClean="0">
                <a:latin typeface="Calibri" panose="020F0502020204030204" pitchFamily="34" charset="0"/>
                <a:cs typeface="Times New Roman" panose="02020603050405020304" pitchFamily="18" charset="0"/>
              </a:rPr>
              <a:t>Системные проекты развития гидрологической сети</a:t>
            </a:r>
          </a:p>
          <a:p>
            <a:pPr marL="285750" indent="-285750">
              <a:buFont typeface="Arial" panose="020B0604020202020204" pitchFamily="34" charset="0"/>
              <a:buChar char="•"/>
            </a:pPr>
            <a:r>
              <a:rPr lang="ru-RU" sz="1600" dirty="0" smtClean="0">
                <a:latin typeface="Calibri" panose="020F0502020204030204" pitchFamily="34" charset="0"/>
                <a:cs typeface="Times New Roman" panose="02020603050405020304" pitchFamily="18" charset="0"/>
              </a:rPr>
              <a:t>Разработка СКИОВО для бассейнов Северо-Запада России</a:t>
            </a:r>
          </a:p>
          <a:p>
            <a:pPr marL="285750" indent="-285750">
              <a:buFont typeface="Arial" panose="020B0604020202020204" pitchFamily="34" charset="0"/>
              <a:buChar char="•"/>
            </a:pPr>
            <a:r>
              <a:rPr lang="ru-RU" sz="1600" dirty="0">
                <a:latin typeface="Calibri" panose="020F0502020204030204" pitchFamily="34" charset="0"/>
                <a:cs typeface="Times New Roman" panose="02020603050405020304" pitchFamily="18" charset="0"/>
              </a:rPr>
              <a:t>Исследования и мониторинг гидрологического режима на </a:t>
            </a:r>
            <a:r>
              <a:rPr lang="ru-RU" sz="1600" dirty="0" err="1">
                <a:latin typeface="Calibri" panose="020F0502020204030204" pitchFamily="34" charset="0"/>
                <a:cs typeface="Times New Roman" panose="02020603050405020304" pitchFamily="18" charset="0"/>
              </a:rPr>
              <a:t>Бованенковском</a:t>
            </a:r>
            <a:r>
              <a:rPr lang="ru-RU" sz="1600" dirty="0">
                <a:latin typeface="Calibri" panose="020F0502020204030204" pitchFamily="34" charset="0"/>
                <a:cs typeface="Times New Roman" panose="02020603050405020304" pitchFamily="18" charset="0"/>
              </a:rPr>
              <a:t> месторождении, </a:t>
            </a:r>
            <a:r>
              <a:rPr lang="ru-RU" sz="1600" dirty="0" err="1">
                <a:latin typeface="Calibri" panose="020F0502020204030204" pitchFamily="34" charset="0"/>
                <a:cs typeface="Times New Roman" panose="02020603050405020304" pitchFamily="18" charset="0"/>
              </a:rPr>
              <a:t>Ванкорском</a:t>
            </a:r>
            <a:r>
              <a:rPr lang="ru-RU" sz="1600" dirty="0">
                <a:latin typeface="Calibri" panose="020F0502020204030204" pitchFamily="34" charset="0"/>
                <a:cs typeface="Times New Roman" panose="02020603050405020304" pitchFamily="18" charset="0"/>
              </a:rPr>
              <a:t> месторождении, болоте </a:t>
            </a:r>
            <a:r>
              <a:rPr lang="ru-RU" sz="1600" dirty="0" err="1" smtClean="0">
                <a:latin typeface="Calibri" panose="020F0502020204030204" pitchFamily="34" charset="0"/>
                <a:cs typeface="Times New Roman" panose="02020603050405020304" pitchFamily="18" charset="0"/>
              </a:rPr>
              <a:t>Кадер</a:t>
            </a:r>
            <a:endParaRPr lang="ru-RU" sz="1600" dirty="0" smtClean="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ru-RU" sz="1600" dirty="0">
                <a:latin typeface="Calibri" panose="020F0502020204030204" pitchFamily="34" charset="0"/>
                <a:cs typeface="Times New Roman" panose="02020603050405020304" pitchFamily="18" charset="0"/>
              </a:rPr>
              <a:t>Текущие международные проекты: </a:t>
            </a:r>
            <a:r>
              <a:rPr lang="en-US" sz="1600" dirty="0">
                <a:latin typeface="Calibri" panose="020F0502020204030204" pitchFamily="34" charset="0"/>
                <a:cs typeface="Times New Roman" panose="02020603050405020304" pitchFamily="18" charset="0"/>
              </a:rPr>
              <a:t>HYDROLARE, </a:t>
            </a:r>
            <a:r>
              <a:rPr lang="en-US" sz="1600" dirty="0" smtClean="0">
                <a:latin typeface="Calibri" panose="020F0502020204030204" pitchFamily="34" charset="0"/>
                <a:cs typeface="Times New Roman" panose="02020603050405020304" pitchFamily="18" charset="0"/>
              </a:rPr>
              <a:t>INTERACT</a:t>
            </a:r>
            <a:r>
              <a:rPr lang="en-US" sz="1600" dirty="0">
                <a:latin typeface="Calibri" panose="020F0502020204030204" pitchFamily="34" charset="0"/>
                <a:cs typeface="Times New Roman" panose="02020603050405020304" pitchFamily="18" charset="0"/>
              </a:rPr>
              <a:t>, </a:t>
            </a:r>
            <a:r>
              <a:rPr lang="en-US" sz="1600" dirty="0" err="1" smtClean="0">
                <a:latin typeface="Calibri" panose="020F0502020204030204" pitchFamily="34" charset="0"/>
                <a:cs typeface="Times New Roman" panose="02020603050405020304" pitchFamily="18" charset="0"/>
              </a:rPr>
              <a:t>NarvaWatMan</a:t>
            </a:r>
            <a:r>
              <a:rPr lang="en-US" sz="1600" dirty="0">
                <a:latin typeface="Calibri" panose="020F0502020204030204" pitchFamily="34" charset="0"/>
                <a:cs typeface="Times New Roman" panose="02020603050405020304" pitchFamily="18" charset="0"/>
              </a:rPr>
              <a:t>, RAINMAN, GET READY, Baltic </a:t>
            </a:r>
            <a:r>
              <a:rPr lang="en-US" sz="1600" dirty="0" smtClean="0">
                <a:latin typeface="Calibri" panose="020F0502020204030204" pitchFamily="34" charset="0"/>
                <a:cs typeface="Times New Roman" panose="02020603050405020304" pitchFamily="18" charset="0"/>
              </a:rPr>
              <a:t>Earth</a:t>
            </a:r>
            <a:endParaRPr lang="ru-RU" sz="1600" dirty="0"/>
          </a:p>
        </p:txBody>
      </p:sp>
      <p:pic>
        <p:nvPicPr>
          <p:cNvPr id="10" name="Рисунок 9" descr="Береговая линия озера Ханка"/>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8150" y="4130092"/>
            <a:ext cx="2044473" cy="2662227"/>
          </a:xfrm>
          <a:prstGeom prst="rect">
            <a:avLst/>
          </a:prstGeom>
          <a:noFill/>
          <a:ln>
            <a:noFill/>
          </a:ln>
        </p:spPr>
      </p:pic>
      <p:pic>
        <p:nvPicPr>
          <p:cNvPr id="11" name="Рисунок 10" descr="http://hydrology.ru/sites/default/files/Books/nizhnyaya_volga_0.jpg"/>
          <p:cNvPicPr/>
          <p:nvPr/>
        </p:nvPicPr>
        <p:blipFill>
          <a:blip r:embed="rId6" cstate="print"/>
          <a:srcRect/>
          <a:stretch>
            <a:fillRect/>
          </a:stretch>
        </p:blipFill>
        <p:spPr bwMode="auto">
          <a:xfrm>
            <a:off x="1063417" y="4111837"/>
            <a:ext cx="1769104" cy="2609638"/>
          </a:xfrm>
          <a:prstGeom prst="rect">
            <a:avLst/>
          </a:prstGeom>
          <a:noFill/>
          <a:ln w="9525">
            <a:noFill/>
            <a:miter lim="800000"/>
            <a:headEnd/>
            <a:tailEnd/>
          </a:ln>
        </p:spPr>
      </p:pic>
      <p:pic>
        <p:nvPicPr>
          <p:cNvPr id="12" name="Picture 2"/>
          <p:cNvPicPr/>
          <p:nvPr/>
        </p:nvPicPr>
        <p:blipFill>
          <a:blip r:embed="rId7"/>
          <a:srcRect/>
          <a:stretch>
            <a:fillRect/>
          </a:stretch>
        </p:blipFill>
        <p:spPr bwMode="auto">
          <a:xfrm>
            <a:off x="5408252" y="4130092"/>
            <a:ext cx="2318315" cy="2591383"/>
          </a:xfrm>
          <a:prstGeom prst="rect">
            <a:avLst/>
          </a:prstGeom>
          <a:noFill/>
          <a:ln w="9525">
            <a:noFill/>
            <a:miter lim="800000"/>
            <a:headEnd/>
            <a:tailEnd/>
          </a:ln>
        </p:spPr>
      </p:pic>
      <p:pic>
        <p:nvPicPr>
          <p:cNvPr id="13" name="Picture 2" descr="IMG_33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9335" y="4140199"/>
            <a:ext cx="1739239" cy="115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13"/>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97114" y="5349432"/>
            <a:ext cx="1661459" cy="1312376"/>
          </a:xfrm>
          <a:prstGeom prst="rect">
            <a:avLst/>
          </a:prstGeom>
          <a:noFill/>
          <a:ln>
            <a:noFill/>
          </a:ln>
          <a:extLst/>
        </p:spPr>
      </p:pic>
    </p:spTree>
    <p:extLst>
      <p:ext uri="{BB962C8B-B14F-4D97-AF65-F5344CB8AC3E}">
        <p14:creationId xmlns:p14="http://schemas.microsoft.com/office/powerpoint/2010/main" val="11784428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7764" y="563133"/>
            <a:ext cx="8760186" cy="707886"/>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ГГИ в 2019 году</a:t>
            </a:r>
            <a:endParaRPr lang="ru-RU" sz="40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26</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sp>
        <p:nvSpPr>
          <p:cNvPr id="7" name="Прямоугольник 6"/>
          <p:cNvSpPr/>
          <p:nvPr/>
        </p:nvSpPr>
        <p:spPr>
          <a:xfrm>
            <a:off x="402865" y="1425625"/>
            <a:ext cx="10950935" cy="369332"/>
          </a:xfrm>
          <a:prstGeom prst="rect">
            <a:avLst/>
          </a:prstGeom>
        </p:spPr>
        <p:txBody>
          <a:bodyPr wrap="square">
            <a:spAutoFit/>
          </a:bodyPr>
          <a:lstStyle/>
          <a:p>
            <a:r>
              <a:rPr lang="ru-RU" dirty="0">
                <a:latin typeface="DINPro-Light" panose="02000504040000020003" pitchFamily="50" charset="0"/>
              </a:rPr>
              <a:t>Штат: </a:t>
            </a:r>
            <a:r>
              <a:rPr lang="en-US" dirty="0">
                <a:latin typeface="DINPro-Light" panose="02000504040000020003" pitchFamily="50" charset="0"/>
              </a:rPr>
              <a:t>220 </a:t>
            </a:r>
            <a:r>
              <a:rPr lang="ru-RU" dirty="0">
                <a:latin typeface="DINPro-Light" panose="02000504040000020003" pitchFamily="50" charset="0"/>
              </a:rPr>
              <a:t>сотрудников</a:t>
            </a:r>
            <a:r>
              <a:rPr lang="en-US" dirty="0">
                <a:latin typeface="DINPro-Light" panose="02000504040000020003" pitchFamily="50" charset="0"/>
              </a:rPr>
              <a:t>, 10 </a:t>
            </a:r>
            <a:r>
              <a:rPr lang="ru-RU" dirty="0">
                <a:latin typeface="DINPro-Light" panose="02000504040000020003" pitchFamily="50" charset="0"/>
              </a:rPr>
              <a:t>докторов наук</a:t>
            </a:r>
            <a:r>
              <a:rPr lang="en-US" dirty="0">
                <a:latin typeface="DINPro-Light" panose="02000504040000020003" pitchFamily="50" charset="0"/>
              </a:rPr>
              <a:t>, 27 </a:t>
            </a:r>
            <a:r>
              <a:rPr lang="ru-RU" dirty="0">
                <a:latin typeface="DINPro-Light" panose="02000504040000020003" pitchFamily="50" charset="0"/>
              </a:rPr>
              <a:t>кандидатов наук</a:t>
            </a:r>
            <a:r>
              <a:rPr lang="en-US" dirty="0">
                <a:latin typeface="DINPro-Light" panose="02000504040000020003" pitchFamily="50" charset="0"/>
              </a:rPr>
              <a:t>, 7 </a:t>
            </a:r>
            <a:r>
              <a:rPr lang="ru-RU" dirty="0" smtClean="0">
                <a:latin typeface="DINPro-Light" panose="02000504040000020003" pitchFamily="50" charset="0"/>
              </a:rPr>
              <a:t>аспирантов, 20 молодых ученых</a:t>
            </a:r>
            <a:endParaRPr lang="en-US" dirty="0">
              <a:latin typeface="DINPro-Light" panose="02000504040000020003" pitchFamily="50" charset="0"/>
            </a:endParaRPr>
          </a:p>
        </p:txBody>
      </p:sp>
      <p:sp>
        <p:nvSpPr>
          <p:cNvPr id="10" name="Прямоугольник 9"/>
          <p:cNvSpPr/>
          <p:nvPr/>
        </p:nvSpPr>
        <p:spPr>
          <a:xfrm>
            <a:off x="402865" y="1789689"/>
            <a:ext cx="9828709" cy="4893647"/>
          </a:xfrm>
          <a:prstGeom prst="rect">
            <a:avLst/>
          </a:prstGeom>
        </p:spPr>
        <p:txBody>
          <a:bodyPr wrap="square">
            <a:spAutoFit/>
          </a:bodyPr>
          <a:lstStyle/>
          <a:p>
            <a:r>
              <a:rPr lang="ru-RU" sz="2000" b="1" dirty="0"/>
              <a:t>Отдел водных ресурсов </a:t>
            </a:r>
          </a:p>
          <a:p>
            <a:r>
              <a:rPr lang="ru-RU" sz="1600" dirty="0"/>
              <a:t>Лаборатория озер и водохранилищ </a:t>
            </a:r>
          </a:p>
          <a:p>
            <a:r>
              <a:rPr lang="ru-RU" sz="1600" dirty="0"/>
              <a:t>Лаборатория водных ресурсов и водного баланса </a:t>
            </a:r>
          </a:p>
          <a:p>
            <a:r>
              <a:rPr lang="ru-RU" sz="2000" b="1" dirty="0" smtClean="0"/>
              <a:t>Отдел </a:t>
            </a:r>
            <a:r>
              <a:rPr lang="ru-RU" sz="2000" b="1" dirty="0"/>
              <a:t>гидрологического прогнозирования и экспериментальных исследований</a:t>
            </a:r>
          </a:p>
          <a:p>
            <a:r>
              <a:rPr lang="ru-RU" sz="1600" dirty="0"/>
              <a:t>Лаборатория экспериментальных гидрологических исследований и математического </a:t>
            </a:r>
            <a:r>
              <a:rPr lang="ru-RU" sz="1600" dirty="0" smtClean="0"/>
              <a:t>моделирования</a:t>
            </a:r>
          </a:p>
          <a:p>
            <a:r>
              <a:rPr lang="ru-RU" sz="1600" dirty="0" smtClean="0"/>
              <a:t>Лаборатория </a:t>
            </a:r>
            <a:r>
              <a:rPr lang="ru-RU" sz="1600" dirty="0"/>
              <a:t>гидрофизики </a:t>
            </a:r>
          </a:p>
          <a:p>
            <a:r>
              <a:rPr lang="ru-RU" sz="2000" b="1" dirty="0"/>
              <a:t>Отдел гидрометрии и гидрологической сети</a:t>
            </a:r>
          </a:p>
          <a:p>
            <a:r>
              <a:rPr lang="ru-RU" sz="1600" dirty="0"/>
              <a:t>Лаборатория гидрологических приборов </a:t>
            </a:r>
          </a:p>
          <a:p>
            <a:r>
              <a:rPr lang="ru-RU" sz="2000" b="1" dirty="0" smtClean="0"/>
              <a:t>Отдел </a:t>
            </a:r>
            <a:r>
              <a:rPr lang="ru-RU" sz="2000" b="1" dirty="0"/>
              <a:t>мониторинга поверхностных вод и экспедиционных исследований</a:t>
            </a:r>
          </a:p>
          <a:p>
            <a:r>
              <a:rPr lang="ru-RU" sz="1600" dirty="0"/>
              <a:t>Лаборатории осадочных отложений и эрозии </a:t>
            </a:r>
          </a:p>
          <a:p>
            <a:r>
              <a:rPr lang="ru-RU" sz="1600" dirty="0"/>
              <a:t>Лаборатория цифровой картографии </a:t>
            </a:r>
          </a:p>
          <a:p>
            <a:r>
              <a:rPr lang="ru-RU" sz="2000" b="1" dirty="0" smtClean="0"/>
              <a:t>Отдел </a:t>
            </a:r>
            <a:r>
              <a:rPr lang="ru-RU" sz="2000" b="1" dirty="0"/>
              <a:t>русловых процессов </a:t>
            </a:r>
          </a:p>
          <a:p>
            <a:r>
              <a:rPr lang="ru-RU" sz="1600" dirty="0"/>
              <a:t>Русловая гидравлическая лаборатория </a:t>
            </a:r>
          </a:p>
          <a:p>
            <a:r>
              <a:rPr lang="ru-RU" sz="2000" b="1" dirty="0" smtClean="0"/>
              <a:t>Лаборатория </a:t>
            </a:r>
            <a:r>
              <a:rPr lang="ru-RU" sz="2000" b="1" dirty="0"/>
              <a:t>метрологии и стандартизации </a:t>
            </a:r>
          </a:p>
          <a:p>
            <a:r>
              <a:rPr lang="ru-RU" sz="2000" b="1" dirty="0" smtClean="0"/>
              <a:t>Информационно-аналитический </a:t>
            </a:r>
            <a:r>
              <a:rPr lang="ru-RU" sz="2000" b="1" dirty="0"/>
              <a:t>центр </a:t>
            </a:r>
            <a:r>
              <a:rPr lang="ru-RU" sz="2000" b="1" dirty="0" smtClean="0"/>
              <a:t>ГВК в </a:t>
            </a:r>
            <a:r>
              <a:rPr lang="ru-RU" sz="2000" b="1" dirty="0"/>
              <a:t>разделе «Поверхностные воды»</a:t>
            </a:r>
          </a:p>
          <a:p>
            <a:r>
              <a:rPr lang="ru-RU" sz="2000" b="1" dirty="0"/>
              <a:t>Центр исследований изменения климата</a:t>
            </a:r>
          </a:p>
          <a:p>
            <a:r>
              <a:rPr lang="ru-RU" sz="2000" b="1" dirty="0"/>
              <a:t>Отдел научно-технической информации</a:t>
            </a:r>
            <a:endParaRPr lang="en-US" sz="2000" b="1" dirty="0"/>
          </a:p>
        </p:txBody>
      </p:sp>
    </p:spTree>
    <p:extLst>
      <p:ext uri="{BB962C8B-B14F-4D97-AF65-F5344CB8AC3E}">
        <p14:creationId xmlns:p14="http://schemas.microsoft.com/office/powerpoint/2010/main" val="10510522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7764" y="563133"/>
            <a:ext cx="8760186" cy="1323439"/>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Стратегия научно-прикладного развития</a:t>
            </a:r>
            <a:endParaRPr lang="ru-RU" sz="40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27</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sp>
        <p:nvSpPr>
          <p:cNvPr id="6" name="Прямоугольник 5"/>
          <p:cNvSpPr/>
          <p:nvPr/>
        </p:nvSpPr>
        <p:spPr>
          <a:xfrm>
            <a:off x="561974" y="1984891"/>
            <a:ext cx="10859399" cy="3693319"/>
          </a:xfrm>
          <a:prstGeom prst="rect">
            <a:avLst/>
          </a:prstGeom>
        </p:spPr>
        <p:txBody>
          <a:bodyPr wrap="square">
            <a:spAutoFit/>
          </a:bodyPr>
          <a:lstStyle/>
          <a:p>
            <a:pPr marL="285750" indent="-285750">
              <a:buFont typeface="Arial" panose="020B0604020202020204" pitchFamily="34" charset="0"/>
              <a:buChar char="•"/>
            </a:pPr>
            <a:r>
              <a:rPr lang="ru-RU" dirty="0" smtClean="0">
                <a:latin typeface="Calibri" panose="020F0502020204030204" pitchFamily="34" charset="0"/>
                <a:ea typeface="Calibri" panose="020F0502020204030204" pitchFamily="34" charset="0"/>
                <a:cs typeface="Times New Roman" panose="02020603050405020304" pitchFamily="18" charset="0"/>
              </a:rPr>
              <a:t>Развитие системы гидрологических наблюдений (научно-методическое руководство и инновации)</a:t>
            </a:r>
          </a:p>
          <a:p>
            <a:pPr marL="285750" indent="-285750">
              <a:buFont typeface="Arial" panose="020B0604020202020204" pitchFamily="34" charset="0"/>
              <a:buChar char="•"/>
            </a:pPr>
            <a:r>
              <a:rPr lang="ru-RU" dirty="0" smtClean="0">
                <a:latin typeface="Calibri" panose="020F0502020204030204" pitchFamily="34" charset="0"/>
                <a:ea typeface="Calibri" panose="020F0502020204030204" pitchFamily="34" charset="0"/>
                <a:cs typeface="Times New Roman" panose="02020603050405020304" pitchFamily="18" charset="0"/>
              </a:rPr>
              <a:t>Развитие систем сбора и обработки данных (Волга, Росгидромет-2)</a:t>
            </a:r>
          </a:p>
          <a:p>
            <a:pPr marL="285750" indent="-285750">
              <a:buFont typeface="Arial" panose="020B0604020202020204" pitchFamily="34" charset="0"/>
              <a:buChar char="•"/>
            </a:pPr>
            <a:r>
              <a:rPr lang="ru-RU" dirty="0"/>
              <a:t>Теоретические и экспериментальные исследования механизмов формирования опасных гидрологических явлений (наводнения, маловодье, заторы и зажоры, русловые процессы)  с целью своевременного  предупреждения и ликвидации чрезвычайных ситуаций</a:t>
            </a:r>
          </a:p>
          <a:p>
            <a:pPr marL="285750" indent="-285750">
              <a:buFont typeface="Arial" panose="020B0604020202020204" pitchFamily="34" charset="0"/>
              <a:buChar char="•"/>
            </a:pPr>
            <a:r>
              <a:rPr lang="ru-RU" dirty="0" smtClean="0"/>
              <a:t>Оценка </a:t>
            </a:r>
            <a:r>
              <a:rPr lang="ru-RU" dirty="0"/>
              <a:t>и прогнозирование состояния водных объектов </a:t>
            </a:r>
            <a:r>
              <a:rPr lang="ru-RU" dirty="0" smtClean="0"/>
              <a:t>России</a:t>
            </a:r>
          </a:p>
          <a:p>
            <a:pPr marL="285750" indent="-285750">
              <a:buFont typeface="Arial" panose="020B0604020202020204" pitchFamily="34" charset="0"/>
              <a:buChar char="•"/>
            </a:pPr>
            <a:r>
              <a:rPr lang="ru-RU" dirty="0"/>
              <a:t>Развитие цифровых технологий: специализированных </a:t>
            </a:r>
            <a:r>
              <a:rPr lang="ru-RU" dirty="0" err="1"/>
              <a:t>геопорталов</a:t>
            </a:r>
            <a:r>
              <a:rPr lang="ru-RU" dirty="0"/>
              <a:t>, методов определения границ водных объектов и их гидрографических характеристик с использованием ГИС по цифровым картам и спутниковой </a:t>
            </a:r>
            <a:r>
              <a:rPr lang="ru-RU" dirty="0" smtClean="0"/>
              <a:t>информации</a:t>
            </a:r>
          </a:p>
          <a:p>
            <a:pPr marL="285750" indent="-285750">
              <a:buFont typeface="Arial" panose="020B0604020202020204" pitchFamily="34" charset="0"/>
              <a:buChar char="•"/>
            </a:pPr>
            <a:r>
              <a:rPr lang="ru-RU" dirty="0"/>
              <a:t>Разработка и внедрение клиент-ориентированных технологий и сервисов</a:t>
            </a:r>
          </a:p>
          <a:p>
            <a:pPr marL="285750" indent="-285750">
              <a:buFont typeface="Arial" panose="020B0604020202020204" pitchFamily="34" charset="0"/>
              <a:buChar char="•"/>
            </a:pPr>
            <a:r>
              <a:rPr lang="ru-RU" dirty="0" smtClean="0"/>
              <a:t>Совершенствование </a:t>
            </a:r>
            <a:r>
              <a:rPr lang="ru-RU" dirty="0"/>
              <a:t>методов и технологий гидрологических расчетов и прогнозов на основе </a:t>
            </a:r>
            <a:r>
              <a:rPr lang="ru-RU" dirty="0" smtClean="0"/>
              <a:t>данных специализированной </a:t>
            </a:r>
            <a:r>
              <a:rPr lang="ru-RU" dirty="0"/>
              <a:t>сети, экспериментальных исследований, моделирования, проектирования специализированных информационных </a:t>
            </a:r>
            <a:r>
              <a:rPr lang="ru-RU" dirty="0" smtClean="0"/>
              <a:t>систем</a:t>
            </a:r>
          </a:p>
        </p:txBody>
      </p:sp>
    </p:spTree>
    <p:extLst>
      <p:ext uri="{BB962C8B-B14F-4D97-AF65-F5344CB8AC3E}">
        <p14:creationId xmlns:p14="http://schemas.microsoft.com/office/powerpoint/2010/main" val="15151279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95071" y="217827"/>
            <a:ext cx="10308718" cy="1938992"/>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Спасибо за внимание</a:t>
            </a:r>
            <a:r>
              <a:rPr lang="en-US" sz="4000" dirty="0" smtClean="0">
                <a:solidFill>
                  <a:srgbClr val="00ADEF"/>
                </a:solidFill>
                <a:latin typeface="DINPro-Medium" panose="02000503030000020004" pitchFamily="50" charset="0"/>
                <a:cs typeface="DIN Pro Medium" panose="020B0604020101020102" pitchFamily="34" charset="0"/>
              </a:rPr>
              <a:t>!</a:t>
            </a:r>
          </a:p>
          <a:p>
            <a:r>
              <a:rPr lang="ru-RU" sz="4000" dirty="0" smtClean="0">
                <a:solidFill>
                  <a:srgbClr val="00ADEF"/>
                </a:solidFill>
                <a:latin typeface="DINPro-Medium" panose="02000503030000020004" pitchFamily="50" charset="0"/>
                <a:cs typeface="DIN Pro Medium" panose="020B0604020101020102" pitchFamily="34" charset="0"/>
              </a:rPr>
              <a:t>Поздравляю всех, кто связал свою жизнь с гидрологией и </a:t>
            </a:r>
            <a:r>
              <a:rPr lang="ru-RU" sz="4000" dirty="0" smtClean="0">
                <a:solidFill>
                  <a:srgbClr val="00ADEF"/>
                </a:solidFill>
                <a:latin typeface="DINPro-Medium" panose="02000503030000020004" pitchFamily="50" charset="0"/>
                <a:cs typeface="DIN Pro Medium" panose="020B0604020101020102" pitchFamily="34" charset="0"/>
              </a:rPr>
              <a:t>Институтом!</a:t>
            </a:r>
            <a:endParaRPr lang="ru-RU" sz="4000" dirty="0">
              <a:solidFill>
                <a:srgbClr val="00ADEF"/>
              </a:solidFill>
              <a:latin typeface="DINPro-Medium" panose="02000503030000020004" pitchFamily="50" charset="0"/>
              <a:cs typeface="DIN Pro Medium" panose="020B0604020101020102" pitchFamily="34" charset="0"/>
            </a:endParaRPr>
          </a:p>
        </p:txBody>
      </p:sp>
      <p:pic>
        <p:nvPicPr>
          <p:cNvPr id="12" name="Рисунок 2" descr="гги рус го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71" y="2538498"/>
            <a:ext cx="5684879" cy="1826467"/>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221FB615-5911-4962-8F23-0275C010E6D4}" type="slidenum">
              <a:rPr lang="ru-RU" smtClean="0"/>
              <a:t>28</a:t>
            </a:fld>
            <a:endParaRPr lang="ru-RU"/>
          </a:p>
        </p:txBody>
      </p:sp>
      <p:sp>
        <p:nvSpPr>
          <p:cNvPr id="5" name="Прямоугольник 4"/>
          <p:cNvSpPr/>
          <p:nvPr/>
        </p:nvSpPr>
        <p:spPr>
          <a:xfrm>
            <a:off x="7768557" y="5450120"/>
            <a:ext cx="4048305" cy="923330"/>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ru-RU" altLang="ru-RU" dirty="0" smtClean="0">
                <a:solidFill>
                  <a:schemeClr val="tx1"/>
                </a:solidFill>
                <a:latin typeface="DINPro-Medium" panose="02000503030000020004" pitchFamily="50" charset="0"/>
                <a:cs typeface="DIN Pro Medium" panose="020B0604020101020102" pitchFamily="34" charset="0"/>
              </a:rPr>
              <a:t>Сергей Александрович Журавлев</a:t>
            </a:r>
            <a:endParaRPr lang="en-US" altLang="ru-RU" dirty="0" smtClean="0">
              <a:solidFill>
                <a:schemeClr val="tx1"/>
              </a:solidFill>
              <a:latin typeface="DINPro-Medium" panose="02000503030000020004" pitchFamily="50" charset="0"/>
              <a:cs typeface="DIN Pro Medium" panose="020B0604020101020102" pitchFamily="34" charset="0"/>
            </a:endParaRPr>
          </a:p>
          <a:p>
            <a:pPr>
              <a:spcBef>
                <a:spcPct val="0"/>
              </a:spcBef>
            </a:pPr>
            <a:endParaRPr lang="en-US" altLang="ru-RU" dirty="0" smtClean="0">
              <a:solidFill>
                <a:schemeClr val="tx1"/>
              </a:solidFill>
              <a:latin typeface="DINPro-Medium" panose="02000503030000020004" pitchFamily="50" charset="0"/>
              <a:cs typeface="DIN Pro Medium" panose="020B0604020101020102" pitchFamily="34" charset="0"/>
            </a:endParaRPr>
          </a:p>
          <a:p>
            <a:pPr>
              <a:spcBef>
                <a:spcPct val="0"/>
              </a:spcBef>
            </a:pPr>
            <a:r>
              <a:rPr lang="en-US" altLang="ru-RU" dirty="0" smtClean="0">
                <a:latin typeface="DINPro-Medium" panose="02000503030000020004" pitchFamily="50" charset="0"/>
                <a:cs typeface="DIN Pro Medium" panose="020B0604020101020102" pitchFamily="34" charset="0"/>
              </a:rPr>
              <a:t>s.zhuravlev@hydrology.ru</a:t>
            </a:r>
            <a:endParaRPr lang="ru-RU" altLang="ru-RU" dirty="0">
              <a:solidFill>
                <a:schemeClr val="tx1"/>
              </a:solidFill>
              <a:latin typeface="DINPro-Medium" panose="02000503030000020004" pitchFamily="50" charset="0"/>
              <a:cs typeface="DIN Pro Medium" panose="020B0604020101020102"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870" y="2486072"/>
            <a:ext cx="3235873" cy="1878893"/>
          </a:xfrm>
          <a:prstGeom prst="rect">
            <a:avLst/>
          </a:prstGeom>
        </p:spPr>
      </p:pic>
    </p:spTree>
    <p:extLst>
      <p:ext uri="{BB962C8B-B14F-4D97-AF65-F5344CB8AC3E}">
        <p14:creationId xmlns:p14="http://schemas.microsoft.com/office/powerpoint/2010/main" val="34034108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7764" y="563133"/>
            <a:ext cx="8760186" cy="1323439"/>
          </a:xfrm>
          <a:prstGeom prst="rect">
            <a:avLst/>
          </a:prstGeom>
          <a:noFill/>
        </p:spPr>
        <p:txBody>
          <a:bodyPr wrap="square" rtlCol="0">
            <a:spAutoFit/>
          </a:bodyPr>
          <a:lstStyle/>
          <a:p>
            <a:r>
              <a:rPr lang="ru-RU" sz="4000" dirty="0">
                <a:solidFill>
                  <a:srgbClr val="00ADEF"/>
                </a:solidFill>
                <a:latin typeface="DINPro-Medium" panose="02000503030000020004" pitchFamily="50" charset="0"/>
                <a:cs typeface="DIN Pro Medium" panose="020B0604020101020102" pitchFamily="34" charset="0"/>
              </a:rPr>
              <a:t>Основные задачи деятельности РГИ </a:t>
            </a:r>
          </a:p>
        </p:txBody>
      </p:sp>
      <p:sp>
        <p:nvSpPr>
          <p:cNvPr id="2" name="Номер слайда 1"/>
          <p:cNvSpPr>
            <a:spLocks noGrp="1"/>
          </p:cNvSpPr>
          <p:nvPr>
            <p:ph type="sldNum" sz="quarter" idx="12"/>
          </p:nvPr>
        </p:nvSpPr>
        <p:spPr/>
        <p:txBody>
          <a:bodyPr/>
          <a:lstStyle/>
          <a:p>
            <a:fld id="{221FB615-5911-4962-8F23-0275C010E6D4}" type="slidenum">
              <a:rPr lang="ru-RU" smtClean="0"/>
              <a:t>3</a:t>
            </a:fld>
            <a:endParaRPr lang="ru-RU"/>
          </a:p>
        </p:txBody>
      </p:sp>
      <p:sp>
        <p:nvSpPr>
          <p:cNvPr id="3" name="TextBox 2"/>
          <p:cNvSpPr txBox="1"/>
          <p:nvPr/>
        </p:nvSpPr>
        <p:spPr>
          <a:xfrm>
            <a:off x="561975" y="1800225"/>
            <a:ext cx="9173986" cy="646331"/>
          </a:xfrm>
          <a:prstGeom prst="rect">
            <a:avLst/>
          </a:prstGeom>
          <a:noFill/>
        </p:spPr>
        <p:txBody>
          <a:bodyPr wrap="none" rtlCol="0">
            <a:spAutoFit/>
          </a:bodyPr>
          <a:lstStyle/>
          <a:p>
            <a:r>
              <a:rPr lang="ru-RU" dirty="0" smtClean="0"/>
              <a:t>19 июня 1919 года – решение об учреждении РГИ Народным комиссариатом просвещения</a:t>
            </a:r>
          </a:p>
          <a:p>
            <a:r>
              <a:rPr lang="ru-RU" b="1" dirty="0" smtClean="0"/>
              <a:t>7 октября 1919 года </a:t>
            </a:r>
            <a:r>
              <a:rPr lang="ru-RU" dirty="0" smtClean="0"/>
              <a:t>– утверждено Положение об институте</a:t>
            </a:r>
            <a:endParaRPr lang="ru-RU" dirty="0"/>
          </a:p>
        </p:txBody>
      </p:sp>
      <p:sp>
        <p:nvSpPr>
          <p:cNvPr id="6" name="TextBox 5"/>
          <p:cNvSpPr txBox="1"/>
          <p:nvPr/>
        </p:nvSpPr>
        <p:spPr>
          <a:xfrm>
            <a:off x="402865" y="2796465"/>
            <a:ext cx="11252914" cy="2862322"/>
          </a:xfrm>
          <a:prstGeom prst="rect">
            <a:avLst/>
          </a:prstGeom>
          <a:noFill/>
        </p:spPr>
        <p:txBody>
          <a:bodyPr wrap="square" rtlCol="0">
            <a:spAutoFit/>
          </a:bodyPr>
          <a:lstStyle/>
          <a:p>
            <a:pPr marL="571500" indent="-571500">
              <a:buFont typeface="Arial" panose="020B0604020202020204" pitchFamily="34" charset="0"/>
              <a:buChar char="•"/>
            </a:pPr>
            <a:r>
              <a:rPr lang="ru-RU" sz="3600" dirty="0" smtClean="0"/>
              <a:t>всестороннее </a:t>
            </a:r>
            <a:r>
              <a:rPr lang="ru-RU" sz="3600" dirty="0"/>
              <a:t>изучение природных </a:t>
            </a:r>
            <a:r>
              <a:rPr lang="ru-RU" sz="3600" dirty="0" smtClean="0"/>
              <a:t>вод</a:t>
            </a:r>
          </a:p>
          <a:p>
            <a:pPr marL="571500" indent="-571500">
              <a:buFont typeface="Arial" panose="020B0604020202020204" pitchFamily="34" charset="0"/>
              <a:buChar char="•"/>
            </a:pPr>
            <a:r>
              <a:rPr lang="ru-RU" sz="3600" dirty="0" smtClean="0"/>
              <a:t>разработка </a:t>
            </a:r>
            <a:r>
              <a:rPr lang="ru-RU" sz="3600" dirty="0"/>
              <a:t>программ и методов гидрологических исследований и теоретических вопросов </a:t>
            </a:r>
            <a:r>
              <a:rPr lang="ru-RU" sz="3600" dirty="0" smtClean="0"/>
              <a:t>гидрологии</a:t>
            </a:r>
          </a:p>
          <a:p>
            <a:pPr marL="571500" indent="-571500">
              <a:buFont typeface="Arial" panose="020B0604020202020204" pitchFamily="34" charset="0"/>
              <a:buChar char="•"/>
            </a:pPr>
            <a:r>
              <a:rPr lang="ru-RU" sz="3600" dirty="0" smtClean="0"/>
              <a:t>сбор </a:t>
            </a:r>
            <a:r>
              <a:rPr lang="ru-RU" sz="3600" dirty="0"/>
              <a:t>и систематизация данных о водах страны с целью обеспечения ими народного </a:t>
            </a:r>
            <a:r>
              <a:rPr lang="ru-RU" sz="3600" dirty="0" smtClean="0"/>
              <a:t>хозяйства</a:t>
            </a:r>
            <a:endParaRPr lang="ru-RU" sz="3600"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spTree>
    <p:extLst>
      <p:ext uri="{BB962C8B-B14F-4D97-AF65-F5344CB8AC3E}">
        <p14:creationId xmlns:p14="http://schemas.microsoft.com/office/powerpoint/2010/main" val="7193788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7764" y="563133"/>
            <a:ext cx="9133564" cy="707886"/>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Становление института, 1919-1929</a:t>
            </a:r>
            <a:endParaRPr lang="ru-RU" sz="40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4</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sp>
        <p:nvSpPr>
          <p:cNvPr id="6" name="TextBox 5"/>
          <p:cNvSpPr txBox="1"/>
          <p:nvPr/>
        </p:nvSpPr>
        <p:spPr>
          <a:xfrm>
            <a:off x="4780777" y="4898108"/>
            <a:ext cx="6367776" cy="1631216"/>
          </a:xfrm>
          <a:prstGeom prst="rect">
            <a:avLst/>
          </a:prstGeom>
          <a:noFill/>
        </p:spPr>
        <p:txBody>
          <a:bodyPr wrap="square" rtlCol="0">
            <a:spAutoFit/>
          </a:bodyPr>
          <a:lstStyle/>
          <a:p>
            <a:pPr>
              <a:spcBef>
                <a:spcPct val="0"/>
              </a:spcBef>
            </a:pPr>
            <a:r>
              <a:rPr lang="ru-RU" altLang="ru-RU" sz="2000" dirty="0">
                <a:solidFill>
                  <a:srgbClr val="000000"/>
                </a:solidFill>
                <a:latin typeface="Georgia" panose="02040502050405020303" pitchFamily="18" charset="0"/>
              </a:rPr>
              <a:t>Руководителями основных научных отделов института были: </a:t>
            </a:r>
            <a:br>
              <a:rPr lang="ru-RU" altLang="ru-RU" sz="2000" dirty="0">
                <a:solidFill>
                  <a:srgbClr val="000000"/>
                </a:solidFill>
                <a:latin typeface="Georgia" panose="02040502050405020303" pitchFamily="18" charset="0"/>
              </a:rPr>
            </a:br>
            <a:r>
              <a:rPr lang="ru-RU" altLang="ru-RU" sz="2000" dirty="0">
                <a:solidFill>
                  <a:srgbClr val="000000"/>
                </a:solidFill>
                <a:latin typeface="Georgia" panose="02040502050405020303" pitchFamily="18" charset="0"/>
              </a:rPr>
              <a:t>речного - </a:t>
            </a:r>
            <a:r>
              <a:rPr lang="ru-RU" altLang="ru-RU" sz="2000" b="1" dirty="0">
                <a:solidFill>
                  <a:srgbClr val="000000"/>
                </a:solidFill>
                <a:latin typeface="Georgia" panose="02040502050405020303" pitchFamily="18" charset="0"/>
              </a:rPr>
              <a:t>В. М. </a:t>
            </a:r>
            <a:r>
              <a:rPr lang="ru-RU" altLang="ru-RU" sz="2000" b="1" dirty="0" err="1">
                <a:solidFill>
                  <a:srgbClr val="000000"/>
                </a:solidFill>
                <a:latin typeface="Georgia" panose="02040502050405020303" pitchFamily="18" charset="0"/>
              </a:rPr>
              <a:t>Родевич</a:t>
            </a:r>
            <a:r>
              <a:rPr lang="ru-RU" altLang="ru-RU" sz="2000" dirty="0">
                <a:solidFill>
                  <a:srgbClr val="000000"/>
                </a:solidFill>
                <a:latin typeface="Georgia" panose="02040502050405020303" pitchFamily="18" charset="0"/>
              </a:rPr>
              <a:t>;      озерного - </a:t>
            </a:r>
            <a:r>
              <a:rPr lang="ru-RU" altLang="ru-RU" sz="2000" b="1" dirty="0">
                <a:solidFill>
                  <a:srgbClr val="000000"/>
                </a:solidFill>
                <a:latin typeface="Georgia" panose="02040502050405020303" pitchFamily="18" charset="0"/>
              </a:rPr>
              <a:t>Л. С. Берг</a:t>
            </a:r>
            <a:r>
              <a:rPr lang="ru-RU" altLang="ru-RU" sz="2000" dirty="0">
                <a:solidFill>
                  <a:srgbClr val="000000"/>
                </a:solidFill>
                <a:latin typeface="Georgia" panose="02040502050405020303" pitchFamily="18" charset="0"/>
              </a:rPr>
              <a:t>, </a:t>
            </a:r>
            <a:r>
              <a:rPr lang="ru-RU" altLang="ru-RU" sz="2000" b="1" dirty="0">
                <a:solidFill>
                  <a:srgbClr val="000000"/>
                </a:solidFill>
                <a:latin typeface="Georgia" panose="02040502050405020303" pitchFamily="18" charset="0"/>
              </a:rPr>
              <a:t>Г. Ю. Верещагин</a:t>
            </a:r>
            <a:r>
              <a:rPr lang="ru-RU" altLang="ru-RU" sz="2000" dirty="0">
                <a:solidFill>
                  <a:srgbClr val="000000"/>
                </a:solidFill>
                <a:latin typeface="Georgia" panose="02040502050405020303" pitchFamily="18" charset="0"/>
              </a:rPr>
              <a:t>; морского - </a:t>
            </a:r>
            <a:r>
              <a:rPr lang="ru-RU" altLang="ru-RU" sz="2000" b="1" dirty="0">
                <a:solidFill>
                  <a:srgbClr val="000000"/>
                </a:solidFill>
                <a:latin typeface="Georgia" panose="02040502050405020303" pitchFamily="18" charset="0"/>
              </a:rPr>
              <a:t>Н. М. </a:t>
            </a:r>
            <a:r>
              <a:rPr lang="ru-RU" altLang="ru-RU" sz="2000" b="1" dirty="0" err="1">
                <a:solidFill>
                  <a:srgbClr val="000000"/>
                </a:solidFill>
                <a:latin typeface="Georgia" panose="02040502050405020303" pitchFamily="18" charset="0"/>
              </a:rPr>
              <a:t>Книпович</a:t>
            </a:r>
            <a:r>
              <a:rPr lang="ru-RU" altLang="ru-RU" sz="2000" dirty="0">
                <a:solidFill>
                  <a:srgbClr val="000000"/>
                </a:solidFill>
                <a:latin typeface="Georgia" panose="02040502050405020303" pitchFamily="18" charset="0"/>
              </a:rPr>
              <a:t>, </a:t>
            </a:r>
            <a:r>
              <a:rPr lang="ru-RU" altLang="ru-RU" sz="2000" b="1" dirty="0">
                <a:solidFill>
                  <a:srgbClr val="000000"/>
                </a:solidFill>
                <a:latin typeface="Georgia" panose="02040502050405020303" pitchFamily="18" charset="0"/>
              </a:rPr>
              <a:t>К. М. </a:t>
            </a:r>
            <a:r>
              <a:rPr lang="ru-RU" altLang="ru-RU" sz="2000" b="1" dirty="0" err="1">
                <a:solidFill>
                  <a:srgbClr val="000000"/>
                </a:solidFill>
                <a:latin typeface="Georgia" panose="02040502050405020303" pitchFamily="18" charset="0"/>
              </a:rPr>
              <a:t>Дерюгин</a:t>
            </a:r>
            <a:r>
              <a:rPr lang="ru-RU" altLang="ru-RU" sz="2000" dirty="0">
                <a:solidFill>
                  <a:srgbClr val="000000"/>
                </a:solidFill>
                <a:latin typeface="Georgia" panose="02040502050405020303" pitchFamily="18" charset="0"/>
              </a:rPr>
              <a:t>, </a:t>
            </a:r>
            <a:r>
              <a:rPr lang="ru-RU" altLang="ru-RU" sz="2000" b="1" dirty="0">
                <a:solidFill>
                  <a:srgbClr val="000000"/>
                </a:solidFill>
                <a:latin typeface="Georgia" panose="02040502050405020303" pitchFamily="18" charset="0"/>
              </a:rPr>
              <a:t>В. Е. </a:t>
            </a:r>
            <a:r>
              <a:rPr lang="ru-RU" altLang="ru-RU" sz="2000" b="1" dirty="0" err="1">
                <a:solidFill>
                  <a:srgbClr val="000000"/>
                </a:solidFill>
                <a:latin typeface="Georgia" panose="02040502050405020303" pitchFamily="18" charset="0"/>
              </a:rPr>
              <a:t>Ляхницкий</a:t>
            </a:r>
            <a:r>
              <a:rPr lang="ru-RU" altLang="ru-RU" sz="2000" dirty="0">
                <a:solidFill>
                  <a:srgbClr val="000000"/>
                </a:solidFill>
                <a:latin typeface="Georgia" panose="02040502050405020303" pitchFamily="18" charset="0"/>
              </a:rPr>
              <a:t>; </a:t>
            </a:r>
            <a:endParaRPr lang="ru-RU" altLang="ru-RU" sz="2000" b="1" dirty="0">
              <a:solidFill>
                <a:srgbClr val="000000"/>
              </a:solidFill>
              <a:latin typeface="Georgia" panose="02040502050405020303"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27" y="1302989"/>
            <a:ext cx="4229759" cy="5501935"/>
          </a:xfrm>
          <a:prstGeom prst="rect">
            <a:avLst/>
          </a:prstGeom>
          <a:noFill/>
          <a:ln w="38100">
            <a:solidFill>
              <a:srgbClr val="33CC33"/>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6023" y="1375161"/>
            <a:ext cx="2757801" cy="3411731"/>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9"/>
          <p:cNvSpPr txBox="1">
            <a:spLocks noChangeArrowheads="1"/>
          </p:cNvSpPr>
          <p:nvPr/>
        </p:nvSpPr>
        <p:spPr bwMode="auto">
          <a:xfrm>
            <a:off x="8390761" y="1730909"/>
            <a:ext cx="2026491" cy="215443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2000" b="1" dirty="0" smtClean="0">
                <a:solidFill>
                  <a:srgbClr val="000000"/>
                </a:solidFill>
                <a:latin typeface="Georgia" panose="02040502050405020303" pitchFamily="18" charset="0"/>
              </a:rPr>
              <a:t>Первый директор института</a:t>
            </a:r>
          </a:p>
          <a:p>
            <a:pPr algn="ctr" eaLnBrk="1" hangingPunct="1">
              <a:spcBef>
                <a:spcPct val="0"/>
              </a:spcBef>
              <a:buClrTx/>
              <a:buSzTx/>
              <a:buFontTx/>
              <a:buNone/>
            </a:pPr>
            <a:r>
              <a:rPr lang="ru-RU" altLang="ru-RU" sz="2000" b="1" dirty="0" smtClean="0">
                <a:solidFill>
                  <a:srgbClr val="000000"/>
                </a:solidFill>
                <a:latin typeface="Georgia" panose="02040502050405020303" pitchFamily="18" charset="0"/>
              </a:rPr>
              <a:t>ГЛУШКОВ</a:t>
            </a:r>
            <a:endParaRPr lang="ru-RU" altLang="ru-RU" sz="2000" b="1" dirty="0">
              <a:solidFill>
                <a:srgbClr val="000000"/>
              </a:solidFill>
              <a:latin typeface="Georgia" panose="02040502050405020303" pitchFamily="18" charset="0"/>
            </a:endParaRPr>
          </a:p>
          <a:p>
            <a:pPr algn="ctr" eaLnBrk="1" hangingPunct="1">
              <a:spcBef>
                <a:spcPct val="0"/>
              </a:spcBef>
              <a:buClrTx/>
              <a:buSzTx/>
              <a:buFontTx/>
              <a:buNone/>
            </a:pPr>
            <a:r>
              <a:rPr lang="ru-RU" altLang="ru-RU" sz="1800" b="1" i="1" dirty="0">
                <a:solidFill>
                  <a:srgbClr val="000000"/>
                </a:solidFill>
                <a:latin typeface="Georgia" panose="02040502050405020303" pitchFamily="18" charset="0"/>
              </a:rPr>
              <a:t>Виктор Григорьевич (1883- 1939</a:t>
            </a:r>
            <a:r>
              <a:rPr lang="ru-RU" altLang="ru-RU" sz="1800" dirty="0">
                <a:solidFill>
                  <a:srgbClr val="000000"/>
                </a:solidFill>
                <a:latin typeface="Georgia" panose="02040502050405020303" pitchFamily="18" charset="0"/>
              </a:rPr>
              <a:t>)</a:t>
            </a:r>
          </a:p>
        </p:txBody>
      </p:sp>
    </p:spTree>
    <p:extLst>
      <p:ext uri="{BB962C8B-B14F-4D97-AF65-F5344CB8AC3E}">
        <p14:creationId xmlns:p14="http://schemas.microsoft.com/office/powerpoint/2010/main" val="38340673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7764" y="563133"/>
            <a:ext cx="9133564" cy="584775"/>
          </a:xfrm>
          <a:prstGeom prst="rect">
            <a:avLst/>
          </a:prstGeom>
          <a:noFill/>
        </p:spPr>
        <p:txBody>
          <a:bodyPr wrap="square" rtlCol="0">
            <a:spAutoFit/>
          </a:bodyPr>
          <a:lstStyle/>
          <a:p>
            <a:r>
              <a:rPr lang="ru-RU" sz="3200" dirty="0" smtClean="0">
                <a:solidFill>
                  <a:srgbClr val="00ADEF"/>
                </a:solidFill>
                <a:latin typeface="DINPro-Medium" panose="02000503030000020004" pitchFamily="50" charset="0"/>
                <a:cs typeface="DIN Pro Medium" panose="020B0604020101020102" pitchFamily="34" charset="0"/>
              </a:rPr>
              <a:t>Первые руководители научных отделов</a:t>
            </a:r>
            <a:endParaRPr lang="ru-RU" sz="32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5</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sp>
        <p:nvSpPr>
          <p:cNvPr id="6" name="TextBox 5"/>
          <p:cNvSpPr txBox="1"/>
          <p:nvPr/>
        </p:nvSpPr>
        <p:spPr>
          <a:xfrm>
            <a:off x="584763" y="1372949"/>
            <a:ext cx="10206317" cy="1200329"/>
          </a:xfrm>
          <a:prstGeom prst="rect">
            <a:avLst/>
          </a:prstGeom>
          <a:noFill/>
        </p:spPr>
        <p:txBody>
          <a:bodyPr wrap="square" rtlCol="0">
            <a:spAutoFit/>
          </a:bodyPr>
          <a:lstStyle/>
          <a:p>
            <a:pPr>
              <a:spcBef>
                <a:spcPct val="0"/>
              </a:spcBef>
            </a:pPr>
            <a:r>
              <a:rPr lang="ru-RU" altLang="ru-RU" sz="2400" dirty="0" smtClean="0">
                <a:solidFill>
                  <a:srgbClr val="000000"/>
                </a:solidFill>
                <a:latin typeface="Georgia" panose="02040502050405020303" pitchFamily="18" charset="0"/>
              </a:rPr>
              <a:t>Речной </a:t>
            </a:r>
            <a:r>
              <a:rPr lang="ru-RU" altLang="ru-RU" sz="2400" dirty="0">
                <a:solidFill>
                  <a:srgbClr val="000000"/>
                </a:solidFill>
                <a:latin typeface="Georgia" panose="02040502050405020303" pitchFamily="18" charset="0"/>
              </a:rPr>
              <a:t>- </a:t>
            </a:r>
            <a:r>
              <a:rPr lang="ru-RU" altLang="ru-RU" sz="2400" b="1" dirty="0">
                <a:solidFill>
                  <a:srgbClr val="000000"/>
                </a:solidFill>
                <a:latin typeface="Georgia" panose="02040502050405020303" pitchFamily="18" charset="0"/>
              </a:rPr>
              <a:t>В. М. </a:t>
            </a:r>
            <a:r>
              <a:rPr lang="ru-RU" altLang="ru-RU" sz="2400" b="1" dirty="0" err="1" smtClean="0">
                <a:solidFill>
                  <a:srgbClr val="000000"/>
                </a:solidFill>
                <a:latin typeface="Georgia" panose="02040502050405020303" pitchFamily="18" charset="0"/>
              </a:rPr>
              <a:t>Родевич</a:t>
            </a:r>
            <a:endParaRPr lang="ru-RU" altLang="ru-RU" sz="2400" dirty="0">
              <a:solidFill>
                <a:srgbClr val="000000"/>
              </a:solidFill>
              <a:latin typeface="Georgia" panose="02040502050405020303" pitchFamily="18" charset="0"/>
            </a:endParaRPr>
          </a:p>
          <a:p>
            <a:pPr>
              <a:spcBef>
                <a:spcPct val="0"/>
              </a:spcBef>
            </a:pPr>
            <a:r>
              <a:rPr lang="ru-RU" altLang="ru-RU" sz="2400" dirty="0" smtClean="0">
                <a:solidFill>
                  <a:srgbClr val="000000"/>
                </a:solidFill>
                <a:latin typeface="Georgia" panose="02040502050405020303" pitchFamily="18" charset="0"/>
              </a:rPr>
              <a:t>Озерный </a:t>
            </a:r>
            <a:r>
              <a:rPr lang="ru-RU" altLang="ru-RU" sz="2400" dirty="0">
                <a:solidFill>
                  <a:srgbClr val="000000"/>
                </a:solidFill>
                <a:latin typeface="Georgia" panose="02040502050405020303" pitchFamily="18" charset="0"/>
              </a:rPr>
              <a:t>- </a:t>
            </a:r>
            <a:r>
              <a:rPr lang="ru-RU" altLang="ru-RU" sz="2400" b="1" dirty="0">
                <a:solidFill>
                  <a:srgbClr val="000000"/>
                </a:solidFill>
                <a:latin typeface="Georgia" panose="02040502050405020303" pitchFamily="18" charset="0"/>
              </a:rPr>
              <a:t>Л. С. </a:t>
            </a:r>
            <a:r>
              <a:rPr lang="ru-RU" altLang="ru-RU" sz="2400" b="1" dirty="0" smtClean="0">
                <a:solidFill>
                  <a:srgbClr val="000000"/>
                </a:solidFill>
                <a:latin typeface="Georgia" panose="02040502050405020303" pitchFamily="18" charset="0"/>
              </a:rPr>
              <a:t>Берг</a:t>
            </a:r>
            <a:r>
              <a:rPr lang="ru-RU" altLang="ru-RU" sz="2400" dirty="0" smtClean="0">
                <a:solidFill>
                  <a:srgbClr val="000000"/>
                </a:solidFill>
                <a:latin typeface="Georgia" panose="02040502050405020303" pitchFamily="18" charset="0"/>
              </a:rPr>
              <a:t>, </a:t>
            </a:r>
            <a:r>
              <a:rPr lang="ru-RU" altLang="ru-RU" sz="2400" b="1" dirty="0">
                <a:solidFill>
                  <a:srgbClr val="000000"/>
                </a:solidFill>
                <a:latin typeface="Georgia" panose="02040502050405020303" pitchFamily="18" charset="0"/>
              </a:rPr>
              <a:t>Г. Ю. </a:t>
            </a:r>
            <a:r>
              <a:rPr lang="ru-RU" altLang="ru-RU" sz="2400" b="1" dirty="0" smtClean="0">
                <a:solidFill>
                  <a:srgbClr val="000000"/>
                </a:solidFill>
                <a:latin typeface="Georgia" panose="02040502050405020303" pitchFamily="18" charset="0"/>
              </a:rPr>
              <a:t>Верещагин (ученый секретарь)</a:t>
            </a:r>
            <a:r>
              <a:rPr lang="ru-RU" altLang="ru-RU" sz="2400" dirty="0" smtClean="0">
                <a:solidFill>
                  <a:srgbClr val="000000"/>
                </a:solidFill>
                <a:latin typeface="Georgia" panose="02040502050405020303" pitchFamily="18" charset="0"/>
              </a:rPr>
              <a:t>; </a:t>
            </a:r>
          </a:p>
          <a:p>
            <a:pPr>
              <a:spcBef>
                <a:spcPct val="0"/>
              </a:spcBef>
            </a:pPr>
            <a:r>
              <a:rPr lang="ru-RU" altLang="ru-RU" sz="2400" dirty="0" smtClean="0">
                <a:solidFill>
                  <a:srgbClr val="000000"/>
                </a:solidFill>
                <a:latin typeface="Georgia" panose="02040502050405020303" pitchFamily="18" charset="0"/>
              </a:rPr>
              <a:t>Морской </a:t>
            </a:r>
            <a:r>
              <a:rPr lang="ru-RU" altLang="ru-RU" sz="2400" dirty="0">
                <a:solidFill>
                  <a:srgbClr val="000000"/>
                </a:solidFill>
                <a:latin typeface="Georgia" panose="02040502050405020303" pitchFamily="18" charset="0"/>
              </a:rPr>
              <a:t>- </a:t>
            </a:r>
            <a:r>
              <a:rPr lang="ru-RU" altLang="ru-RU" sz="2400" b="1" dirty="0">
                <a:solidFill>
                  <a:srgbClr val="000000"/>
                </a:solidFill>
                <a:latin typeface="Georgia" panose="02040502050405020303" pitchFamily="18" charset="0"/>
              </a:rPr>
              <a:t>Н. М. </a:t>
            </a:r>
            <a:r>
              <a:rPr lang="ru-RU" altLang="ru-RU" sz="2400" b="1" dirty="0" err="1">
                <a:solidFill>
                  <a:srgbClr val="000000"/>
                </a:solidFill>
                <a:latin typeface="Georgia" panose="02040502050405020303" pitchFamily="18" charset="0"/>
              </a:rPr>
              <a:t>Книпович</a:t>
            </a:r>
            <a:r>
              <a:rPr lang="ru-RU" altLang="ru-RU" sz="2400" dirty="0">
                <a:solidFill>
                  <a:srgbClr val="000000"/>
                </a:solidFill>
                <a:latin typeface="Georgia" panose="02040502050405020303" pitchFamily="18" charset="0"/>
              </a:rPr>
              <a:t>, </a:t>
            </a:r>
            <a:r>
              <a:rPr lang="ru-RU" altLang="ru-RU" sz="2400" b="1" dirty="0">
                <a:solidFill>
                  <a:srgbClr val="000000"/>
                </a:solidFill>
                <a:latin typeface="Georgia" panose="02040502050405020303" pitchFamily="18" charset="0"/>
              </a:rPr>
              <a:t>К. М. </a:t>
            </a:r>
            <a:r>
              <a:rPr lang="ru-RU" altLang="ru-RU" sz="2400" b="1" dirty="0" err="1" smtClean="0">
                <a:solidFill>
                  <a:srgbClr val="000000"/>
                </a:solidFill>
                <a:latin typeface="Georgia" panose="02040502050405020303" pitchFamily="18" charset="0"/>
              </a:rPr>
              <a:t>Дерюгин</a:t>
            </a:r>
            <a:endParaRPr lang="ru-RU" altLang="ru-RU" sz="2400" b="1" dirty="0" smtClean="0">
              <a:solidFill>
                <a:srgbClr val="000000"/>
              </a:solidFill>
              <a:latin typeface="Georgia" panose="02040502050405020303"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pic>
        <p:nvPicPr>
          <p:cNvPr id="11" name="Picture 13" descr="Дерюгин Константин Михайлови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7922" y="3000554"/>
            <a:ext cx="2611437" cy="360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9301" y="3000554"/>
            <a:ext cx="2541299" cy="359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2371" y="3009435"/>
            <a:ext cx="2528743" cy="357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13"/>
          <p:cNvPicPr>
            <a:picLocks noChangeAspect="1"/>
          </p:cNvPicPr>
          <p:nvPr/>
        </p:nvPicPr>
        <p:blipFill>
          <a:blip r:embed="rId8"/>
          <a:stretch>
            <a:fillRect/>
          </a:stretch>
        </p:blipFill>
        <p:spPr>
          <a:xfrm>
            <a:off x="221889" y="3024108"/>
            <a:ext cx="2571750" cy="3571875"/>
          </a:xfrm>
          <a:prstGeom prst="rect">
            <a:avLst/>
          </a:prstGeom>
        </p:spPr>
      </p:pic>
    </p:spTree>
    <p:extLst>
      <p:ext uri="{BB962C8B-B14F-4D97-AF65-F5344CB8AC3E}">
        <p14:creationId xmlns:p14="http://schemas.microsoft.com/office/powerpoint/2010/main" val="19770439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7764" y="563133"/>
            <a:ext cx="9133564" cy="584775"/>
          </a:xfrm>
          <a:prstGeom prst="rect">
            <a:avLst/>
          </a:prstGeom>
          <a:noFill/>
        </p:spPr>
        <p:txBody>
          <a:bodyPr wrap="square" rtlCol="0">
            <a:spAutoFit/>
          </a:bodyPr>
          <a:lstStyle/>
          <a:p>
            <a:r>
              <a:rPr lang="ru-RU" sz="3200" dirty="0" smtClean="0">
                <a:solidFill>
                  <a:srgbClr val="00ADEF"/>
                </a:solidFill>
                <a:latin typeface="DINPro-Medium" panose="02000503030000020004" pitchFamily="50" charset="0"/>
                <a:cs typeface="DIN Pro Medium" panose="020B0604020101020102" pitchFamily="34" charset="0"/>
              </a:rPr>
              <a:t>Первые руководители научных отделов</a:t>
            </a:r>
            <a:endParaRPr lang="ru-RU" sz="32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6</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sp>
        <p:nvSpPr>
          <p:cNvPr id="6" name="TextBox 5"/>
          <p:cNvSpPr txBox="1"/>
          <p:nvPr/>
        </p:nvSpPr>
        <p:spPr>
          <a:xfrm>
            <a:off x="400340" y="1282882"/>
            <a:ext cx="11529992" cy="1569660"/>
          </a:xfrm>
          <a:prstGeom prst="rect">
            <a:avLst/>
          </a:prstGeom>
          <a:noFill/>
        </p:spPr>
        <p:txBody>
          <a:bodyPr wrap="square" rtlCol="0">
            <a:spAutoFit/>
          </a:bodyPr>
          <a:lstStyle/>
          <a:p>
            <a:pPr>
              <a:spcBef>
                <a:spcPct val="0"/>
              </a:spcBef>
            </a:pPr>
            <a:r>
              <a:rPr lang="ru-RU" altLang="ru-RU" sz="2400" dirty="0">
                <a:solidFill>
                  <a:srgbClr val="000000"/>
                </a:solidFill>
                <a:latin typeface="Georgia" panose="02040502050405020303" pitchFamily="18" charset="0"/>
              </a:rPr>
              <a:t>подземных вод </a:t>
            </a:r>
            <a:r>
              <a:rPr lang="ru-RU" altLang="ru-RU" sz="2400" dirty="0" smtClean="0">
                <a:solidFill>
                  <a:srgbClr val="000000"/>
                </a:solidFill>
                <a:latin typeface="Georgia" panose="02040502050405020303" pitchFamily="18" charset="0"/>
              </a:rPr>
              <a:t>–</a:t>
            </a:r>
            <a:r>
              <a:rPr lang="ru-RU" altLang="ru-RU" sz="2400" b="1" dirty="0" smtClean="0">
                <a:solidFill>
                  <a:srgbClr val="000000"/>
                </a:solidFill>
                <a:latin typeface="Georgia" panose="02040502050405020303" pitchFamily="18" charset="0"/>
              </a:rPr>
              <a:t>Б</a:t>
            </a:r>
            <a:r>
              <a:rPr lang="ru-RU" altLang="ru-RU" sz="2400" b="1" dirty="0">
                <a:solidFill>
                  <a:srgbClr val="000000"/>
                </a:solidFill>
                <a:latin typeface="Georgia" panose="02040502050405020303" pitchFamily="18" charset="0"/>
              </a:rPr>
              <a:t>. Л. </a:t>
            </a:r>
            <a:r>
              <a:rPr lang="ru-RU" altLang="ru-RU" sz="2400" b="1" dirty="0" err="1">
                <a:solidFill>
                  <a:srgbClr val="000000"/>
                </a:solidFill>
                <a:latin typeface="Georgia" panose="02040502050405020303" pitchFamily="18" charset="0"/>
              </a:rPr>
              <a:t>Личков</a:t>
            </a:r>
            <a:r>
              <a:rPr lang="ru-RU" altLang="ru-RU" sz="2400" dirty="0">
                <a:solidFill>
                  <a:srgbClr val="000000"/>
                </a:solidFill>
                <a:latin typeface="Georgia" panose="02040502050405020303" pitchFamily="18" charset="0"/>
              </a:rPr>
              <a:t>; </a:t>
            </a:r>
            <a:br>
              <a:rPr lang="ru-RU" altLang="ru-RU" sz="2400" dirty="0">
                <a:solidFill>
                  <a:srgbClr val="000000"/>
                </a:solidFill>
                <a:latin typeface="Georgia" panose="02040502050405020303" pitchFamily="18" charset="0"/>
              </a:rPr>
            </a:br>
            <a:r>
              <a:rPr lang="ru-RU" altLang="ru-RU" sz="2400" dirty="0" err="1">
                <a:solidFill>
                  <a:srgbClr val="000000"/>
                </a:solidFill>
                <a:latin typeface="Georgia" panose="02040502050405020303" pitchFamily="18" charset="0"/>
              </a:rPr>
              <a:t>гидравлико</a:t>
            </a:r>
            <a:r>
              <a:rPr lang="ru-RU" altLang="ru-RU" sz="2400" dirty="0">
                <a:solidFill>
                  <a:srgbClr val="000000"/>
                </a:solidFill>
                <a:latin typeface="Georgia" panose="02040502050405020303" pitchFamily="18" charset="0"/>
              </a:rPr>
              <a:t>-математического – </a:t>
            </a:r>
            <a:r>
              <a:rPr lang="ru-RU" altLang="ru-RU" sz="2400" b="1" dirty="0">
                <a:solidFill>
                  <a:srgbClr val="000000"/>
                </a:solidFill>
                <a:latin typeface="Georgia" panose="02040502050405020303" pitchFamily="18" charset="0"/>
              </a:rPr>
              <a:t>А. А. </a:t>
            </a:r>
            <a:r>
              <a:rPr lang="ru-RU" altLang="ru-RU" sz="2400" b="1" dirty="0" err="1" smtClean="0">
                <a:solidFill>
                  <a:srgbClr val="000000"/>
                </a:solidFill>
                <a:latin typeface="Georgia" panose="02040502050405020303" pitchFamily="18" charset="0"/>
              </a:rPr>
              <a:t>Саткевич</a:t>
            </a:r>
            <a:r>
              <a:rPr lang="ru-RU" altLang="ru-RU" sz="2400" b="1" dirty="0" smtClean="0">
                <a:solidFill>
                  <a:srgbClr val="000000"/>
                </a:solidFill>
                <a:latin typeface="Georgia" panose="02040502050405020303" pitchFamily="18" charset="0"/>
              </a:rPr>
              <a:t> (заместитель директора)</a:t>
            </a:r>
            <a:r>
              <a:rPr lang="ru-RU" altLang="ru-RU" sz="2400" dirty="0" smtClean="0">
                <a:solidFill>
                  <a:srgbClr val="000000"/>
                </a:solidFill>
                <a:latin typeface="Georgia" panose="02040502050405020303" pitchFamily="18" charset="0"/>
              </a:rPr>
              <a:t>; </a:t>
            </a:r>
            <a:r>
              <a:rPr lang="ru-RU" altLang="ru-RU" sz="2400" dirty="0">
                <a:solidFill>
                  <a:srgbClr val="000000"/>
                </a:solidFill>
                <a:latin typeface="Georgia" panose="02040502050405020303" pitchFamily="18" charset="0"/>
              </a:rPr>
              <a:t/>
            </a:r>
            <a:br>
              <a:rPr lang="ru-RU" altLang="ru-RU" sz="2400" dirty="0">
                <a:solidFill>
                  <a:srgbClr val="000000"/>
                </a:solidFill>
                <a:latin typeface="Georgia" panose="02040502050405020303" pitchFamily="18" charset="0"/>
              </a:rPr>
            </a:br>
            <a:r>
              <a:rPr lang="ru-RU" altLang="ru-RU" sz="2400" dirty="0">
                <a:solidFill>
                  <a:srgbClr val="000000"/>
                </a:solidFill>
                <a:latin typeface="Georgia" panose="02040502050405020303" pitchFamily="18" charset="0"/>
              </a:rPr>
              <a:t>гидротехнического – </a:t>
            </a:r>
            <a:r>
              <a:rPr lang="ru-RU" altLang="ru-RU" sz="2400" b="1" dirty="0">
                <a:solidFill>
                  <a:srgbClr val="000000"/>
                </a:solidFill>
                <a:latin typeface="Georgia" panose="02040502050405020303" pitchFamily="18" charset="0"/>
              </a:rPr>
              <a:t>Н. П. </a:t>
            </a:r>
            <a:r>
              <a:rPr lang="ru-RU" altLang="ru-RU" sz="2400" b="1" dirty="0" err="1">
                <a:solidFill>
                  <a:srgbClr val="000000"/>
                </a:solidFill>
                <a:latin typeface="Georgia" panose="02040502050405020303" pitchFamily="18" charset="0"/>
              </a:rPr>
              <a:t>Пузыревский</a:t>
            </a:r>
            <a:r>
              <a:rPr lang="ru-RU" altLang="ru-RU" sz="2400" dirty="0">
                <a:solidFill>
                  <a:srgbClr val="000000"/>
                </a:solidFill>
                <a:latin typeface="Georgia" panose="02040502050405020303" pitchFamily="18" charset="0"/>
              </a:rPr>
              <a:t>; </a:t>
            </a:r>
            <a:br>
              <a:rPr lang="ru-RU" altLang="ru-RU" sz="2400" dirty="0">
                <a:solidFill>
                  <a:srgbClr val="000000"/>
                </a:solidFill>
                <a:latin typeface="Georgia" panose="02040502050405020303" pitchFamily="18" charset="0"/>
              </a:rPr>
            </a:br>
            <a:r>
              <a:rPr lang="ru-RU" altLang="ru-RU" sz="2400" dirty="0">
                <a:solidFill>
                  <a:srgbClr val="000000"/>
                </a:solidFill>
                <a:latin typeface="Georgia" panose="02040502050405020303" pitchFamily="18" charset="0"/>
              </a:rPr>
              <a:t>гидрофизического - </a:t>
            </a:r>
            <a:r>
              <a:rPr lang="ru-RU" altLang="ru-RU" sz="2400" b="1" dirty="0">
                <a:solidFill>
                  <a:srgbClr val="000000"/>
                </a:solidFill>
                <a:latin typeface="Georgia" panose="02040502050405020303" pitchFamily="18" charset="0"/>
              </a:rPr>
              <a:t>А. А. Каминский</a:t>
            </a:r>
            <a:r>
              <a:rPr lang="ru-RU" altLang="ru-RU" sz="2400" dirty="0">
                <a:solidFill>
                  <a:srgbClr val="000000"/>
                </a:solidFill>
                <a:latin typeface="Georgia" panose="02040502050405020303" pitchFamily="18" charset="0"/>
              </a:rPr>
              <a:t>; </a:t>
            </a:r>
            <a:endParaRPr lang="ru-RU" altLang="ru-RU" sz="2400" b="1" dirty="0">
              <a:solidFill>
                <a:srgbClr val="000000"/>
              </a:solidFill>
              <a:latin typeface="Georgia" panose="02040502050405020303"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pic>
        <p:nvPicPr>
          <p:cNvPr id="1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340" y="3356848"/>
            <a:ext cx="2459784" cy="338930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8687" y="3301236"/>
            <a:ext cx="1679641" cy="2706338"/>
          </a:xfrm>
          <a:prstGeom prst="rect">
            <a:avLst/>
          </a:prstGeom>
        </p:spPr>
      </p:pic>
      <p:sp>
        <p:nvSpPr>
          <p:cNvPr id="14" name="Прямоугольник 13"/>
          <p:cNvSpPr/>
          <p:nvPr/>
        </p:nvSpPr>
        <p:spPr>
          <a:xfrm>
            <a:off x="2937749" y="5981413"/>
            <a:ext cx="3059171" cy="646331"/>
          </a:xfrm>
          <a:prstGeom prst="rect">
            <a:avLst/>
          </a:prstGeom>
        </p:spPr>
        <p:txBody>
          <a:bodyPr wrap="none">
            <a:spAutoFit/>
          </a:bodyPr>
          <a:lstStyle/>
          <a:p>
            <a:pPr algn="ctr"/>
            <a:r>
              <a:rPr lang="ru-RU" dirty="0" smtClean="0">
                <a:latin typeface="Arial" panose="020B0604020202020204" pitchFamily="34" charset="0"/>
                <a:cs typeface="Arial" panose="020B0604020202020204" pitchFamily="34" charset="0"/>
              </a:rPr>
              <a:t>Александр Александрович</a:t>
            </a:r>
          </a:p>
          <a:p>
            <a:pPr algn="ctr"/>
            <a:r>
              <a:rPr lang="ru-RU" dirty="0" err="1" smtClean="0">
                <a:latin typeface="Arial" panose="020B0604020202020204" pitchFamily="34" charset="0"/>
                <a:cs typeface="Arial" panose="020B0604020202020204" pitchFamily="34" charset="0"/>
              </a:rPr>
              <a:t>Саткевич</a:t>
            </a:r>
            <a:endParaRPr lang="ru-RU" dirty="0" smtClean="0">
              <a:latin typeface="Arial" panose="020B0604020202020204" pitchFamily="34" charset="0"/>
              <a:cs typeface="Arial" panose="020B0604020202020204" pitchFamily="34" charset="0"/>
            </a:endParaRPr>
          </a:p>
        </p:txBody>
      </p:sp>
      <p:pic>
        <p:nvPicPr>
          <p:cNvPr id="15"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5438" y="3301236"/>
            <a:ext cx="2057837" cy="26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1"/>
          <p:cNvSpPr txBox="1">
            <a:spLocks noChangeArrowheads="1"/>
          </p:cNvSpPr>
          <p:nvPr/>
        </p:nvSpPr>
        <p:spPr bwMode="auto">
          <a:xfrm>
            <a:off x="6074546" y="6007574"/>
            <a:ext cx="30813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a:spcBef>
                <a:spcPct val="0"/>
              </a:spcBef>
              <a:buClrTx/>
              <a:buSzTx/>
              <a:buNone/>
            </a:pPr>
            <a:r>
              <a:rPr lang="ru-RU" altLang="ru-RU" sz="1800" dirty="0">
                <a:latin typeface="Arial" panose="020B0604020202020204" pitchFamily="34" charset="0"/>
                <a:cs typeface="Arial" panose="020B0604020202020204" pitchFamily="34" charset="0"/>
              </a:rPr>
              <a:t>Нестор Платонович</a:t>
            </a:r>
          </a:p>
          <a:p>
            <a:pPr algn="ctr" eaLnBrk="1" hangingPunct="1">
              <a:spcBef>
                <a:spcPct val="0"/>
              </a:spcBef>
              <a:buClrTx/>
              <a:buSzTx/>
              <a:buFontTx/>
              <a:buNone/>
            </a:pPr>
            <a:r>
              <a:rPr lang="ru-RU" altLang="ru-RU" sz="1800" dirty="0" err="1" smtClean="0">
                <a:latin typeface="Arial" panose="020B0604020202020204" pitchFamily="34" charset="0"/>
                <a:cs typeface="Arial" panose="020B0604020202020204" pitchFamily="34" charset="0"/>
              </a:rPr>
              <a:t>Пузыревский</a:t>
            </a:r>
            <a:endParaRPr lang="ru-RU" altLang="ru-RU" sz="1800" dirty="0" smtClean="0">
              <a:latin typeface="Arial" panose="020B0604020202020204" pitchFamily="34" charset="0"/>
              <a:cs typeface="Arial" panose="020B0604020202020204" pitchFamily="34" charset="0"/>
            </a:endParaRPr>
          </a:p>
        </p:txBody>
      </p:sp>
      <p:pic>
        <p:nvPicPr>
          <p:cNvPr id="10" name="Рисунок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3084" y="3403733"/>
            <a:ext cx="1771307" cy="2522771"/>
          </a:xfrm>
          <a:prstGeom prst="rect">
            <a:avLst/>
          </a:prstGeom>
        </p:spPr>
      </p:pic>
      <p:sp>
        <p:nvSpPr>
          <p:cNvPr id="11" name="TextBox 10"/>
          <p:cNvSpPr txBox="1"/>
          <p:nvPr/>
        </p:nvSpPr>
        <p:spPr>
          <a:xfrm>
            <a:off x="9041237" y="5974724"/>
            <a:ext cx="2032608" cy="923330"/>
          </a:xfrm>
          <a:prstGeom prst="rect">
            <a:avLst/>
          </a:prstGeom>
          <a:noFill/>
        </p:spPr>
        <p:txBody>
          <a:bodyPr wrap="none" rtlCol="0">
            <a:spAutoFit/>
          </a:bodyPr>
          <a:lstStyle/>
          <a:p>
            <a:pPr algn="ctr"/>
            <a:r>
              <a:rPr lang="ru-RU" dirty="0" smtClean="0">
                <a:latin typeface="Arial" panose="020B0604020202020204" pitchFamily="34" charset="0"/>
                <a:cs typeface="Arial" panose="020B0604020202020204" pitchFamily="34" charset="0"/>
              </a:rPr>
              <a:t>Антон Антонович</a:t>
            </a:r>
          </a:p>
          <a:p>
            <a:pPr algn="ctr"/>
            <a:r>
              <a:rPr lang="ru-RU" dirty="0" smtClean="0">
                <a:latin typeface="Arial" panose="020B0604020202020204" pitchFamily="34" charset="0"/>
                <a:cs typeface="Arial" panose="020B0604020202020204" pitchFamily="34" charset="0"/>
              </a:rPr>
              <a:t>Каминский</a:t>
            </a:r>
          </a:p>
          <a:p>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49313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507764" y="563133"/>
            <a:ext cx="8760186" cy="707886"/>
          </a:xfrm>
          <a:prstGeom prst="rect">
            <a:avLst/>
          </a:prstGeom>
          <a:noFill/>
        </p:spPr>
        <p:txBody>
          <a:bodyPr wrap="square" rtlCol="0">
            <a:spAutoFit/>
          </a:bodyPr>
          <a:lstStyle/>
          <a:p>
            <a:r>
              <a:rPr lang="ru-RU" sz="4000" dirty="0" smtClean="0">
                <a:solidFill>
                  <a:srgbClr val="00ADEF"/>
                </a:solidFill>
                <a:latin typeface="DINPro-Medium" panose="02000503030000020004" pitchFamily="50" charset="0"/>
                <a:cs typeface="DIN Pro Medium" panose="020B0604020101020102" pitchFamily="34" charset="0"/>
              </a:rPr>
              <a:t>Гидрологические съезды</a:t>
            </a:r>
            <a:endParaRPr lang="ru-RU" sz="40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7</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sp>
        <p:nvSpPr>
          <p:cNvPr id="7" name="Прямоугольник 6"/>
          <p:cNvSpPr/>
          <p:nvPr/>
        </p:nvSpPr>
        <p:spPr>
          <a:xfrm>
            <a:off x="402865" y="1373984"/>
            <a:ext cx="11130653" cy="2308324"/>
          </a:xfrm>
          <a:prstGeom prst="rect">
            <a:avLst/>
          </a:prstGeom>
        </p:spPr>
        <p:txBody>
          <a:bodyPr wrap="square">
            <a:spAutoFit/>
          </a:bodyPr>
          <a:lstStyle/>
          <a:p>
            <a:r>
              <a:rPr lang="ru-RU" altLang="ru-RU" b="1" dirty="0" smtClean="0">
                <a:latin typeface="Georgia" panose="02040502050405020303" pitchFamily="18" charset="0"/>
              </a:rPr>
              <a:t>Первый гидрологический съезд</a:t>
            </a:r>
            <a:r>
              <a:rPr lang="ru-RU" altLang="ru-RU" dirty="0" smtClean="0">
                <a:latin typeface="Georgia" panose="02040502050405020303" pitchFamily="18" charset="0"/>
              </a:rPr>
              <a:t> проходил 7-14 мая 1924 г. под председательством президента АН СССР академика </a:t>
            </a:r>
            <a:r>
              <a:rPr lang="ru-RU" altLang="ru-RU" b="1" u="sng" dirty="0" smtClean="0">
                <a:latin typeface="Georgia" panose="02040502050405020303" pitchFamily="18" charset="0"/>
              </a:rPr>
              <a:t>А. П. Карпинского</a:t>
            </a:r>
            <a:r>
              <a:rPr lang="ru-RU" altLang="ru-RU" dirty="0" smtClean="0">
                <a:latin typeface="Georgia" panose="02040502050405020303" pitchFamily="18" charset="0"/>
              </a:rPr>
              <a:t> (почетный председатель) и </a:t>
            </a:r>
            <a:r>
              <a:rPr lang="ru-RU" altLang="ru-RU" b="1" i="1" u="sng" dirty="0">
                <a:latin typeface="Georgia" panose="02040502050405020303" pitchFamily="18" charset="0"/>
              </a:rPr>
              <a:t>В. Г. Глушкова</a:t>
            </a:r>
            <a:endParaRPr lang="ru-RU" dirty="0"/>
          </a:p>
          <a:p>
            <a:pPr marL="285750" indent="-285750">
              <a:buFont typeface="Arial" panose="020B0604020202020204" pitchFamily="34" charset="0"/>
              <a:buChar char="•"/>
            </a:pPr>
            <a:r>
              <a:rPr lang="ru-RU" altLang="ru-RU" dirty="0" smtClean="0">
                <a:latin typeface="Georgia" panose="02040502050405020303" pitchFamily="18" charset="0"/>
              </a:rPr>
              <a:t>Развитие сети гидрологических станций</a:t>
            </a:r>
          </a:p>
          <a:p>
            <a:pPr marL="285750" indent="-285750">
              <a:buFont typeface="Arial" panose="020B0604020202020204" pitchFamily="34" charset="0"/>
              <a:buChar char="•"/>
            </a:pPr>
            <a:r>
              <a:rPr lang="ru-RU" altLang="ru-RU" dirty="0" smtClean="0">
                <a:latin typeface="Georgia" panose="02040502050405020303" pitchFamily="18" charset="0"/>
              </a:rPr>
              <a:t>Обобщение имеющихся материалов стационарных и экспедиционных исследований</a:t>
            </a:r>
          </a:p>
          <a:p>
            <a:r>
              <a:rPr lang="ru-RU" altLang="ru-RU" b="1" dirty="0" smtClean="0">
                <a:latin typeface="Georgia" panose="02040502050405020303" pitchFamily="18" charset="0"/>
              </a:rPr>
              <a:t>Второй </a:t>
            </a:r>
            <a:r>
              <a:rPr lang="ru-RU" altLang="ru-RU" b="1" dirty="0">
                <a:latin typeface="Georgia" panose="02040502050405020303" pitchFamily="18" charset="0"/>
              </a:rPr>
              <a:t>Всесоюзный гидрологический съезд </a:t>
            </a:r>
            <a:r>
              <a:rPr lang="ru-RU" altLang="ru-RU" dirty="0">
                <a:latin typeface="Georgia" panose="02040502050405020303" pitchFamily="18" charset="0"/>
              </a:rPr>
              <a:t>состоялся </a:t>
            </a:r>
            <a:r>
              <a:rPr lang="ru-RU" altLang="ru-RU" dirty="0" smtClean="0">
                <a:latin typeface="Georgia" panose="02040502050405020303" pitchFamily="18" charset="0"/>
              </a:rPr>
              <a:t>20 </a:t>
            </a:r>
            <a:r>
              <a:rPr lang="ru-RU" altLang="ru-RU" dirty="0">
                <a:latin typeface="Georgia" panose="02040502050405020303" pitchFamily="18" charset="0"/>
              </a:rPr>
              <a:t>- 27 апреля 1928 г</a:t>
            </a:r>
            <a:r>
              <a:rPr lang="ru-RU" altLang="ru-RU" dirty="0" smtClean="0">
                <a:latin typeface="Georgia" panose="02040502050405020303" pitchFamily="18" charset="0"/>
              </a:rPr>
              <a:t>. </a:t>
            </a:r>
            <a:r>
              <a:rPr lang="ru-RU" altLang="ru-RU" dirty="0">
                <a:latin typeface="Georgia" panose="02040502050405020303" pitchFamily="18" charset="0"/>
              </a:rPr>
              <a:t>под председательством В. Г. </a:t>
            </a:r>
            <a:r>
              <a:rPr lang="ru-RU" altLang="ru-RU" dirty="0" smtClean="0">
                <a:latin typeface="Georgia" panose="02040502050405020303" pitchFamily="18" charset="0"/>
              </a:rPr>
              <a:t>Глушкова</a:t>
            </a:r>
          </a:p>
          <a:p>
            <a:pPr marL="285750" indent="-285750">
              <a:buFont typeface="Arial" panose="020B0604020202020204" pitchFamily="34" charset="0"/>
              <a:buChar char="•"/>
            </a:pPr>
            <a:r>
              <a:rPr lang="ru-RU" dirty="0" smtClean="0">
                <a:latin typeface="Georgia" panose="02040502050405020303" pitchFamily="18" charset="0"/>
              </a:rPr>
              <a:t>Развитие научных исследований водных объектов</a:t>
            </a:r>
          </a:p>
          <a:p>
            <a:pPr marL="285750" indent="-285750">
              <a:buFont typeface="Arial" panose="020B0604020202020204" pitchFamily="34" charset="0"/>
              <a:buChar char="•"/>
            </a:pPr>
            <a:r>
              <a:rPr lang="ru-RU" dirty="0" smtClean="0">
                <a:latin typeface="Georgia" panose="02040502050405020303" pitchFamily="18" charset="0"/>
              </a:rPr>
              <a:t>Методы расчетов стока, особенно при отсутствии данных </a:t>
            </a:r>
            <a:endParaRPr lang="ru-RU" dirty="0" smtClean="0"/>
          </a:p>
        </p:txBody>
      </p:sp>
      <p:sp>
        <p:nvSpPr>
          <p:cNvPr id="10" name="TextBox 9"/>
          <p:cNvSpPr txBox="1"/>
          <p:nvPr/>
        </p:nvSpPr>
        <p:spPr>
          <a:xfrm>
            <a:off x="122947" y="5625898"/>
            <a:ext cx="2173630" cy="1200329"/>
          </a:xfrm>
          <a:prstGeom prst="rect">
            <a:avLst/>
          </a:prstGeom>
          <a:noFill/>
        </p:spPr>
        <p:txBody>
          <a:bodyPr wrap="square" rtlCol="0">
            <a:spAutoFit/>
          </a:bodyPr>
          <a:lstStyle/>
          <a:p>
            <a:pPr algn="ctr"/>
            <a:endParaRPr lang="ru-RU" dirty="0" smtClean="0"/>
          </a:p>
          <a:p>
            <a:pPr algn="ctr"/>
            <a:r>
              <a:rPr lang="ru-RU" dirty="0" smtClean="0"/>
              <a:t>Дмитрий Илларионович</a:t>
            </a:r>
          </a:p>
          <a:p>
            <a:pPr algn="ctr"/>
            <a:r>
              <a:rPr lang="ru-RU" dirty="0" err="1" smtClean="0"/>
              <a:t>Кочерин</a:t>
            </a:r>
            <a:endParaRPr lang="ru-RU" dirty="0" smtClean="0"/>
          </a:p>
        </p:txBody>
      </p:sp>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60" y="3813233"/>
            <a:ext cx="1620508" cy="208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5771" y="3813232"/>
            <a:ext cx="2044351" cy="289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7658" y="3813232"/>
            <a:ext cx="1445883" cy="2114874"/>
          </a:xfrm>
          <a:prstGeom prst="rect">
            <a:avLst/>
          </a:prstGeom>
        </p:spPr>
      </p:pic>
      <p:sp>
        <p:nvSpPr>
          <p:cNvPr id="14" name="TextBox 13"/>
          <p:cNvSpPr txBox="1"/>
          <p:nvPr/>
        </p:nvSpPr>
        <p:spPr>
          <a:xfrm>
            <a:off x="6984384" y="5902897"/>
            <a:ext cx="3283566" cy="646331"/>
          </a:xfrm>
          <a:prstGeom prst="rect">
            <a:avLst/>
          </a:prstGeom>
          <a:noFill/>
        </p:spPr>
        <p:txBody>
          <a:bodyPr wrap="square" rtlCol="0">
            <a:spAutoFit/>
          </a:bodyPr>
          <a:lstStyle/>
          <a:p>
            <a:pPr algn="ctr"/>
            <a:r>
              <a:rPr lang="ru-RU" dirty="0" smtClean="0"/>
              <a:t>Евгений </a:t>
            </a:r>
            <a:r>
              <a:rPr lang="ru-RU" dirty="0" err="1" smtClean="0"/>
              <a:t>Варфоломеевич</a:t>
            </a:r>
            <a:r>
              <a:rPr lang="ru-RU" dirty="0" smtClean="0"/>
              <a:t> </a:t>
            </a:r>
          </a:p>
          <a:p>
            <a:pPr algn="ctr"/>
            <a:r>
              <a:rPr lang="ru-RU" dirty="0" err="1" smtClean="0"/>
              <a:t>Близняк</a:t>
            </a:r>
            <a:endParaRPr lang="ru-RU" dirty="0" smtClean="0"/>
          </a:p>
        </p:txBody>
      </p:sp>
      <p:pic>
        <p:nvPicPr>
          <p:cNvPr id="15"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74254" y="3813231"/>
            <a:ext cx="2044352" cy="289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5839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134386" y="345935"/>
            <a:ext cx="9346708" cy="954107"/>
          </a:xfrm>
          <a:prstGeom prst="rect">
            <a:avLst/>
          </a:prstGeom>
          <a:noFill/>
        </p:spPr>
        <p:txBody>
          <a:bodyPr wrap="square" rtlCol="0">
            <a:spAutoFit/>
          </a:bodyPr>
          <a:lstStyle/>
          <a:p>
            <a:r>
              <a:rPr lang="ru-RU" sz="2800" dirty="0" smtClean="0">
                <a:solidFill>
                  <a:srgbClr val="00ADEF"/>
                </a:solidFill>
                <a:latin typeface="DINPro-Medium" panose="02000503030000020004" pitchFamily="50" charset="0"/>
                <a:cs typeface="DIN Pro Medium" panose="020B0604020101020102" pitchFamily="34" charset="0"/>
              </a:rPr>
              <a:t>1930 год – перевод ГГИ от </a:t>
            </a:r>
            <a:r>
              <a:rPr lang="ru-RU" sz="2800" dirty="0" err="1" smtClean="0">
                <a:solidFill>
                  <a:srgbClr val="00ADEF"/>
                </a:solidFill>
                <a:latin typeface="DINPro-Medium" panose="02000503030000020004" pitchFamily="50" charset="0"/>
                <a:cs typeface="DIN Pro Medium" panose="020B0604020101020102" pitchFamily="34" charset="0"/>
              </a:rPr>
              <a:t>Наркомпроса</a:t>
            </a:r>
            <a:r>
              <a:rPr lang="ru-RU" sz="2800" dirty="0" smtClean="0">
                <a:solidFill>
                  <a:srgbClr val="00ADEF"/>
                </a:solidFill>
                <a:latin typeface="DINPro-Medium" panose="02000503030000020004" pitchFamily="50" charset="0"/>
                <a:cs typeface="DIN Pro Medium" panose="020B0604020101020102" pitchFamily="34" charset="0"/>
              </a:rPr>
              <a:t> в ведение Гидрометеорологического комитета СССР</a:t>
            </a:r>
            <a:endParaRPr lang="ru-RU" sz="28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8</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sp>
        <p:nvSpPr>
          <p:cNvPr id="6" name="TextBox 5"/>
          <p:cNvSpPr txBox="1"/>
          <p:nvPr/>
        </p:nvSpPr>
        <p:spPr>
          <a:xfrm>
            <a:off x="239881" y="2544303"/>
            <a:ext cx="10527323" cy="3785652"/>
          </a:xfrm>
          <a:prstGeom prst="rect">
            <a:avLst/>
          </a:prstGeom>
          <a:noFill/>
        </p:spPr>
        <p:txBody>
          <a:bodyPr wrap="square" rtlCol="0">
            <a:spAutoFit/>
          </a:bodyPr>
          <a:lstStyle/>
          <a:p>
            <a:r>
              <a:rPr lang="ru-RU" sz="2400" dirty="0" smtClean="0"/>
              <a:t>«Я посвятил много времени вопросу о сети. Это понятно: иметь сеть было постоянной заветной мечтой Института…</a:t>
            </a:r>
          </a:p>
          <a:p>
            <a:endParaRPr lang="ru-RU" sz="2400" dirty="0" smtClean="0"/>
          </a:p>
          <a:p>
            <a:r>
              <a:rPr lang="ru-RU" sz="2400" dirty="0" smtClean="0"/>
              <a:t>За отсутствием наблюдений приходится характеристику режима устанавливать на основании различных гидрологических зависимостей, типов, аналогий и норм…таково положений этой науки в нашем Союзе</a:t>
            </a:r>
          </a:p>
          <a:p>
            <a:endParaRPr lang="ru-RU" sz="2400" dirty="0" smtClean="0"/>
          </a:p>
          <a:p>
            <a:r>
              <a:rPr lang="ru-RU" sz="2400" dirty="0" smtClean="0"/>
              <a:t>Темпы развития не могут ждать многолетнего накопления наблюдательных материалов. Поэтому, наравне с сетью, почетнейшее место в ряду гидрологических работ занимают экспедиции»</a:t>
            </a:r>
            <a:endParaRPr lang="ru-RU" sz="2400"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sp>
        <p:nvSpPr>
          <p:cNvPr id="7" name="TextBox 6"/>
          <p:cNvSpPr txBox="1"/>
          <p:nvPr/>
        </p:nvSpPr>
        <p:spPr>
          <a:xfrm>
            <a:off x="402865" y="1580232"/>
            <a:ext cx="7720379" cy="707886"/>
          </a:xfrm>
          <a:prstGeom prst="rect">
            <a:avLst/>
          </a:prstGeom>
          <a:noFill/>
        </p:spPr>
        <p:txBody>
          <a:bodyPr wrap="square" rtlCol="0">
            <a:spAutoFit/>
          </a:bodyPr>
          <a:lstStyle/>
          <a:p>
            <a:r>
              <a:rPr lang="ru-RU" sz="2000" dirty="0" smtClean="0"/>
              <a:t>В.Г. Глушков, выдержки из речи «Гидрометеорологическая служба СССР и задачи Государственного гидрологического института</a:t>
            </a:r>
            <a:endParaRPr lang="ru-RU" sz="2000" dirty="0"/>
          </a:p>
        </p:txBody>
      </p:sp>
    </p:spTree>
    <p:extLst>
      <p:ext uri="{BB962C8B-B14F-4D97-AF65-F5344CB8AC3E}">
        <p14:creationId xmlns:p14="http://schemas.microsoft.com/office/powerpoint/2010/main" val="13497584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5" y="0"/>
            <a:ext cx="731521" cy="1271019"/>
          </a:xfrm>
          <a:prstGeom prst="rect">
            <a:avLst/>
          </a:prstGeom>
        </p:spPr>
      </p:pic>
      <p:sp>
        <p:nvSpPr>
          <p:cNvPr id="5" name="Прямоугольник 4"/>
          <p:cNvSpPr/>
          <p:nvPr/>
        </p:nvSpPr>
        <p:spPr>
          <a:xfrm>
            <a:off x="1393644" y="1580232"/>
            <a:ext cx="8588556" cy="830997"/>
          </a:xfrm>
          <a:prstGeom prst="rect">
            <a:avLst/>
          </a:prstGeom>
        </p:spPr>
        <p:txBody>
          <a:bodyPr wrap="square">
            <a:spAutoFit/>
          </a:bodyPr>
          <a:lstStyle/>
          <a:p>
            <a:pPr>
              <a:buClr>
                <a:schemeClr val="tx1"/>
              </a:buClr>
            </a:pPr>
            <a:endParaRPr lang="ru-RU" sz="4800" dirty="0">
              <a:latin typeface="DIN Pro Light"/>
            </a:endParaRPr>
          </a:p>
        </p:txBody>
      </p:sp>
      <p:sp>
        <p:nvSpPr>
          <p:cNvPr id="9" name="TextBox 8"/>
          <p:cNvSpPr txBox="1"/>
          <p:nvPr/>
        </p:nvSpPr>
        <p:spPr>
          <a:xfrm>
            <a:off x="1134386" y="345935"/>
            <a:ext cx="9506942" cy="523220"/>
          </a:xfrm>
          <a:prstGeom prst="rect">
            <a:avLst/>
          </a:prstGeom>
          <a:noFill/>
        </p:spPr>
        <p:txBody>
          <a:bodyPr wrap="square" rtlCol="0">
            <a:spAutoFit/>
          </a:bodyPr>
          <a:lstStyle/>
          <a:p>
            <a:r>
              <a:rPr lang="ru-RU" sz="2800" dirty="0" smtClean="0">
                <a:solidFill>
                  <a:srgbClr val="00ADEF"/>
                </a:solidFill>
                <a:latin typeface="DINPro-Medium" panose="02000503030000020004" pitchFamily="50" charset="0"/>
                <a:cs typeface="DIN Pro Medium" panose="020B0604020101020102" pitchFamily="34" charset="0"/>
              </a:rPr>
              <a:t>1930-е годы</a:t>
            </a:r>
            <a:endParaRPr lang="ru-RU" sz="2800" dirty="0">
              <a:solidFill>
                <a:srgbClr val="00ADEF"/>
              </a:solidFill>
              <a:latin typeface="DINPro-Medium" panose="02000503030000020004" pitchFamily="50" charset="0"/>
              <a:cs typeface="DIN Pro Medium" panose="020B0604020101020102" pitchFamily="34" charset="0"/>
            </a:endParaRPr>
          </a:p>
        </p:txBody>
      </p:sp>
      <p:sp>
        <p:nvSpPr>
          <p:cNvPr id="2" name="Номер слайда 1"/>
          <p:cNvSpPr>
            <a:spLocks noGrp="1"/>
          </p:cNvSpPr>
          <p:nvPr>
            <p:ph type="sldNum" sz="quarter" idx="12"/>
          </p:nvPr>
        </p:nvSpPr>
        <p:spPr/>
        <p:txBody>
          <a:bodyPr/>
          <a:lstStyle/>
          <a:p>
            <a:fld id="{221FB615-5911-4962-8F23-0275C010E6D4}" type="slidenum">
              <a:rPr lang="ru-RU" smtClean="0"/>
              <a:t>9</a:t>
            </a:fld>
            <a:endParaRPr lang="ru-RU"/>
          </a:p>
        </p:txBody>
      </p:sp>
      <p:sp>
        <p:nvSpPr>
          <p:cNvPr id="3" name="TextBox 2"/>
          <p:cNvSpPr txBox="1"/>
          <p:nvPr/>
        </p:nvSpPr>
        <p:spPr>
          <a:xfrm>
            <a:off x="561975" y="1800225"/>
            <a:ext cx="184731" cy="369332"/>
          </a:xfrm>
          <a:prstGeom prst="rect">
            <a:avLst/>
          </a:prstGeom>
          <a:noFill/>
        </p:spPr>
        <p:txBody>
          <a:bodyPr wrap="none" rtlCol="0">
            <a:spAutoFit/>
          </a:bodyPr>
          <a:lstStyle/>
          <a:p>
            <a:endParaRPr lang="ru-RU" dirty="0"/>
          </a:p>
        </p:txBody>
      </p:sp>
      <p:sp>
        <p:nvSpPr>
          <p:cNvPr id="6" name="TextBox 5"/>
          <p:cNvSpPr txBox="1"/>
          <p:nvPr/>
        </p:nvSpPr>
        <p:spPr>
          <a:xfrm>
            <a:off x="279778" y="3121880"/>
            <a:ext cx="10527323" cy="2677656"/>
          </a:xfrm>
          <a:prstGeom prst="rect">
            <a:avLst/>
          </a:prstGeom>
          <a:noFill/>
        </p:spPr>
        <p:txBody>
          <a:bodyPr wrap="square" rtlCol="0">
            <a:spAutoFit/>
          </a:bodyPr>
          <a:lstStyle/>
          <a:p>
            <a:r>
              <a:rPr lang="ru-RU" sz="2400" b="1" dirty="0" smtClean="0"/>
              <a:t>1935-1937 гг</a:t>
            </a:r>
            <a:r>
              <a:rPr lang="ru-RU" sz="2400" dirty="0" smtClean="0"/>
              <a:t>. Около 40 человек были репрессированы, включая В.Г. Глушкова, Ф.А. Маркова, И.В. Янковского, А.А. </a:t>
            </a:r>
            <a:r>
              <a:rPr lang="ru-RU" sz="2400" dirty="0" err="1" smtClean="0"/>
              <a:t>Саткевича</a:t>
            </a:r>
            <a:endParaRPr lang="ru-RU" sz="2400" dirty="0" smtClean="0"/>
          </a:p>
          <a:p>
            <a:r>
              <a:rPr lang="ru-RU" sz="2400" dirty="0" smtClean="0"/>
              <a:t>Изучение подземных вод – Министерство геологии</a:t>
            </a:r>
          </a:p>
          <a:p>
            <a:r>
              <a:rPr lang="ru-RU" sz="2400" dirty="0" smtClean="0"/>
              <a:t>Гидробиология – АН СССР</a:t>
            </a:r>
          </a:p>
          <a:p>
            <a:r>
              <a:rPr lang="ru-RU" sz="2400" dirty="0" smtClean="0"/>
              <a:t>Морской  отдел ГГИ – ГОИН</a:t>
            </a:r>
          </a:p>
          <a:p>
            <a:r>
              <a:rPr lang="ru-RU" sz="2400" dirty="0" smtClean="0"/>
              <a:t>Гидрохимический отдел ГГИ – Гидрохимический институт</a:t>
            </a:r>
          </a:p>
          <a:p>
            <a:endParaRPr lang="ru-RU" sz="2400"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28" y="563133"/>
            <a:ext cx="1014451" cy="589036"/>
          </a:xfrm>
          <a:prstGeom prst="rect">
            <a:avLst/>
          </a:prstGeom>
        </p:spPr>
      </p:pic>
      <p:sp>
        <p:nvSpPr>
          <p:cNvPr id="10" name="TextBox 9"/>
          <p:cNvSpPr txBox="1"/>
          <p:nvPr/>
        </p:nvSpPr>
        <p:spPr>
          <a:xfrm>
            <a:off x="279778" y="5416466"/>
            <a:ext cx="10886453" cy="1200329"/>
          </a:xfrm>
          <a:prstGeom prst="rect">
            <a:avLst/>
          </a:prstGeom>
          <a:noFill/>
        </p:spPr>
        <p:txBody>
          <a:bodyPr wrap="square" rtlCol="0">
            <a:spAutoFit/>
          </a:bodyPr>
          <a:lstStyle/>
          <a:p>
            <a:r>
              <a:rPr lang="ru-RU" sz="2400" dirty="0" smtClean="0"/>
              <a:t>Инженеры-гидрологи возглавляют институт:</a:t>
            </a:r>
          </a:p>
          <a:p>
            <a:r>
              <a:rPr lang="ru-RU" sz="2400" dirty="0" smtClean="0"/>
              <a:t>1937 год - на должность директора назначен </a:t>
            </a:r>
            <a:r>
              <a:rPr lang="ru-RU" sz="2400" b="1" dirty="0" smtClean="0"/>
              <a:t>А.С. Смирнов</a:t>
            </a:r>
            <a:r>
              <a:rPr lang="ru-RU" sz="2400" dirty="0" smtClean="0"/>
              <a:t>, заместитель – </a:t>
            </a:r>
            <a:r>
              <a:rPr lang="ru-RU" sz="2400" b="1" dirty="0" smtClean="0"/>
              <a:t>В.А. Урываев</a:t>
            </a:r>
            <a:r>
              <a:rPr lang="ru-RU" sz="2400" dirty="0" smtClean="0"/>
              <a:t> (директор с 1942  года)</a:t>
            </a:r>
            <a:endParaRPr lang="ru-RU" sz="2400" dirty="0"/>
          </a:p>
        </p:txBody>
      </p:sp>
      <p:sp>
        <p:nvSpPr>
          <p:cNvPr id="11" name="TextBox 10"/>
          <p:cNvSpPr txBox="1"/>
          <p:nvPr/>
        </p:nvSpPr>
        <p:spPr>
          <a:xfrm>
            <a:off x="279778" y="1415263"/>
            <a:ext cx="10527323" cy="1569660"/>
          </a:xfrm>
          <a:prstGeom prst="rect">
            <a:avLst/>
          </a:prstGeom>
          <a:noFill/>
        </p:spPr>
        <p:txBody>
          <a:bodyPr wrap="square" rtlCol="0">
            <a:spAutoFit/>
          </a:bodyPr>
          <a:lstStyle/>
          <a:p>
            <a:r>
              <a:rPr lang="ru-RU" sz="2400" dirty="0" smtClean="0"/>
              <a:t>1932 - организовано Бюро водного кадастра (Л.К. Давыдов)</a:t>
            </a:r>
          </a:p>
          <a:p>
            <a:r>
              <a:rPr lang="ru-RU" sz="2400" dirty="0" smtClean="0"/>
              <a:t>1933 – Валдайская стоковая станция</a:t>
            </a:r>
          </a:p>
          <a:p>
            <a:r>
              <a:rPr lang="ru-RU" sz="2400" dirty="0" smtClean="0"/>
              <a:t>1931-1938 – комплексные экспедиции: западная Украина, Белоруссия, Псковская и Калининская области, бассейн Нижнего Амура, оз. Балхаш</a:t>
            </a:r>
            <a:endParaRPr lang="ru-RU" sz="2400" dirty="0"/>
          </a:p>
        </p:txBody>
      </p:sp>
    </p:spTree>
    <p:extLst>
      <p:ext uri="{BB962C8B-B14F-4D97-AF65-F5344CB8AC3E}">
        <p14:creationId xmlns:p14="http://schemas.microsoft.com/office/powerpoint/2010/main" val="158161229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1816</TotalTime>
  <Words>4039</Words>
  <Application>Microsoft Office PowerPoint</Application>
  <PresentationFormat>Широкоэкранный</PresentationFormat>
  <Paragraphs>318</Paragraphs>
  <Slides>28</Slides>
  <Notes>27</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28</vt:i4>
      </vt:variant>
    </vt:vector>
  </HeadingPairs>
  <TitlesOfParts>
    <vt:vector size="40" baseType="lpstr">
      <vt:lpstr>Arial</vt:lpstr>
      <vt:lpstr>Calibri</vt:lpstr>
      <vt:lpstr>Calibri Light</vt:lpstr>
      <vt:lpstr>DIN Pro Light</vt:lpstr>
      <vt:lpstr>DIN Pro Medium</vt:lpstr>
      <vt:lpstr>DINPro-Light</vt:lpstr>
      <vt:lpstr>DINPro-Medium</vt:lpstr>
      <vt:lpstr>Georgia</vt:lpstr>
      <vt:lpstr>Tahoma</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Сергей</dc:creator>
  <cp:lastModifiedBy>SA</cp:lastModifiedBy>
  <cp:revision>392</cp:revision>
  <dcterms:created xsi:type="dcterms:W3CDTF">2019-04-17T13:36:26Z</dcterms:created>
  <dcterms:modified xsi:type="dcterms:W3CDTF">2019-10-08T08:59:06Z</dcterms:modified>
</cp:coreProperties>
</file>