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310" r:id="rId4"/>
    <p:sldId id="258" r:id="rId5"/>
    <p:sldId id="316" r:id="rId6"/>
    <p:sldId id="269" r:id="rId7"/>
    <p:sldId id="279" r:id="rId8"/>
    <p:sldId id="281" r:id="rId9"/>
    <p:sldId id="282" r:id="rId10"/>
    <p:sldId id="295" r:id="rId11"/>
    <p:sldId id="293" r:id="rId12"/>
    <p:sldId id="298" r:id="rId13"/>
    <p:sldId id="296" r:id="rId14"/>
    <p:sldId id="311" r:id="rId15"/>
    <p:sldId id="307" r:id="rId16"/>
    <p:sldId id="315" r:id="rId17"/>
    <p:sldId id="312" r:id="rId18"/>
    <p:sldId id="314" r:id="rId19"/>
    <p:sldId id="31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EF"/>
    <a:srgbClr val="2D5585"/>
    <a:srgbClr val="254AA4"/>
    <a:srgbClr val="17375E"/>
    <a:srgbClr val="4CC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55B22-CEE5-4B7C-B8E6-1BF140F7F5B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6420-303C-491C-9A0B-FE5A3522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7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6420-303C-491C-9A0B-FE5A352228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2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6420-303C-491C-9A0B-FE5A352228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4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6420-303C-491C-9A0B-FE5A352228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2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6420-303C-491C-9A0B-FE5A352228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9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6420-303C-491C-9A0B-FE5A352228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2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6420-303C-491C-9A0B-FE5A3522283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2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56979A40-371B-4BFB-B13E-424CD4FCB9B6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4C24D13C-3C41-41BD-94D1-03C5D634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69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A40-371B-4BFB-B13E-424CD4FCB9B6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D13C-3C41-41BD-94D1-03C5D634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6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A40-371B-4BFB-B13E-424CD4FCB9B6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D13C-3C41-41BD-94D1-03C5D634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8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660A-867D-4A19-ADF9-50D01F926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6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A40-371B-4BFB-B13E-424CD4FCB9B6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D13C-3C41-41BD-94D1-03C5D634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5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A40-371B-4BFB-B13E-424CD4FCB9B6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D13C-3C41-41BD-94D1-03C5D6348C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36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A40-371B-4BFB-B13E-424CD4FCB9B6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D13C-3C41-41BD-94D1-03C5D634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2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A40-371B-4BFB-B13E-424CD4FCB9B6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D13C-3C41-41BD-94D1-03C5D634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3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A40-371B-4BFB-B13E-424CD4FCB9B6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D13C-3C41-41BD-94D1-03C5D634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5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A40-371B-4BFB-B13E-424CD4FCB9B6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D13C-3C41-41BD-94D1-03C5D634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1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A40-371B-4BFB-B13E-424CD4FCB9B6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D13C-3C41-41BD-94D1-03C5D634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3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A40-371B-4BFB-B13E-424CD4FCB9B6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D13C-3C41-41BD-94D1-03C5D634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0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6979A40-371B-4BFB-B13E-424CD4FCB9B6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C24D13C-3C41-41BD-94D1-03C5D634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1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58060"/>
            <a:ext cx="7772400" cy="4869160"/>
          </a:xfrm>
        </p:spPr>
        <p:txBody>
          <a:bodyPr>
            <a:noAutofit/>
          </a:bodyPr>
          <a:lstStyle/>
          <a:p>
            <a:pPr algn="l"/>
            <a:r>
              <a:rPr lang="ru-RU" sz="6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BatangChe" pitchFamily="49" charset="-127"/>
              </a:rPr>
              <a:t>МОСКОВСКАЯ ЛАБОРАТОРИЯ ГГИ:</a:t>
            </a:r>
            <a:r>
              <a:rPr lang="ru-RU" sz="6000" dirty="0">
                <a:solidFill>
                  <a:schemeClr val="tx1">
                    <a:lumMod val="75000"/>
                  </a:schemeClr>
                </a:solidFill>
                <a:latin typeface="Century Schoolbook" panose="02040604050505020304" pitchFamily="18" charset="0"/>
              </a:rPr>
              <a:t> история </a:t>
            </a:r>
            <a:br>
              <a:rPr lang="ru-RU" sz="6000" dirty="0">
                <a:solidFill>
                  <a:schemeClr val="tx1">
                    <a:lumMod val="7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6000" dirty="0">
                <a:solidFill>
                  <a:schemeClr val="tx1">
                    <a:lumMod val="75000"/>
                  </a:schemeClr>
                </a:solidFill>
                <a:latin typeface="Century Schoolbook" panose="02040604050505020304" pitchFamily="18" charset="0"/>
              </a:rPr>
              <a:t>и основные результаты</a:t>
            </a:r>
            <a:br>
              <a:rPr lang="ru-RU" sz="6000" dirty="0">
                <a:solidFill>
                  <a:schemeClr val="tx1">
                    <a:lumMod val="7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6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BatangChe" pitchFamily="49" charset="-127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5229200"/>
            <a:ext cx="41764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д.т.н. </a:t>
            </a:r>
            <a:r>
              <a:rPr lang="ru-RU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Болгов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М.В.</a:t>
            </a:r>
          </a:p>
          <a:p>
            <a:pPr algn="ctr"/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Институт водных проблем РАН</a:t>
            </a: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-2942883" y="2951947"/>
            <a:ext cx="6858000" cy="95410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R="1040" algn="ctr"/>
            <a:r>
              <a:rPr lang="ru-RU" sz="1400" dirty="0">
                <a:solidFill>
                  <a:schemeClr val="bg2"/>
                </a:solidFill>
              </a:rPr>
              <a:t>Юбилейная конференция </a:t>
            </a:r>
          </a:p>
          <a:p>
            <a:pPr marR="1040" algn="ctr"/>
            <a:r>
              <a:rPr lang="ru-RU" sz="1400" dirty="0">
                <a:solidFill>
                  <a:schemeClr val="bg2"/>
                </a:solidFill>
              </a:rPr>
              <a:t>«100 лет Государственному Гидрологическому институту: взгляд в будущее»</a:t>
            </a:r>
          </a:p>
          <a:p>
            <a:pPr algn="ctr"/>
            <a:r>
              <a:rPr lang="ru-RU" sz="1400" dirty="0">
                <a:solidFill>
                  <a:schemeClr val="bg2"/>
                </a:solidFill>
              </a:rPr>
              <a:t>Санкт-Петербург,  8 – 11 октября 2019</a:t>
            </a:r>
          </a:p>
          <a:p>
            <a:pPr algn="ctr"/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D4C3B3-6D10-4137-B8A8-414DAE5C38D1}"/>
              </a:ext>
            </a:extLst>
          </p:cNvPr>
          <p:cNvSpPr/>
          <p:nvPr/>
        </p:nvSpPr>
        <p:spPr>
          <a:xfrm>
            <a:off x="758750" y="181034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1E129D8-7879-4E0C-A053-79E7816A0175}"/>
              </a:ext>
            </a:extLst>
          </p:cNvPr>
          <p:cNvSpPr/>
          <p:nvPr/>
        </p:nvSpPr>
        <p:spPr>
          <a:xfrm>
            <a:off x="758749" y="461828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2A57554-F904-4EED-9F9C-FFEC17765C81}"/>
              </a:ext>
            </a:extLst>
          </p:cNvPr>
          <p:cNvSpPr/>
          <p:nvPr/>
        </p:nvSpPr>
        <p:spPr>
          <a:xfrm>
            <a:off x="758749" y="757348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02AF5AA-1022-4F81-A634-B13070D0D385}"/>
              </a:ext>
            </a:extLst>
          </p:cNvPr>
          <p:cNvSpPr/>
          <p:nvPr/>
        </p:nvSpPr>
        <p:spPr>
          <a:xfrm>
            <a:off x="758748" y="1052868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EB1A840-4476-4B24-BBAA-C70D26341FC1}"/>
              </a:ext>
            </a:extLst>
          </p:cNvPr>
          <p:cNvSpPr/>
          <p:nvPr/>
        </p:nvSpPr>
        <p:spPr>
          <a:xfrm>
            <a:off x="758747" y="1359776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EE15B54-6525-4C74-A5A0-F9542C1B1A50}"/>
              </a:ext>
            </a:extLst>
          </p:cNvPr>
          <p:cNvSpPr/>
          <p:nvPr/>
        </p:nvSpPr>
        <p:spPr>
          <a:xfrm>
            <a:off x="758746" y="1634534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4EC3A5E-BA61-4F20-97B3-CA99A42C638B}"/>
              </a:ext>
            </a:extLst>
          </p:cNvPr>
          <p:cNvSpPr/>
          <p:nvPr/>
        </p:nvSpPr>
        <p:spPr>
          <a:xfrm>
            <a:off x="758746" y="1958912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6876D4C-2702-4202-8AA6-94A2624A8F08}"/>
              </a:ext>
            </a:extLst>
          </p:cNvPr>
          <p:cNvSpPr/>
          <p:nvPr/>
        </p:nvSpPr>
        <p:spPr>
          <a:xfrm>
            <a:off x="765799" y="225032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36EB6C4-D51B-4512-9F42-9D10379BC654}"/>
              </a:ext>
            </a:extLst>
          </p:cNvPr>
          <p:cNvSpPr/>
          <p:nvPr/>
        </p:nvSpPr>
        <p:spPr>
          <a:xfrm>
            <a:off x="753970" y="267398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1D8F464-E138-43A5-9C7C-9C088CE53C15}"/>
              </a:ext>
            </a:extLst>
          </p:cNvPr>
          <p:cNvSpPr/>
          <p:nvPr/>
        </p:nvSpPr>
        <p:spPr>
          <a:xfrm>
            <a:off x="753970" y="297462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8A22F40-49B2-4D75-A9D8-B509E88C8FE8}"/>
              </a:ext>
            </a:extLst>
          </p:cNvPr>
          <p:cNvSpPr/>
          <p:nvPr/>
        </p:nvSpPr>
        <p:spPr>
          <a:xfrm>
            <a:off x="749218" y="33351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11EA778-B81F-4C86-8019-ACAE815B0EDF}"/>
              </a:ext>
            </a:extLst>
          </p:cNvPr>
          <p:cNvSpPr/>
          <p:nvPr/>
        </p:nvSpPr>
        <p:spPr>
          <a:xfrm>
            <a:off x="756440" y="3608114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118E462-C20A-4FC4-A08F-16F3DB1ECB45}"/>
              </a:ext>
            </a:extLst>
          </p:cNvPr>
          <p:cNvSpPr/>
          <p:nvPr/>
        </p:nvSpPr>
        <p:spPr>
          <a:xfrm>
            <a:off x="746776" y="397669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17D8D9D-2318-4FE3-BD64-804FFF1BF0C7}"/>
              </a:ext>
            </a:extLst>
          </p:cNvPr>
          <p:cNvSpPr/>
          <p:nvPr/>
        </p:nvSpPr>
        <p:spPr>
          <a:xfrm>
            <a:off x="753970" y="427221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5B4FA06-A183-4175-9A84-1B8C7CDA9AA3}"/>
              </a:ext>
            </a:extLst>
          </p:cNvPr>
          <p:cNvSpPr/>
          <p:nvPr/>
        </p:nvSpPr>
        <p:spPr>
          <a:xfrm>
            <a:off x="753970" y="457147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3699127-44FD-454D-B185-8217820E8688}"/>
              </a:ext>
            </a:extLst>
          </p:cNvPr>
          <p:cNvSpPr/>
          <p:nvPr/>
        </p:nvSpPr>
        <p:spPr>
          <a:xfrm>
            <a:off x="753970" y="487392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9612605-D2C0-4952-A11F-8D692319FF87}"/>
              </a:ext>
            </a:extLst>
          </p:cNvPr>
          <p:cNvSpPr/>
          <p:nvPr/>
        </p:nvSpPr>
        <p:spPr>
          <a:xfrm>
            <a:off x="744334" y="5184571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9C7E0D4-5617-4760-99B8-25EBEA40D536}"/>
              </a:ext>
            </a:extLst>
          </p:cNvPr>
          <p:cNvSpPr/>
          <p:nvPr/>
        </p:nvSpPr>
        <p:spPr>
          <a:xfrm>
            <a:off x="741892" y="546285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D74C078-A45D-415C-B462-769068C035E4}"/>
              </a:ext>
            </a:extLst>
          </p:cNvPr>
          <p:cNvSpPr/>
          <p:nvPr/>
        </p:nvSpPr>
        <p:spPr>
          <a:xfrm>
            <a:off x="756440" y="5726701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F796751-7ACB-476B-8D96-219FDE5489C2}"/>
              </a:ext>
            </a:extLst>
          </p:cNvPr>
          <p:cNvSpPr/>
          <p:nvPr/>
        </p:nvSpPr>
        <p:spPr>
          <a:xfrm>
            <a:off x="756440" y="602196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46F11F7-999F-48BE-9A11-B0F219C5FC70}"/>
              </a:ext>
            </a:extLst>
          </p:cNvPr>
          <p:cNvSpPr/>
          <p:nvPr/>
        </p:nvSpPr>
        <p:spPr>
          <a:xfrm>
            <a:off x="756439" y="627301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9C0E104-8564-4BA3-8B25-AA57A85B4243}"/>
              </a:ext>
            </a:extLst>
          </p:cNvPr>
          <p:cNvSpPr/>
          <p:nvPr/>
        </p:nvSpPr>
        <p:spPr>
          <a:xfrm>
            <a:off x="756438" y="6525344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7C892A0-1481-4517-B7CD-D9B7EE5EE20C}"/>
              </a:ext>
            </a:extLst>
          </p:cNvPr>
          <p:cNvCxnSpPr>
            <a:cxnSpLocks/>
          </p:cNvCxnSpPr>
          <p:nvPr/>
        </p:nvCxnSpPr>
        <p:spPr>
          <a:xfrm flipH="1">
            <a:off x="816558" y="240899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1B8E2095-B8A1-4A58-89ED-939A9E81773D}"/>
              </a:ext>
            </a:extLst>
          </p:cNvPr>
          <p:cNvCxnSpPr>
            <a:cxnSpLocks/>
          </p:cNvCxnSpPr>
          <p:nvPr/>
        </p:nvCxnSpPr>
        <p:spPr>
          <a:xfrm flipH="1">
            <a:off x="812873" y="816244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E8EA14D-B1D9-4C17-8648-BFDCEBE74D8B}"/>
              </a:ext>
            </a:extLst>
          </p:cNvPr>
          <p:cNvCxnSpPr>
            <a:cxnSpLocks/>
          </p:cNvCxnSpPr>
          <p:nvPr/>
        </p:nvCxnSpPr>
        <p:spPr>
          <a:xfrm flipH="1">
            <a:off x="812872" y="1418345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78D23B1-CF32-4ECD-AE24-060B2BC852F0}"/>
              </a:ext>
            </a:extLst>
          </p:cNvPr>
          <p:cNvCxnSpPr>
            <a:cxnSpLocks/>
          </p:cNvCxnSpPr>
          <p:nvPr/>
        </p:nvCxnSpPr>
        <p:spPr>
          <a:xfrm flipH="1">
            <a:off x="816252" y="2025197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D890F9E6-9B7D-47E1-9D1A-3B165D0CC214}"/>
              </a:ext>
            </a:extLst>
          </p:cNvPr>
          <p:cNvCxnSpPr>
            <a:cxnSpLocks/>
          </p:cNvCxnSpPr>
          <p:nvPr/>
        </p:nvCxnSpPr>
        <p:spPr>
          <a:xfrm flipH="1">
            <a:off x="815337" y="2739270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D3CDB1B-5E75-40D4-8003-B2227BBF1BCB}"/>
              </a:ext>
            </a:extLst>
          </p:cNvPr>
          <p:cNvCxnSpPr>
            <a:cxnSpLocks/>
          </p:cNvCxnSpPr>
          <p:nvPr/>
        </p:nvCxnSpPr>
        <p:spPr>
          <a:xfrm flipH="1">
            <a:off x="807198" y="3390990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F306FE59-B4DD-4A53-9890-D8E9E570BBA7}"/>
              </a:ext>
            </a:extLst>
          </p:cNvPr>
          <p:cNvCxnSpPr>
            <a:cxnSpLocks/>
          </p:cNvCxnSpPr>
          <p:nvPr/>
        </p:nvCxnSpPr>
        <p:spPr>
          <a:xfrm flipH="1">
            <a:off x="807197" y="4033796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777B7BA-C9CB-4623-B109-F8CC3911D30E}"/>
              </a:ext>
            </a:extLst>
          </p:cNvPr>
          <p:cNvCxnSpPr>
            <a:cxnSpLocks/>
          </p:cNvCxnSpPr>
          <p:nvPr/>
        </p:nvCxnSpPr>
        <p:spPr>
          <a:xfrm flipH="1">
            <a:off x="807196" y="4619837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F918843C-3661-422B-924F-374D332A3BDF}"/>
              </a:ext>
            </a:extLst>
          </p:cNvPr>
          <p:cNvCxnSpPr>
            <a:cxnSpLocks/>
          </p:cNvCxnSpPr>
          <p:nvPr/>
        </p:nvCxnSpPr>
        <p:spPr>
          <a:xfrm flipH="1">
            <a:off x="800787" y="5236903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10004DFB-CBF9-4065-9AE7-5587AE23CFFF}"/>
              </a:ext>
            </a:extLst>
          </p:cNvPr>
          <p:cNvCxnSpPr>
            <a:cxnSpLocks/>
          </p:cNvCxnSpPr>
          <p:nvPr/>
        </p:nvCxnSpPr>
        <p:spPr>
          <a:xfrm flipH="1">
            <a:off x="805201" y="5798593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0260D72-478A-4EE5-8851-3CC500156BD0}"/>
              </a:ext>
            </a:extLst>
          </p:cNvPr>
          <p:cNvCxnSpPr>
            <a:cxnSpLocks/>
          </p:cNvCxnSpPr>
          <p:nvPr/>
        </p:nvCxnSpPr>
        <p:spPr>
          <a:xfrm flipH="1">
            <a:off x="815333" y="6298686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67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94520" y="1073744"/>
            <a:ext cx="7054552" cy="1649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cs typeface="Arial" pitchFamily="34" charset="0"/>
              </a:rPr>
              <a:t>Стационарность</a:t>
            </a:r>
          </a:p>
          <a:p>
            <a:pPr marL="0" indent="0">
              <a:buNone/>
            </a:pPr>
            <a:r>
              <a:rPr lang="ru-RU" sz="2000" dirty="0">
                <a:cs typeface="Arial" pitchFamily="34" charset="0"/>
              </a:rPr>
              <a:t>Марковость</a:t>
            </a:r>
          </a:p>
          <a:p>
            <a:pPr marL="0" indent="0">
              <a:buNone/>
            </a:pPr>
            <a:r>
              <a:rPr lang="ru-RU" sz="2000" dirty="0" err="1">
                <a:cs typeface="Arial" pitchFamily="34" charset="0"/>
              </a:rPr>
              <a:t>Гауссовость</a:t>
            </a:r>
            <a:r>
              <a:rPr lang="ru-RU" sz="2000" dirty="0">
                <a:cs typeface="Arial" pitchFamily="34" charset="0"/>
              </a:rPr>
              <a:t>/</a:t>
            </a:r>
            <a:r>
              <a:rPr lang="ru-RU" sz="2000" dirty="0" err="1">
                <a:cs typeface="Arial" pitchFamily="34" charset="0"/>
              </a:rPr>
              <a:t>негауссовость</a:t>
            </a:r>
            <a:endParaRPr lang="ru-RU" sz="2000" dirty="0"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2660A-867D-4A19-ADF9-50D01F926DAC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80354"/>
            <a:ext cx="7236291" cy="164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30649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Случайные процессы в гидрологии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E770EBC-CFBF-408A-8221-3FBC0B1ECA68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814CDB7-0CFD-42D0-BA3C-4FD3E6AD5E7A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D43B6A7-76E4-4418-96F8-90CF8F178122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425EFD9-B3CA-4186-AFB1-232194E4E831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8C77F5C-0D05-4D84-8A7C-5EB039B424A1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29FDE36-D92C-4C46-82CA-F2B9FF04C4B8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8F3AF3A-80A6-4FB0-896B-9FA674E98A83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AACD73C-E957-43BB-AD31-9D46490F2853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2D687DA-9925-4606-9A20-394C6771D84C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B9EDD3A-4A1B-43F7-8591-46A81F89580F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3578DE5-D848-4F7D-BC1D-A997C0578499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752A6CB-7E75-4C49-936B-60C6EE38CF8C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A1BBB3C-2915-462A-8CFD-9D1D2D305F3F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8886794-D34F-4EC0-8B29-62A3B5900752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A0D61C95-E72F-46B9-BD6D-923BB9262481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DD94D53-167F-4F6B-B520-3922834F21E5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DB64993F-2DA3-4DF3-AAED-C691DE1FE8DD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7C1903B-5370-4B68-88DB-B5776DA52612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1C340C94-E272-4E45-BCA2-4D8BD829CB07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6DBFA7DA-FCE3-4DE4-9B5F-EF7A50770DD6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0CBC83A-1D1F-41B1-94A1-AD037F491A9A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1E41848F-C2A2-4122-A0E8-B24477C9ED6A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A0D906E4-0D84-465B-8B7E-E9408678688D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0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28379" y="250558"/>
            <a:ext cx="7650448" cy="922114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2D55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</a:rPr>
              <a:t>Стохастические модели в гидрологии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Picture 6" descr="Рис_1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620" y="1050689"/>
            <a:ext cx="6407112" cy="44816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90620" y="5765665"/>
            <a:ext cx="6550435" cy="76944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cs typeface="Arial" pitchFamily="34" charset="0"/>
              </a:rPr>
              <a:t>На привале на берегу озера Красавица, май 1950 г. </a:t>
            </a:r>
          </a:p>
          <a:p>
            <a:pPr algn="ctr"/>
            <a:r>
              <a:rPr lang="ru-RU" sz="1400" b="1" dirty="0">
                <a:cs typeface="Arial" pitchFamily="34" charset="0"/>
              </a:rPr>
              <a:t>Слева направо – Андрей Николаевич Колмогоров, </a:t>
            </a:r>
          </a:p>
          <a:p>
            <a:pPr algn="ctr"/>
            <a:r>
              <a:rPr lang="ru-RU" sz="1400" b="1" dirty="0">
                <a:cs typeface="Arial" pitchFamily="34" charset="0"/>
              </a:rPr>
              <a:t>Николай Александрович Сапогов, Олег Васильевич </a:t>
            </a:r>
            <a:r>
              <a:rPr lang="ru-RU" sz="1400" b="1" dirty="0" err="1">
                <a:cs typeface="Arial" pitchFamily="34" charset="0"/>
              </a:rPr>
              <a:t>Сарманов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F82B741-9DA0-48C5-BDDC-E8348FAD6A4F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05C025F-83C7-49EA-9C52-B382B9510391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B044EF7-DFAC-49E2-B79F-1381DAAA89AF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248B7E4-A866-4EDD-A7A1-C889EAA66907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7AF19AE-2125-4CFC-9914-77BFC9796849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7BE7095-D4B1-4362-88AD-37B8990B8581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0DD20D9-4342-4C97-8A52-4266DE67827D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4B087DA-EFDC-4DD5-AEA1-A133B72AC2B3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527E150-9263-4BF2-86A0-2286C5B36354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F13DF83-6FD0-4ACB-AEE8-E6E8DA09F5CA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2EEF47A-37B2-4EB1-8F46-3B2C1ECBCBF2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F897E41-5098-4F72-8493-172132BE5C32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9F400AF-7A3C-4F4F-943A-25D8D966FA34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79D851A-4B9D-4FB1-AAB1-1709FDD4DDA1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81F57BD-DE5B-44CA-8E4A-61A041B5CDA0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F442C3C-00D7-4D1F-89E1-1C2D300783F7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7CA788D-1447-49A6-85B1-628ABF1CA176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E24CD0B-25AC-4CD1-B8A4-AE0124092E13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DF27097C-A3E3-40A5-9943-CCD7D4B9FC06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59888B9-7914-436C-83B9-9A1684A8E823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633273B-D550-4743-BDF5-D02F99CCD2A0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8C783861-19F8-4B78-90DE-7EC450F16B30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26CE740-61D2-460A-9E6C-F7D938C5A03F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9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8288"/>
            <a:ext cx="3599061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Сарманов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 И.О.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1749" name="Picture 4" descr="крицкий5001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0" t="2920" r="2049" b="2854"/>
          <a:stretch/>
        </p:blipFill>
        <p:spPr bwMode="auto">
          <a:xfrm rot="-60000">
            <a:off x="4039031" y="1821061"/>
            <a:ext cx="4493394" cy="282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5" descr="крицкий50026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966" y="1429300"/>
            <a:ext cx="2563963" cy="3627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38619F-B615-44E1-B5C9-8128A2DD790E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CCC43A8-9E8B-404E-9C79-0E1C08C0CC7B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4113310-0FB0-40F3-92FB-521A2BAB70B5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B0AB2C0-98FE-4AE1-90AE-D07C15A000D3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2704890-18B0-482F-8D4C-3B64193010D7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6D69850-DD70-4A85-B28D-EC1DC2C7783B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6AFE160-88F5-449B-AFF5-CF60C3EA6158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86458F3-9AF8-4F96-B63C-F558068F7B13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59C8232-F843-4D66-AC4B-EB528A79E4C3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0D44602-9F21-47BC-A6BB-49148738957F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0778B14-F7CC-4F82-8F22-1561313A67BD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E23E641-8584-435E-8047-5764337A4185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E0B1F50-CAB5-4C5A-8E9C-B227AC7E7B81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D235BB7-FB44-473D-8FAC-0368722C0320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91DAEDF-BDD6-4AD3-AD1D-5A2B574CEDDE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ABBB89C-B084-4B08-80D1-0E6EF94BDDAD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6FD81AF-859D-4E63-B5FB-39604B1F6C96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6129134-BF42-41EA-9684-430ADAD6F255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AC1009D-C7C8-41CE-87CF-43A8F35F3801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E6399E0-67E3-42B1-ABC8-645A142EB5AF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B9AE167-4B2A-4297-8458-9B9999DA05A4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B2FD6EA-E39D-40B3-9800-99DE6CAAB3D2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12D2F007-C825-4AC5-B1D1-5C3B321ABD2F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9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1939" y="224985"/>
            <a:ext cx="3457079" cy="63052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Раткович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 Д.Я.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25" name="Picture 4" descr="крицкий500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823" y="908720"/>
            <a:ext cx="5107780" cy="46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5" descr="сканирование0005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426" y="1247809"/>
            <a:ext cx="2620354" cy="3203048"/>
          </a:xfrm>
          <a:prstGeom prst="rect">
            <a:avLst/>
          </a:prstGeom>
          <a:solidFill>
            <a:schemeClr val="accent5"/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84EE05-1E17-4CC4-96CB-502BDB0FD5CD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F45D27E-CAE3-436C-A83E-D9D9B5C80087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9E37A73-76E1-4041-81FB-B57CE7BDA868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CF6BB9F-CF43-4A8C-979F-48CEBDE1D92B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CF26E32-0958-47EE-A238-BF34D266CED9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C42E45B-8ECD-42C5-A67E-CAE73819BFD9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C07F6C9-5EC8-45CD-B337-53634254C4E5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4885E75-2325-4401-8907-CEC12A4569E8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7FCDFEE-2A11-40D8-A2C3-76EB0F1E385C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62EAEB8-25F4-4033-A7DF-F6AECC16CB3A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D949F83-377A-454D-944E-77DC940B3468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EF2E088-460A-40B7-9251-EEEB9F3C8A27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3C8900D-A8AB-4A85-B2A8-F2095EC38167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9F18FBC-DA6F-4BC8-AAA6-19AF46197EED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A7D58FB-4C37-42E0-817F-36EF3EDA002D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4BEA1FF-33D2-43D0-B4C7-EAF952704E01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7F9F053-005B-46CF-852B-26827C613808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ED43EBD-A7A0-485F-A704-CE0C261F27A6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C846031-62DF-4E03-95A3-30758E5D18B3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01DBCDB-360F-4858-A1B3-A184246A80AE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F716731-38CF-4051-BA53-A7D723BC135F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B98EFA-7252-40ED-912C-0E16FDE9289E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98ACDD0-C35A-4D10-88AE-5E51583DF7BB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36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31352"/>
            <a:ext cx="7636036" cy="72828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Arial" pitchFamily="34" charset="0"/>
              </a:rPr>
              <a:t>Статистически однородные районы 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Arial" pitchFamily="34" charset="0"/>
              </a:rPr>
              <a:t>по характеру межгодовой изменчивости стока рек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5604" name="Picture 3" descr="karta-11-blu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7185" y="1429300"/>
            <a:ext cx="7636037" cy="47688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DADE83-458D-4396-BA5E-26D36C3C8838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4A75EB4-3D98-4824-BB71-ACAD6A3B239C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A05EB75-C4C9-4FFC-8E67-D3C8AA498A5A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5EEFABD-D405-49E6-9ACA-44091049318A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B304031-58E3-4A6B-8CEF-FEE79D26C11C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544BB85-A313-4E12-8052-A3B922B3789F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A94D8C7-C54A-4CD3-B83F-FC161EB64691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31DD39B-827B-41F5-AF8A-A13BF581781D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F39C64B-6481-4969-B269-ADD56C8FE2D1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F26AF65-B026-4AD4-A7BD-A7198646E19E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F518A3F-136C-4E89-9C4F-66E92DC1830B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8B29729-67EB-4C5F-BCFF-11B552D489DD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54267B4-9A69-482E-97F0-7B0B934AC969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EC897C3-DBB3-41EE-9AF7-E2CC4BC38C4F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E3F6127-950A-4998-B9F9-E4EEC643D189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B33EDA2-E645-407C-8A42-6A7C9A10AD35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2E424C6-C4C5-4136-AF1B-8AF73CDB39D0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CACA75E-5ECA-47E1-84C6-4181A385B760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D9B3A1A-5DEF-4A41-8C95-B9AF5CA0E801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774A4F-FC63-4338-9AED-E165858FEC5C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C1C640FF-8C32-45F7-AC07-C171C3FEDC74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D5AC448-546C-4B5D-955A-95C0EA3C3B00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E9E3914-C935-4834-80AC-AF34369AC86A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мужчина, человек, галсту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B90A87C-3245-4EBE-90E8-975D34B28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8520"/>
            <a:ext cx="2535357" cy="322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 выглядит как мужчина, человек, костюм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7C11D03-D51A-49AF-92A0-3722E80A99C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72011"/>
            <a:ext cx="2335289" cy="322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5847C1-450C-464C-8517-E8BD495CA423}"/>
              </a:ext>
            </a:extLst>
          </p:cNvPr>
          <p:cNvSpPr txBox="1"/>
          <p:nvPr/>
        </p:nvSpPr>
        <p:spPr>
          <a:xfrm>
            <a:off x="2057107" y="5133655"/>
            <a:ext cx="2613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А. И. Чеботарев</a:t>
            </a:r>
          </a:p>
          <a:p>
            <a:pPr algn="ctr"/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И.о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. директора ГГИ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212C7C-AD6B-46AE-B14B-334E41283101}"/>
              </a:ext>
            </a:extLst>
          </p:cNvPr>
          <p:cNvSpPr txBox="1"/>
          <p:nvPr/>
        </p:nvSpPr>
        <p:spPr>
          <a:xfrm>
            <a:off x="5044532" y="5132470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А.Н. Воскресенский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Директор ИВП АН СССР</a:t>
            </a: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CE2C61B3-11A3-4230-B02D-632AD53B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</p:spPr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C1A24D-AA12-4C83-85F3-36F885DD9DEF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E3B5670-E610-45D5-A0A7-38941C9462D2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A58C24B-F8FA-4E0F-A376-2150FE86CB7C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EA5A55D-0BC8-4AC4-8998-13836AFE7BC1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0E4130F-00DC-4EC5-A893-41C1A74EA936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93BABDF-051A-4728-A424-2360FCBF5B86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42617FC-A0D0-47B0-87DF-473C8483C6ED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E6EF83F-7972-4402-ACB2-33E57185B578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E0244AC-15DC-4E5E-9BF8-821A82D9ECD5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797BA4F-944E-4F1A-B79B-28D5DF6E92B2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D9EB48A-021E-4A5F-BF1A-B37B0CBE3815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DF583EF-FBAE-413D-8268-9C0817C6E4EB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B8FB64D6-DAD4-43C0-88F9-E45E37AA80EE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47E6660-BE28-4FE3-8C5B-A4E4ABF771D2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FD10802-C0AE-473A-9E24-73C66118E870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84148A1-D078-4A8A-8C52-B3626B9AB2ED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88948EC-F113-4A6D-B56D-34BB162E7B4E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44F6FE14-308F-4040-B407-F3B55E04299D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3985580-CE3C-4C8A-BAD3-0665CE5D41DC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42462CD0-EBE9-436C-B3D6-4F784144B036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30D8958-0E86-4AFB-8C7C-3344DD057EB9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3852205-FF91-4136-AFA4-F602319DCBF5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32E3B68-9F60-4D7D-BA0A-58978D82C218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4">
            <a:extLst>
              <a:ext uri="{FF2B5EF4-FFF2-40B4-BE49-F238E27FC236}">
                <a16:creationId xmlns:a16="http://schemas.microsoft.com/office/drawing/2014/main" id="{497F9FF2-F0B6-4CF1-BCBA-90796066F68B}"/>
              </a:ext>
            </a:extLst>
          </p:cNvPr>
          <p:cNvSpPr txBox="1">
            <a:spLocks/>
          </p:cNvSpPr>
          <p:nvPr/>
        </p:nvSpPr>
        <p:spPr>
          <a:xfrm>
            <a:off x="1021419" y="61074"/>
            <a:ext cx="7920880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МОСКОВСКАЯ ЛАБОРАТОРИЯ ГГИ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ОКОНЧАНИЕ РАБОТЫ И ПЕРЕХОД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В ИВП АН СССР. 1968 год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84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277ED9-10D0-4F38-87BD-44F01461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123" y="1122392"/>
            <a:ext cx="6649932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1. Ликвидировать лабораторию регулирования стока и водохозяйственных балансов ГГИ в Москве.</a:t>
            </a:r>
          </a:p>
          <a:p>
            <a:pPr marL="0" indent="0">
              <a:buNone/>
            </a:pP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2. Организовать в Ленинграде в составе ГГИ Отдел исследования преобразования водных ресурсов под влиянием водохозяйственных мероприятий.</a:t>
            </a:r>
          </a:p>
          <a:p>
            <a:pPr marL="0" indent="0" algn="r">
              <a:buNone/>
            </a:pP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Е.К.ФЕДОРОВ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8C32A296-EE0F-4D7E-B960-E970F05A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</p:spPr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4900D39-7351-49AD-9C9E-3D51FC257A3E}"/>
              </a:ext>
            </a:extLst>
          </p:cNvPr>
          <p:cNvSpPr txBox="1">
            <a:spLocks/>
          </p:cNvSpPr>
          <p:nvPr/>
        </p:nvSpPr>
        <p:spPr>
          <a:xfrm>
            <a:off x="1043608" y="250558"/>
            <a:ext cx="7859216" cy="922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Batang" pitchFamily="18" charset="-127"/>
                <a:cs typeface="Courier New" panose="02070309020205020404" pitchFamily="49" charset="0"/>
              </a:rPr>
              <a:t>Приказ №161 от 23.10.1968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65268E-4ADF-4990-A488-E607C628B939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D6746C6-A322-497C-82C2-2D1C6301A03C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0371321-699F-4865-9B01-92888F1220A0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5E2984C-C00C-4103-85D2-09D24C3DAD44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05DAE18-D1C2-4D5E-A032-666250ECF9AE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48D2546-832A-4BAE-8E75-307B1FC62449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375C7BA-2032-4FD8-9243-04BE1142F64C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623CFA9-C0AF-45F4-9D8B-AF87E3EA2919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16A71B8-E494-4C8E-866A-3DBEC19E9E06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F2CFFE2-5670-40DE-8222-6770DE4AC551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5D8A0C0-F078-44C3-A1D8-8546B85A14F0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CC83696-16CF-4AC2-A3DC-64280259FFEB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FFD5034-4421-4A4A-AC5E-47C9BAEB7AB9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B211DF8-EBBA-45D8-9872-5859BAE1DACA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4DA149B-40AE-47C0-AF15-F274C6E2C3DB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8D45CFA-C65E-4BBC-82EC-E025B0F66FE0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D56ED21-3C46-495F-B6F8-5B761185E24A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7E67666-5E79-41F7-8D35-DB87A50305A0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A76D709-9BE7-4F5F-9C6B-DB64552BCF6E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B6AA0A1-13FE-4F75-A213-5CDDFD883F0E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184936F2-7794-4C64-B6F6-E60D484ABF8C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BDCF338-FD92-4DA1-9BCA-073F68E86ECA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EBDCF0D-331B-4C53-8CC7-45923DAF9411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1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D4EBA-72EF-491D-B1C5-850982FF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25" y="216435"/>
            <a:ext cx="7848872" cy="809636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водных проблем АН СССР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5E925120-4EF0-4D2A-B147-AF18C5C3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</p:spPr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AEEE03-7A77-480A-ABFD-68BD17953BDE}"/>
              </a:ext>
            </a:extLst>
          </p:cNvPr>
          <p:cNvSpPr/>
          <p:nvPr/>
        </p:nvSpPr>
        <p:spPr>
          <a:xfrm>
            <a:off x="1460928" y="1517620"/>
            <a:ext cx="5544616" cy="9992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0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120000"/>
            </a:pPr>
            <a:r>
              <a:rPr lang="ru-RU" sz="2800" spc="1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регулирования стока</a:t>
            </a:r>
          </a:p>
          <a:p>
            <a:pPr lvl="0" algn="r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</a:pPr>
            <a:r>
              <a:rPr lang="ru-RU" sz="2000" spc="10" dirty="0">
                <a:solidFill>
                  <a:srgbClr val="17375E"/>
                </a:solidFill>
              </a:rPr>
              <a:t> </a:t>
            </a:r>
            <a:r>
              <a:rPr lang="ru-RU" sz="2000" b="1" spc="10" dirty="0">
                <a:solidFill>
                  <a:srgbClr val="17375E"/>
                </a:solidFill>
              </a:rPr>
              <a:t>д.т.н. </a:t>
            </a:r>
            <a:r>
              <a:rPr lang="ru-RU" sz="2000" b="1" spc="10" dirty="0" err="1">
                <a:solidFill>
                  <a:srgbClr val="17375E"/>
                </a:solidFill>
              </a:rPr>
              <a:t>Крицкий</a:t>
            </a:r>
            <a:r>
              <a:rPr lang="ru-RU" sz="2000" b="1" spc="10" dirty="0">
                <a:solidFill>
                  <a:srgbClr val="17375E"/>
                </a:solidFill>
              </a:rPr>
              <a:t> С.Н.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9F2191-8337-4227-837A-01BBD024D8C6}"/>
              </a:ext>
            </a:extLst>
          </p:cNvPr>
          <p:cNvSpPr/>
          <p:nvPr/>
        </p:nvSpPr>
        <p:spPr>
          <a:xfrm>
            <a:off x="2411760" y="2962078"/>
            <a:ext cx="5544000" cy="13793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pPr lvl="0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120000"/>
            </a:pPr>
            <a:r>
              <a:rPr lang="ru-RU" sz="2800" spc="1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экономических проблем водного хозяйства</a:t>
            </a:r>
          </a:p>
          <a:p>
            <a:pPr lvl="0" algn="r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</a:pPr>
            <a:r>
              <a:rPr lang="ru-RU" sz="2000" b="1" spc="10" dirty="0">
                <a:solidFill>
                  <a:srgbClr val="17375E"/>
                </a:solidFill>
              </a:rPr>
              <a:t>д.т.н. </a:t>
            </a:r>
            <a:r>
              <a:rPr lang="ru-RU" sz="2000" b="1" spc="10" dirty="0" err="1">
                <a:solidFill>
                  <a:srgbClr val="17375E"/>
                </a:solidFill>
              </a:rPr>
              <a:t>Менкель</a:t>
            </a:r>
            <a:r>
              <a:rPr lang="ru-RU" sz="2000" b="1" spc="10" dirty="0">
                <a:solidFill>
                  <a:srgbClr val="17375E"/>
                </a:solidFill>
              </a:rPr>
              <a:t> М.Ф.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0783E1-D64F-4C47-83EC-BF4361466E65}"/>
              </a:ext>
            </a:extLst>
          </p:cNvPr>
          <p:cNvSpPr/>
          <p:nvPr/>
        </p:nvSpPr>
        <p:spPr>
          <a:xfrm>
            <a:off x="3347864" y="4936147"/>
            <a:ext cx="5544000" cy="9700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lvl="0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120000"/>
            </a:pPr>
            <a:r>
              <a:rPr lang="ru-RU" sz="2800" spc="1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гидрофизики</a:t>
            </a:r>
          </a:p>
          <a:p>
            <a:pPr lvl="0" algn="r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</a:pPr>
            <a:r>
              <a:rPr lang="ru-RU" sz="2000" b="1" spc="10" dirty="0">
                <a:solidFill>
                  <a:srgbClr val="17375E"/>
                </a:solidFill>
              </a:rPr>
              <a:t> к.т.н. </a:t>
            </a:r>
            <a:r>
              <a:rPr lang="ru-RU" sz="2000" b="1" spc="10" dirty="0" err="1">
                <a:solidFill>
                  <a:srgbClr val="17375E"/>
                </a:solidFill>
              </a:rPr>
              <a:t>Россинский</a:t>
            </a:r>
            <a:r>
              <a:rPr lang="ru-RU" sz="2000" b="1" spc="10" dirty="0">
                <a:solidFill>
                  <a:srgbClr val="17375E"/>
                </a:solidFill>
              </a:rPr>
              <a:t> К.И.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DC9898-B12A-4297-8577-F21641ABB866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C4362C3-EEBF-483B-9D37-349CDCE184EF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997344C-A19B-4BFE-B59C-9652D4369A81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97A8A01-5C69-4C60-BDB7-E2D0B662E375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3B07878-2415-40CF-A369-03F62F3F4D81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A183F82-2AFB-4EBD-AA07-A68BC8E5234C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7C310DE-4F36-422E-A7E5-B9A55E72A3A9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A0ABC67-A3FF-40D9-B5D8-B0AC86E092F0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B368202-A41D-4D7A-8E32-05A76CAA0533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08FFC31-4A11-40A6-A02F-ACE92A14C469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3DC440A-BD58-4BB7-B14E-458247F14E69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8F6F9C1-41A4-4530-8CF6-EA6B74BFE197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F5F7DC1-DE0E-450D-AA9C-68AFF701ED40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8CC1ABF-0926-4059-9BFF-A95FD0825BCC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FD20F0A-BFD7-4F46-B3FF-60FE9095C133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8D7467A-6956-4C10-A2A3-74A7903C5ED0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36094B2-2834-4F2E-A5FD-DEE99A2855C2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C15AA79-C0D3-4C14-A896-B2403714D691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40B7F1E-812E-4F63-8029-8F1073B88D5E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DD871CF0-BEA7-477A-9996-6A8828F74C84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D59C6645-CB4C-454B-9243-7D7FE4682F94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829B664F-C8DB-4E86-8230-F40E625E3EC1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2EA71AEA-506E-415B-B0C9-388B7CB28C8D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97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5C4EB-2271-4C69-852A-A915E825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11" y="491074"/>
            <a:ext cx="7269480" cy="789387"/>
          </a:xfrm>
          <a:noFill/>
        </p:spPr>
        <p:txBody>
          <a:bodyPr anchor="ctr"/>
          <a:lstStyle/>
          <a:p>
            <a:r>
              <a:rPr lang="ru-RU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 итоге?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DCC70-9BB6-4B40-9E92-C8D5F1D26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294" y="2391275"/>
            <a:ext cx="6654059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Существенное развитие методов инженерной гидрологии и нормативных документов в области определения расчетных характеристик.</a:t>
            </a:r>
          </a:p>
          <a:p>
            <a:pPr marL="0" indent="0">
              <a:buNone/>
            </a:pPr>
            <a:r>
              <a:rPr lang="ru-RU" sz="2000" dirty="0"/>
              <a:t>Многолетнее плодотворное сотрудничество ИВП АН ССР и ГГИ в решении проблемы переброски стока.</a:t>
            </a:r>
          </a:p>
          <a:p>
            <a:pPr marL="0" indent="0">
              <a:buNone/>
            </a:pPr>
            <a:r>
              <a:rPr lang="ru-RU" sz="2000" dirty="0"/>
              <a:t>Многолетнее сотрудничество в части методического обоснования решения сложных водохозяйственных проблем, продолжающееся и поныне.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CDC632C8-2D27-4541-ACD9-08757F33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</p:spPr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3707E6-DFB8-4E47-8041-91A4975412D8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A454C30-FFC5-4B0B-8179-D236B9ED15B1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D37CBBB-D185-45AE-88DC-E6CAD66168EA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1EF4D67-FB54-44F9-833E-C9C675240A17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E229F39-F3A7-40B9-8BFE-F7D4479D1792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89B3341-BBC4-424A-B4D6-0723839A996B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4C1ABCD-A1E6-4AFD-804E-DEC6D9EC2FC4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612FFAD-3DFD-4B69-ABDC-ED571EB67FFB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5FA0BC0-7345-4BDE-BD07-CA954E479C34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AD1BC04-FF87-4AF1-B13D-5B745E2B9211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7A51943-068E-4974-8A45-CF18E459BA8E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4A1A53A-6497-4FF2-98B7-AC160784DC3D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192769B-4D58-4B0B-AA78-AFEC4691D2D5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6DA404A-1D53-4524-B4BE-A83DEFDC8417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75044B5-4661-4EB0-BDB8-805E9D72F914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06FA854-11A2-4CC3-A10B-6063538C9F25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0EB5A82-A26D-4BDD-97ED-F5394EE3D109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EB4EFBE-2039-4947-B0B9-0837E33A8B30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67C7BE8-BF3D-4773-8648-246599EF4FDA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5749153-0D43-4B1C-8E6B-0C099682BA95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1DEAB3C-3B6B-4660-9827-68499E5305F4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460F5B0-8BA2-449D-A4ED-6733669341E5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A8C98CF-15B0-427B-B3FB-508096C54187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04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6200000">
            <a:off x="-2976295" y="2998113"/>
            <a:ext cx="6858000" cy="86177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R="1040" algn="ctr"/>
            <a:r>
              <a:rPr lang="ru-RU" b="1" dirty="0">
                <a:solidFill>
                  <a:schemeClr val="bg2"/>
                </a:solidFill>
              </a:rPr>
              <a:t>МОСКОВСКАЯ ЛАБОРАОРИЯ ГГИ</a:t>
            </a:r>
          </a:p>
          <a:p>
            <a:pPr marR="1040" algn="ctr"/>
            <a:r>
              <a:rPr lang="ru-RU" b="1" dirty="0">
                <a:solidFill>
                  <a:schemeClr val="bg2"/>
                </a:solidFill>
              </a:rPr>
              <a:t>1964-1968</a:t>
            </a:r>
          </a:p>
          <a:p>
            <a:pPr algn="ctr"/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D4C3B3-6D10-4137-B8A8-414DAE5C38D1}"/>
              </a:ext>
            </a:extLst>
          </p:cNvPr>
          <p:cNvSpPr/>
          <p:nvPr/>
        </p:nvSpPr>
        <p:spPr>
          <a:xfrm>
            <a:off x="758750" y="181034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1E129D8-7879-4E0C-A053-79E7816A0175}"/>
              </a:ext>
            </a:extLst>
          </p:cNvPr>
          <p:cNvSpPr/>
          <p:nvPr/>
        </p:nvSpPr>
        <p:spPr>
          <a:xfrm>
            <a:off x="758749" y="461828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2A57554-F904-4EED-9F9C-FFEC17765C81}"/>
              </a:ext>
            </a:extLst>
          </p:cNvPr>
          <p:cNvSpPr/>
          <p:nvPr/>
        </p:nvSpPr>
        <p:spPr>
          <a:xfrm>
            <a:off x="758749" y="757348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02AF5AA-1022-4F81-A634-B13070D0D385}"/>
              </a:ext>
            </a:extLst>
          </p:cNvPr>
          <p:cNvSpPr/>
          <p:nvPr/>
        </p:nvSpPr>
        <p:spPr>
          <a:xfrm>
            <a:off x="758748" y="1052868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EB1A840-4476-4B24-BBAA-C70D26341FC1}"/>
              </a:ext>
            </a:extLst>
          </p:cNvPr>
          <p:cNvSpPr/>
          <p:nvPr/>
        </p:nvSpPr>
        <p:spPr>
          <a:xfrm>
            <a:off x="758747" y="1359776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EE15B54-6525-4C74-A5A0-F9542C1B1A50}"/>
              </a:ext>
            </a:extLst>
          </p:cNvPr>
          <p:cNvSpPr/>
          <p:nvPr/>
        </p:nvSpPr>
        <p:spPr>
          <a:xfrm>
            <a:off x="758746" y="1634534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4EC3A5E-BA61-4F20-97B3-CA99A42C638B}"/>
              </a:ext>
            </a:extLst>
          </p:cNvPr>
          <p:cNvSpPr/>
          <p:nvPr/>
        </p:nvSpPr>
        <p:spPr>
          <a:xfrm>
            <a:off x="758746" y="1958912"/>
            <a:ext cx="117793" cy="11779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6876D4C-2702-4202-8AA6-94A2624A8F08}"/>
              </a:ext>
            </a:extLst>
          </p:cNvPr>
          <p:cNvSpPr/>
          <p:nvPr/>
        </p:nvSpPr>
        <p:spPr>
          <a:xfrm>
            <a:off x="765799" y="225032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36EB6C4-D51B-4512-9F42-9D10379BC654}"/>
              </a:ext>
            </a:extLst>
          </p:cNvPr>
          <p:cNvSpPr/>
          <p:nvPr/>
        </p:nvSpPr>
        <p:spPr>
          <a:xfrm>
            <a:off x="753970" y="267398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1D8F464-E138-43A5-9C7C-9C088CE53C15}"/>
              </a:ext>
            </a:extLst>
          </p:cNvPr>
          <p:cNvSpPr/>
          <p:nvPr/>
        </p:nvSpPr>
        <p:spPr>
          <a:xfrm>
            <a:off x="753970" y="297462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8A22F40-49B2-4D75-A9D8-B509E88C8FE8}"/>
              </a:ext>
            </a:extLst>
          </p:cNvPr>
          <p:cNvSpPr/>
          <p:nvPr/>
        </p:nvSpPr>
        <p:spPr>
          <a:xfrm>
            <a:off x="749218" y="33351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11EA778-B81F-4C86-8019-ACAE815B0EDF}"/>
              </a:ext>
            </a:extLst>
          </p:cNvPr>
          <p:cNvSpPr/>
          <p:nvPr/>
        </p:nvSpPr>
        <p:spPr>
          <a:xfrm>
            <a:off x="756440" y="3608114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118E462-C20A-4FC4-A08F-16F3DB1ECB45}"/>
              </a:ext>
            </a:extLst>
          </p:cNvPr>
          <p:cNvSpPr/>
          <p:nvPr/>
        </p:nvSpPr>
        <p:spPr>
          <a:xfrm>
            <a:off x="746776" y="397669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17D8D9D-2318-4FE3-BD64-804FFF1BF0C7}"/>
              </a:ext>
            </a:extLst>
          </p:cNvPr>
          <p:cNvSpPr/>
          <p:nvPr/>
        </p:nvSpPr>
        <p:spPr>
          <a:xfrm>
            <a:off x="753970" y="427221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5B4FA06-A183-4175-9A84-1B8C7CDA9AA3}"/>
              </a:ext>
            </a:extLst>
          </p:cNvPr>
          <p:cNvSpPr/>
          <p:nvPr/>
        </p:nvSpPr>
        <p:spPr>
          <a:xfrm>
            <a:off x="753970" y="457147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3699127-44FD-454D-B185-8217820E8688}"/>
              </a:ext>
            </a:extLst>
          </p:cNvPr>
          <p:cNvSpPr/>
          <p:nvPr/>
        </p:nvSpPr>
        <p:spPr>
          <a:xfrm>
            <a:off x="753970" y="487392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9612605-D2C0-4952-A11F-8D692319FF87}"/>
              </a:ext>
            </a:extLst>
          </p:cNvPr>
          <p:cNvSpPr/>
          <p:nvPr/>
        </p:nvSpPr>
        <p:spPr>
          <a:xfrm>
            <a:off x="744334" y="5184571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9C7E0D4-5617-4760-99B8-25EBEA40D536}"/>
              </a:ext>
            </a:extLst>
          </p:cNvPr>
          <p:cNvSpPr/>
          <p:nvPr/>
        </p:nvSpPr>
        <p:spPr>
          <a:xfrm>
            <a:off x="741892" y="546285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D74C078-A45D-415C-B462-769068C035E4}"/>
              </a:ext>
            </a:extLst>
          </p:cNvPr>
          <p:cNvSpPr/>
          <p:nvPr/>
        </p:nvSpPr>
        <p:spPr>
          <a:xfrm>
            <a:off x="756440" y="5726701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F796751-7ACB-476B-8D96-219FDE5489C2}"/>
              </a:ext>
            </a:extLst>
          </p:cNvPr>
          <p:cNvSpPr/>
          <p:nvPr/>
        </p:nvSpPr>
        <p:spPr>
          <a:xfrm>
            <a:off x="756440" y="602196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46F11F7-999F-48BE-9A11-B0F219C5FC70}"/>
              </a:ext>
            </a:extLst>
          </p:cNvPr>
          <p:cNvSpPr/>
          <p:nvPr/>
        </p:nvSpPr>
        <p:spPr>
          <a:xfrm>
            <a:off x="756439" y="627301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9C0E104-8564-4BA3-8B25-AA57A85B4243}"/>
              </a:ext>
            </a:extLst>
          </p:cNvPr>
          <p:cNvSpPr/>
          <p:nvPr/>
        </p:nvSpPr>
        <p:spPr>
          <a:xfrm>
            <a:off x="756438" y="6525344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7C892A0-1481-4517-B7CD-D9B7EE5EE20C}"/>
              </a:ext>
            </a:extLst>
          </p:cNvPr>
          <p:cNvCxnSpPr>
            <a:cxnSpLocks/>
          </p:cNvCxnSpPr>
          <p:nvPr/>
        </p:nvCxnSpPr>
        <p:spPr>
          <a:xfrm flipH="1">
            <a:off x="816558" y="240899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1B8E2095-B8A1-4A58-89ED-939A9E81773D}"/>
              </a:ext>
            </a:extLst>
          </p:cNvPr>
          <p:cNvCxnSpPr>
            <a:cxnSpLocks/>
          </p:cNvCxnSpPr>
          <p:nvPr/>
        </p:nvCxnSpPr>
        <p:spPr>
          <a:xfrm flipH="1">
            <a:off x="812873" y="816244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E8EA14D-B1D9-4C17-8648-BFDCEBE74D8B}"/>
              </a:ext>
            </a:extLst>
          </p:cNvPr>
          <p:cNvCxnSpPr>
            <a:cxnSpLocks/>
          </p:cNvCxnSpPr>
          <p:nvPr/>
        </p:nvCxnSpPr>
        <p:spPr>
          <a:xfrm flipH="1">
            <a:off x="812872" y="1418345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78D23B1-CF32-4ECD-AE24-060B2BC852F0}"/>
              </a:ext>
            </a:extLst>
          </p:cNvPr>
          <p:cNvCxnSpPr>
            <a:cxnSpLocks/>
          </p:cNvCxnSpPr>
          <p:nvPr/>
        </p:nvCxnSpPr>
        <p:spPr>
          <a:xfrm flipH="1">
            <a:off x="816252" y="2025197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D890F9E6-9B7D-47E1-9D1A-3B165D0CC214}"/>
              </a:ext>
            </a:extLst>
          </p:cNvPr>
          <p:cNvCxnSpPr>
            <a:cxnSpLocks/>
          </p:cNvCxnSpPr>
          <p:nvPr/>
        </p:nvCxnSpPr>
        <p:spPr>
          <a:xfrm flipH="1">
            <a:off x="815337" y="2739270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D3CDB1B-5E75-40D4-8003-B2227BBF1BCB}"/>
              </a:ext>
            </a:extLst>
          </p:cNvPr>
          <p:cNvCxnSpPr>
            <a:cxnSpLocks/>
          </p:cNvCxnSpPr>
          <p:nvPr/>
        </p:nvCxnSpPr>
        <p:spPr>
          <a:xfrm flipH="1">
            <a:off x="807198" y="3390990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F306FE59-B4DD-4A53-9890-D8E9E570BBA7}"/>
              </a:ext>
            </a:extLst>
          </p:cNvPr>
          <p:cNvCxnSpPr>
            <a:cxnSpLocks/>
          </p:cNvCxnSpPr>
          <p:nvPr/>
        </p:nvCxnSpPr>
        <p:spPr>
          <a:xfrm flipH="1">
            <a:off x="807197" y="4033796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777B7BA-C9CB-4623-B109-F8CC3911D30E}"/>
              </a:ext>
            </a:extLst>
          </p:cNvPr>
          <p:cNvCxnSpPr>
            <a:cxnSpLocks/>
          </p:cNvCxnSpPr>
          <p:nvPr/>
        </p:nvCxnSpPr>
        <p:spPr>
          <a:xfrm flipH="1">
            <a:off x="807196" y="4619837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F918843C-3661-422B-924F-374D332A3BDF}"/>
              </a:ext>
            </a:extLst>
          </p:cNvPr>
          <p:cNvCxnSpPr>
            <a:cxnSpLocks/>
          </p:cNvCxnSpPr>
          <p:nvPr/>
        </p:nvCxnSpPr>
        <p:spPr>
          <a:xfrm flipH="1">
            <a:off x="800787" y="5236903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10004DFB-CBF9-4065-9AE7-5587AE23CFFF}"/>
              </a:ext>
            </a:extLst>
          </p:cNvPr>
          <p:cNvCxnSpPr>
            <a:cxnSpLocks/>
          </p:cNvCxnSpPr>
          <p:nvPr/>
        </p:nvCxnSpPr>
        <p:spPr>
          <a:xfrm flipH="1">
            <a:off x="805201" y="5798593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0260D72-478A-4EE5-8851-3CC500156BD0}"/>
              </a:ext>
            </a:extLst>
          </p:cNvPr>
          <p:cNvCxnSpPr>
            <a:cxnSpLocks/>
          </p:cNvCxnSpPr>
          <p:nvPr/>
        </p:nvCxnSpPr>
        <p:spPr>
          <a:xfrm flipH="1">
            <a:off x="815333" y="6298686"/>
            <a:ext cx="1" cy="280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34FA61D-B7C4-4A51-AB24-2C00AB21356A}"/>
              </a:ext>
            </a:extLst>
          </p:cNvPr>
          <p:cNvSpPr/>
          <p:nvPr/>
        </p:nvSpPr>
        <p:spPr>
          <a:xfrm>
            <a:off x="1479012" y="636705"/>
            <a:ext cx="3072692" cy="2880000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1" name="Объект 10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2F27C8EF-9F7C-4835-A4A7-61285A4D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22" y="778118"/>
            <a:ext cx="2560224" cy="2560224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7BA73D0-6E97-4497-8FC8-B9981067FE41}"/>
              </a:ext>
            </a:extLst>
          </p:cNvPr>
          <p:cNvSpPr/>
          <p:nvPr/>
        </p:nvSpPr>
        <p:spPr>
          <a:xfrm>
            <a:off x="1479012" y="3763137"/>
            <a:ext cx="3072692" cy="2880000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60" name="Рисунок 24">
            <a:extLst>
              <a:ext uri="{FF2B5EF4-FFF2-40B4-BE49-F238E27FC236}">
                <a16:creationId xmlns:a16="http://schemas.microsoft.com/office/drawing/2014/main" id="{5BF4C277-D26F-4442-BBFE-33D664E42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477" y="4734813"/>
            <a:ext cx="2550594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8BEC83B-5EBF-4389-B43C-EB5EB01C325B}"/>
              </a:ext>
            </a:extLst>
          </p:cNvPr>
          <p:cNvSpPr txBox="1"/>
          <p:nvPr/>
        </p:nvSpPr>
        <p:spPr>
          <a:xfrm>
            <a:off x="4644008" y="3315726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8C1C5F-769A-4016-965D-DB650B46FE0A}"/>
              </a:ext>
            </a:extLst>
          </p:cNvPr>
          <p:cNvSpPr txBox="1"/>
          <p:nvPr/>
        </p:nvSpPr>
        <p:spPr>
          <a:xfrm>
            <a:off x="6156176" y="1844824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0574A2-48F4-47FF-9044-2D15283CEE85}"/>
              </a:ext>
            </a:extLst>
          </p:cNvPr>
          <p:cNvSpPr txBox="1"/>
          <p:nvPr/>
        </p:nvSpPr>
        <p:spPr>
          <a:xfrm>
            <a:off x="6300711" y="4571472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13902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36B1779-FB2C-49B5-B8A4-921F2B72EEAF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3962" y="277172"/>
            <a:ext cx="7920880" cy="1152128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Arial" pitchFamily="34" charset="0"/>
              </a:rPr>
              <a:t>Международный симпозиум по паводкам и их расчетам 1967 года (1969 г., с.18-32)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dirty="0">
                <a:latin typeface="Arial" pitchFamily="34" charset="0"/>
                <a:ea typeface="Batang" pitchFamily="18" charset="-127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ru-RU" sz="20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1546247" y="1739918"/>
            <a:ext cx="7110001" cy="408375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CF1281-B2CE-4738-861C-27B134800CAB}"/>
              </a:ext>
            </a:extLst>
          </p:cNvPr>
          <p:cNvSpPr/>
          <p:nvPr/>
        </p:nvSpPr>
        <p:spPr>
          <a:xfrm>
            <a:off x="5292080" y="5877272"/>
            <a:ext cx="295232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BBC03DE5-D0FC-4C2D-B15D-572B530C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</p:spPr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A54132F-07D4-47B7-B6C3-B5AB61C3694D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4281A1-856D-44AD-9D2E-CCD48E5010A7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A09A4C2-A3BB-48CC-960B-7ED0F43541B8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903D40A-3B67-4456-9D68-FA65FC87AB73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9F60DDD-C787-4FCF-9280-8C0164806B8A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0EE836E-EC50-4804-820C-861D8EA7E446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46F6F99-A5CA-4116-9637-C39678DD0A39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2CB74CF-71B4-4689-A1B5-EF78C2140F1F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D9E6E95-9242-409D-937C-1F2C16AF1A8B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E11DF0A-35D3-4FB9-A8E5-FA91E51CD766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7AE089B-4B81-4210-9DD9-70B02595EA5E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9FCF0E6-D5A8-4A5A-B75E-64CF341DCED5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F35820B-AD0B-4375-AB71-FFCE7536CA80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E489B5A-F9A8-4AE7-B29D-0814AC3C2441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24AD610-358F-47A3-BD1C-C6B6AE4277EB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11166F4-0536-42E1-9486-D1E20DE264B3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A1013A8-E4D7-4854-B7C8-15741BECF74B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CA66C1A-F767-476F-B778-9E964D6326E7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6B985C7-4448-4672-A4AD-5493B6577A67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C06099A0-DC04-4673-B442-EFA56A8D02E4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CFAAEC9-D6B3-4703-B184-D46A148D1304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5D8874B-B44A-4611-A715-2CE35A1CF308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FCC0913-DEF5-4E6F-9324-1F1940D31D73}"/>
              </a:ext>
            </a:extLst>
          </p:cNvPr>
          <p:cNvSpPr/>
          <p:nvPr/>
        </p:nvSpPr>
        <p:spPr>
          <a:xfrm>
            <a:off x="5868144" y="5796225"/>
            <a:ext cx="2885818" cy="29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3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72" y="963522"/>
            <a:ext cx="8229600" cy="77242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ea typeface="Batang" pitchFamily="18" charset="-127"/>
                <a:cs typeface="Arial" pitchFamily="34" charset="0"/>
              </a:rPr>
              <a:t>Создатели московской лаборатории ГГИ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40240" y="4354941"/>
            <a:ext cx="3209553" cy="56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В. А. Урываев</a:t>
            </a:r>
          </a:p>
        </p:txBody>
      </p:sp>
      <p:pic>
        <p:nvPicPr>
          <p:cNvPr id="13" name="Picture 19" descr="крицкий001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734" y="1726941"/>
            <a:ext cx="2086067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0" descr="менкель001"/>
          <p:cNvPicPr>
            <a:picLocks noChangeAspect="1" noChangeArrowheads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767" y="1726941"/>
            <a:ext cx="2060086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390023" y="4366526"/>
            <a:ext cx="3100387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С. Н. </a:t>
            </a:r>
            <a:r>
              <a:rPr lang="ru-RU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Крицкий</a:t>
            </a:r>
            <a:endParaRPr lang="ru-RU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061871" y="4377353"/>
            <a:ext cx="3100387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М. Ф. </a:t>
            </a:r>
            <a:r>
              <a:rPr lang="ru-RU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Менкель</a:t>
            </a:r>
            <a:endParaRPr lang="ru-RU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grayscl/>
          </a:blip>
          <a:srcRect b="9911"/>
          <a:stretch/>
        </p:blipFill>
        <p:spPr>
          <a:xfrm>
            <a:off x="1519756" y="1726941"/>
            <a:ext cx="1890012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D80C86-B5EA-4F0D-B213-F353CAE7879A}"/>
              </a:ext>
            </a:extLst>
          </p:cNvPr>
          <p:cNvSpPr/>
          <p:nvPr/>
        </p:nvSpPr>
        <p:spPr>
          <a:xfrm>
            <a:off x="1136729" y="4821575"/>
            <a:ext cx="7914959" cy="52322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spc="-50" dirty="0">
                <a:solidFill>
                  <a:schemeClr val="bg1">
                    <a:lumMod val="95000"/>
                  </a:schemeClr>
                </a:solidFill>
                <a:ea typeface="+mj-ea"/>
                <a:cs typeface="+mj-cs"/>
              </a:rPr>
              <a:t>Пятый этап развития ГГИ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F264E94-FDCE-464C-BA58-A738C5C91051}"/>
              </a:ext>
            </a:extLst>
          </p:cNvPr>
          <p:cNvSpPr/>
          <p:nvPr/>
        </p:nvSpPr>
        <p:spPr>
          <a:xfrm>
            <a:off x="1453467" y="5321713"/>
            <a:ext cx="7056784" cy="141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</a:pPr>
            <a:r>
              <a:rPr lang="ru-RU" spc="1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Директор ГГИ В. А. Урываев уговорил в 1964 году С. Н. </a:t>
            </a:r>
            <a:r>
              <a:rPr lang="ru-RU" spc="1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Крицкого</a:t>
            </a:r>
            <a:r>
              <a:rPr lang="ru-RU" spc="1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 М. Ф. </a:t>
            </a:r>
            <a:r>
              <a:rPr lang="ru-RU" spc="1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Менкеля</a:t>
            </a:r>
            <a:r>
              <a:rPr lang="ru-RU" spc="1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оставивших к тому времени проектирование и работавших в </a:t>
            </a:r>
            <a:r>
              <a:rPr lang="ru-RU" spc="1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СОПСе</a:t>
            </a:r>
            <a:r>
              <a:rPr lang="ru-RU" spc="1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перейти на работу в ГГИ, создав специально для них Московскую лабораторию ГГИ.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4BC76306-7563-414A-A6E0-6DC8CA2D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</p:spPr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D526AE9-972B-4843-864A-23C757B5B993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4DD68EF-C3C9-4184-8BB1-0B1D7077449D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4CB5F35-DABE-4DFD-B0F2-15B05F8A8F58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A455EFB-B7B7-4A05-B828-2E9CE43D43CE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9E2DC18-9897-4632-9E16-4790D6E79B60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A775367-51A2-4910-8088-DFEF2BD9C7E0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FBD6371-C16F-4890-887D-547CDC04180D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8424155-7D3F-4E62-85FE-B6AEB410619A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EF0594E5-30B3-454C-8C8C-02B4A903D450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BBF682E5-72C4-4441-AB7C-3E1D5DB85B3A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D969B120-E9E2-4D5B-B28D-373D11DF6EF5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0EB6833-DCAD-4543-8131-7B53B0E4C054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44CA2D6-0FD0-491C-A5A4-B500D749DBB2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1D11D8F-EF85-49A7-94B6-332B98E6D775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D0D224EA-C0D8-4285-AF9D-CCB29458E37C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529B00B-A77D-411E-B5B5-BA6A1B99F704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8372248-0B2C-4433-9C13-BBEC7C609BBD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87610562-B7C5-46E8-B6F2-920D0F7BECC9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94E8CE77-5B72-4695-B274-659CA4839360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7B8B2B8-77FD-4B4B-B790-CCBAC2906037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178E094B-00A5-4F40-A57E-C42E7021BF6F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730F9703-6E40-46D1-A79B-B4631357B6BE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379C76D-60CF-4A68-B2C1-C4EA21829A50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Заголовок 4">
            <a:extLst>
              <a:ext uri="{FF2B5EF4-FFF2-40B4-BE49-F238E27FC236}">
                <a16:creationId xmlns:a16="http://schemas.microsoft.com/office/drawing/2014/main" id="{502EBABF-680A-431A-B15C-1FA4D578564B}"/>
              </a:ext>
            </a:extLst>
          </p:cNvPr>
          <p:cNvSpPr txBox="1">
            <a:spLocks/>
          </p:cNvSpPr>
          <p:nvPr/>
        </p:nvSpPr>
        <p:spPr>
          <a:xfrm>
            <a:off x="1021419" y="61074"/>
            <a:ext cx="7920880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МОСКОВСКАЯ ЛАБОРАТОРИЯ ГГИ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НАЧАЛО. 1964 год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3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08" y="250558"/>
            <a:ext cx="7725544" cy="779964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Arial" pitchFamily="34" charset="0"/>
              </a:rPr>
              <a:t>Состав Московской лаборатории ГГИ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412343"/>
            <a:ext cx="4752528" cy="43513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Раткович</a:t>
            </a:r>
            <a:r>
              <a:rPr lang="ru-RU" sz="2400" i="1" dirty="0">
                <a:ea typeface="Batang" pitchFamily="18" charset="-127"/>
                <a:cs typeface="Arial" pitchFamily="34" charset="0"/>
              </a:rPr>
              <a:t> Даниил Яковлевич</a:t>
            </a:r>
          </a:p>
          <a:p>
            <a:pPr marL="0" indent="0">
              <a:buNone/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Блохинов</a:t>
            </a:r>
            <a:r>
              <a:rPr lang="ru-RU" sz="2400" i="1" dirty="0">
                <a:ea typeface="Batang" pitchFamily="18" charset="-127"/>
                <a:cs typeface="Arial" pitchFamily="34" charset="0"/>
              </a:rPr>
              <a:t> Евгений Георгиевич</a:t>
            </a:r>
          </a:p>
          <a:p>
            <a:pPr marL="0" indent="0">
              <a:buNone/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Сарманов</a:t>
            </a:r>
            <a:r>
              <a:rPr lang="ru-RU" sz="2400" i="1" dirty="0">
                <a:ea typeface="Batang" pitchFamily="18" charset="-127"/>
                <a:cs typeface="Arial" pitchFamily="34" charset="0"/>
              </a:rPr>
              <a:t> Ибрагим Олегович</a:t>
            </a:r>
          </a:p>
          <a:p>
            <a:pPr marL="0" indent="0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Сотникова</a:t>
            </a:r>
            <a:r>
              <a:rPr lang="ru-RU" sz="2400" i="1" dirty="0">
                <a:ea typeface="Batang" pitchFamily="18" charset="-127"/>
                <a:cs typeface="Arial" pitchFamily="34" charset="0"/>
              </a:rPr>
              <a:t> Людмила Федоровна</a:t>
            </a:r>
          </a:p>
          <a:p>
            <a:pPr marL="0" indent="0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Волкова</a:t>
            </a:r>
            <a:r>
              <a:rPr lang="ru-RU" sz="2400" i="1" dirty="0">
                <a:ea typeface="Batang" pitchFamily="18" charset="-127"/>
                <a:cs typeface="Arial" pitchFamily="34" charset="0"/>
              </a:rPr>
              <a:t> Зинаида Федоровна</a:t>
            </a:r>
          </a:p>
          <a:p>
            <a:pPr marL="0" indent="0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Макарова</a:t>
            </a:r>
            <a:r>
              <a:rPr lang="ru-RU" sz="2400" i="1" dirty="0">
                <a:ea typeface="Batang" pitchFamily="18" charset="-127"/>
                <a:cs typeface="Arial" pitchFamily="34" charset="0"/>
              </a:rPr>
              <a:t> Татьяна Федоровна</a:t>
            </a:r>
          </a:p>
          <a:p>
            <a:pPr marL="0" indent="0">
              <a:buNone/>
            </a:pPr>
            <a:endParaRPr lang="ru-RU" sz="2400" i="1" dirty="0">
              <a:ea typeface="Batang" pitchFamily="18" charset="-127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Россинский</a:t>
            </a:r>
            <a:r>
              <a:rPr lang="ru-RU" sz="2400" i="1" dirty="0">
                <a:ea typeface="Batang" pitchFamily="18" charset="-127"/>
                <a:cs typeface="Arial" pitchFamily="34" charset="0"/>
              </a:rPr>
              <a:t> Кирилл </a:t>
            </a:r>
            <a:r>
              <a:rPr lang="ru-RU" sz="2400" i="1" dirty="0" err="1">
                <a:ea typeface="Batang" pitchFamily="18" charset="-127"/>
                <a:cs typeface="Arial" pitchFamily="34" charset="0"/>
              </a:rPr>
              <a:t>Иллиодорович</a:t>
            </a:r>
            <a:endParaRPr lang="ru-RU" sz="2400" i="1" dirty="0">
              <a:ea typeface="Batang" pitchFamily="18" charset="-127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Любомирова</a:t>
            </a:r>
            <a:r>
              <a:rPr lang="ru-RU" sz="2400" i="1" dirty="0">
                <a:ea typeface="Batang" pitchFamily="18" charset="-127"/>
                <a:cs typeface="Arial" pitchFamily="34" charset="0"/>
              </a:rPr>
              <a:t> Ксения Сергеевна</a:t>
            </a:r>
          </a:p>
          <a:p>
            <a:pPr marL="0" indent="0">
              <a:buNone/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Мазавина</a:t>
            </a:r>
            <a:r>
              <a:rPr lang="ru-RU" sz="2400" i="1" dirty="0">
                <a:ea typeface="Batang" pitchFamily="18" charset="-127"/>
                <a:cs typeface="Arial" pitchFamily="34" charset="0"/>
              </a:rPr>
              <a:t> Светлана Самуиловна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826787A7-A95E-4C57-9484-EEBD3C57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</p:spPr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AF6458-ED05-46F5-AA81-9286BFB91BB1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70C58D2-6627-434B-85F0-62FE6FD27B56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C041A2D-027D-4F46-83C0-B53408D370ED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94C4A9B-8D37-412E-BDBC-F5FB27FCC9A8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550D366-7D54-4D9C-B763-A086545287B6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BAB08B4-B0AD-46B1-B768-8C7835FB3526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92E7F18-5E15-42CD-98E1-B0E316428F2C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0D3202C-194F-4C81-8F0F-1B833505D927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075D176-1AE9-4EEA-BDA3-2B6E1AD8B3AE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25DFF2D-1F16-4A39-8FBD-9794E2630485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2CD2CDE-FEF9-4134-82DD-1EF35BD34300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A2A3E06-EA73-47A8-BBB3-B1FBFF9EB058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BC601E1-FEF9-4992-8DF2-9E52943710A3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A8B1188-8781-4F5B-9265-7FEFF01D87B5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76D5C41-AF2D-4D48-BB09-FE3895EF48F8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8743424-5F30-40BD-849B-4D836299D224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8ECAFEE-098D-4736-838A-75895B7452CF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032A503-4A69-481E-894F-3F57F4158C4B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F1505A5-AF57-4ACA-A758-1CB33AC34D1D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A651A4-30A8-45CB-A707-909F5F525335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ABF11C9-1B23-4881-B127-E93AD4D46F64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F6B76AA-04BB-4F48-956A-8536F713B89D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A7DDD9A-68D5-4061-B4F6-13021F5EDF6C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1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826787A7-A95E-4C57-9484-EEBD3C57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</p:spPr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AF6458-ED05-46F5-AA81-9286BFB91BB1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70C58D2-6627-434B-85F0-62FE6FD27B56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C041A2D-027D-4F46-83C0-B53408D370ED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94C4A9B-8D37-412E-BDBC-F5FB27FCC9A8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550D366-7D54-4D9C-B763-A086545287B6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BAB08B4-B0AD-46B1-B768-8C7835FB3526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92E7F18-5E15-42CD-98E1-B0E316428F2C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0D3202C-194F-4C81-8F0F-1B833505D927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075D176-1AE9-4EEA-BDA3-2B6E1AD8B3AE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25DFF2D-1F16-4A39-8FBD-9794E2630485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2CD2CDE-FEF9-4134-82DD-1EF35BD34300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A2A3E06-EA73-47A8-BBB3-B1FBFF9EB058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BC601E1-FEF9-4992-8DF2-9E52943710A3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A8B1188-8781-4F5B-9265-7FEFF01D87B5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76D5C41-AF2D-4D48-BB09-FE3895EF48F8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8743424-5F30-40BD-849B-4D836299D224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8ECAFEE-098D-4736-838A-75895B7452CF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032A503-4A69-481E-894F-3F57F4158C4B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F1505A5-AF57-4ACA-A758-1CB33AC34D1D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A651A4-30A8-45CB-A707-909F5F525335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ABF11C9-1B23-4881-B127-E93AD4D46F64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F6B76AA-04BB-4F48-956A-8536F713B89D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A7DDD9A-68D5-4061-B4F6-13021F5EDF6C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90B89FE-61DD-4B20-8014-8C65A38AF7AA}"/>
              </a:ext>
            </a:extLst>
          </p:cNvPr>
          <p:cNvSpPr/>
          <p:nvPr/>
        </p:nvSpPr>
        <p:spPr>
          <a:xfrm>
            <a:off x="989262" y="2259312"/>
            <a:ext cx="7908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5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ПРЕЕМСТВЕННОСТЬ ИДЕЙ И ФОРМИРОВАНИЕ  НАУЧНОЙ ШКОЛЫ СТОХАСТИЧЕСКОЙ ГИДРОЛОГИИ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42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451" y="1556792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sz="2400" dirty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8864" y="243548"/>
            <a:ext cx="8229600" cy="7799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</a:rPr>
              <a:t>Основные труды лаборатории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535"/>
          <a:stretch/>
        </p:blipFill>
        <p:spPr>
          <a:xfrm rot="-60000">
            <a:off x="1197188" y="1104453"/>
            <a:ext cx="3281244" cy="55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580" r="5023"/>
          <a:stretch/>
        </p:blipFill>
        <p:spPr>
          <a:xfrm rot="60000">
            <a:off x="5561023" y="1102897"/>
            <a:ext cx="3459471" cy="5580000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7C7C8FBF-4BF4-4096-9B40-1A273977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</p:spPr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DB325A3-CBA2-4FBB-A914-285CF0D3F665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EE8BC4F-2904-4222-A81B-59487A99B62A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39779A6-61EB-44AB-BE66-3AEA79EDA390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FA4E700-0526-47FF-BB4F-A4FE40A2519F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521DF3D-00B6-4EF0-BA50-42BFED5D4C2B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B3A88D7-1659-4650-A546-8A402A300CEB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37EA80F-2850-4418-A863-F3A80BC8E352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28D79E7-627B-4779-93B2-9BF7AA323D9B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6AD41DC-ECC9-459A-8AE6-681700C826C8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6171397-77F7-4021-9540-ACDCE21D3068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933E41A-E707-4B94-B185-3C2638E5BD73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39A12AC-27C1-4A8C-B802-3BE5FDEAB87E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3129CB6-965D-4DC5-A8F5-391C59B61848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3A6B6F7-E3F8-41BA-8A12-910C6660DE70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06A2B75-F520-453A-AF49-072986B480B2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0BF3766-6C33-49A8-A4F3-3AA702EF75C9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192633B9-B8F9-4610-B8E4-0A0850AD7AB6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60FEBD-3A31-48B9-ADC7-0D8DF3F53613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154AF690-BE0A-4424-8B33-F42CB01B93DC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DA598A3-A99B-408F-9587-F3A5F371788B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83EC5326-4B26-4B30-A79C-2BCB9659C147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2A25644A-EC5D-400A-A1B5-4438092C311A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13DC88A-45B9-481E-BAEC-66A4EFD5750B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AD6F603-2B17-4406-BD8F-E2FCA8F193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1" r="1728" b="9312"/>
          <a:stretch/>
        </p:blipFill>
        <p:spPr>
          <a:xfrm>
            <a:off x="3541154" y="3482424"/>
            <a:ext cx="2898828" cy="289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7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</a:rPr>
              <a:t>Трехпараметрическое степенное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</a:rPr>
              <a:t>гамма-распределение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067782"/>
              </p:ext>
            </p:extLst>
          </p:nvPr>
        </p:nvGraphicFramePr>
        <p:xfrm>
          <a:off x="1022394" y="2307278"/>
          <a:ext cx="6794287" cy="1097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Формула" r:id="rId3" imgW="4254500" imgH="685800" progId="Equation.3">
                  <p:embed/>
                </p:oleObj>
              </mc:Choice>
              <mc:Fallback>
                <p:oleObj name="Формула" r:id="rId3" imgW="425450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94" y="2307278"/>
                        <a:ext cx="6794287" cy="1097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2811013"/>
            <a:ext cx="101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при</a:t>
            </a:r>
            <a:r>
              <a:rPr lang="ru-RU" dirty="0"/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1556792"/>
            <a:ext cx="734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Семейство кривых трехпараметрического гамма-распределения было предложено в 1946 г. С.Н.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Крицким</a:t>
            </a:r>
            <a:r>
              <a:rPr lang="ru-RU" dirty="0">
                <a:latin typeface="Arial" pitchFamily="34" charset="0"/>
                <a:cs typeface="Arial" pitchFamily="34" charset="0"/>
              </a:rPr>
              <a:t> и М.Ф.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Менкелем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2207" y="3977290"/>
            <a:ext cx="729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среднее распределения, 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latin typeface="Arial" pitchFamily="34" charset="0"/>
                <a:cs typeface="Arial" pitchFamily="34" charset="0"/>
              </a:rPr>
              <a:t> – параметры, каждому сочетанию которых соответствуют определенные значения коэффициента изменчивости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Cv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и коэффициента асимметрии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B6F0E8-F8E5-4845-B1C2-3F97F679FD68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F2E6FB9-1870-49BE-BE5C-F32D8DDD3A27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4CBA2AD-C202-498B-A781-DED82D3CDAA7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4FDB298-EFE9-4258-BBBD-B0EA778C7DA0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7CFD19D-8A48-4CF9-A2E7-2333F4918A9B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AAE3E97-E2B5-4F73-8774-E17DEC3232D0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CC5D649-8C88-47C9-A64C-A79F62399BCB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3216759-808C-4512-ADE9-9BB759FE9D09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4559264-4573-484D-A3F2-C55C59DFA82D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068FA71-C175-4F13-A65B-20CF658DD756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EC8EF7E-28A2-4AE9-A37A-A8BC3A59E948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C1BDCAA-C8F7-44CC-BA3E-36CF84966330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CDD536D-402C-4B20-85DB-023B47026948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6797589-1996-49D2-876E-64F9741BC0AB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800E163-4B1D-47B7-AAAF-8D74073875B8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EEBCBBAD-D00F-48FE-B684-8A92AE9EFDEE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561BB91-A516-4A8F-A788-33682EE26ACC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1960227B-D387-436F-9C7A-DC5A0C35B86E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CF6F3E0-3670-49AA-B8A5-FE1619B3EA9E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6A80247-0E7B-4289-BEA1-104D5285EB2B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5C9834C-50F8-4B3F-AA31-3E5634B72F63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6639D086-4E67-4349-96CD-0C26AF722F37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DD35271C-0227-4370-8EEF-DC56265B0445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3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818" y="506129"/>
            <a:ext cx="3022104" cy="406396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Блохинов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 Е.Г.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8</a:t>
            </a:fld>
            <a:endParaRPr lang="ru-RU">
              <a:solidFill>
                <a:schemeClr val="tx2"/>
              </a:solidFill>
            </a:endParaRPr>
          </a:p>
        </p:txBody>
      </p:sp>
      <p:pic>
        <p:nvPicPr>
          <p:cNvPr id="21509" name="Picture 6" descr="крицкий50008"/>
          <p:cNvPicPr>
            <a:picLocks noChangeAspect="1" noChangeArrowheads="1"/>
          </p:cNvPicPr>
          <p:nvPr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5" t="949" r="1588" b="1387"/>
          <a:stretch/>
        </p:blipFill>
        <p:spPr bwMode="auto">
          <a:xfrm rot="-60000">
            <a:off x="4283968" y="250557"/>
            <a:ext cx="4157087" cy="634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8" descr="крицкий50012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6" t="6168" r="3635"/>
          <a:stretch>
            <a:fillRect/>
          </a:stretch>
        </p:blipFill>
        <p:spPr bwMode="auto">
          <a:xfrm>
            <a:off x="1295205" y="1628995"/>
            <a:ext cx="2645137" cy="3432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ED0BD6-02EC-452E-B00E-A8572CBE3EC3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2A118E4-FDE4-4CE2-AABD-3EF824D12702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BEB4890-7599-408F-ADF8-7E0A7D5A3A58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E82CB74-8EF7-455F-9EA5-046ED8510038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9781A01-55F9-4A12-B9F1-B57611F83A49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E2B2B4F-5882-41E2-B9D7-6AAC6AD0EF42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22EC5E6-260D-43EC-8CE6-5CA6E82750F1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32304F1-1540-43CA-8B45-64B2EDBA4AA5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587E62C-9D65-49A1-BB9F-741FF74BA5F7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35021BB-3CBA-47DB-9292-3DCF4C3E1333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9D892AA-DEF9-410A-9161-B7EF3EACA7BE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4C9474F-9DE8-405A-8879-92C2EFAD37A9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F84A6C6-67FB-4DD0-A74B-AD374EF738DC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945B92F-41C4-4E34-8884-9BE2D96836E9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9FE1FF9-A3A0-4EB7-BBF1-0CA9BEEB2248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58A47B9-A764-4C5E-BAC0-9192DA21CF6E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7736635-C32F-4B03-BB72-348234D06ADE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E78F2D9-C630-4D66-A31E-F88A1AAE7093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382B7BB-EB9F-4EE6-86FC-BF130F375FBE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AE5E6D8-CAF5-4DBB-A4E8-C8480903965E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36A1EB8-45CE-4A35-A712-6AE76CE23328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9644434-5686-4146-B808-6E186508EE75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B49F229-A857-43E9-AEEE-E8AEC7BDB45F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946404" y="493170"/>
            <a:ext cx="4176284" cy="451495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Рождественский А.В.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22533" name="Picture 6" descr="Рождественский_1"/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5" t="4733"/>
          <a:stretch/>
        </p:blipFill>
        <p:spPr bwMode="auto">
          <a:xfrm>
            <a:off x="1479394" y="1547093"/>
            <a:ext cx="2945783" cy="3861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7" descr="крицкий50025"/>
          <p:cNvPicPr>
            <a:picLocks noChangeAspect="1" noChangeArrowheads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324" y="590248"/>
            <a:ext cx="3505293" cy="558989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6EEB1E-DF10-400D-9B0D-69DB1EF478B5}"/>
              </a:ext>
            </a:extLst>
          </p:cNvPr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CFF7786-78CF-4723-8D66-94726AC3F3D9}"/>
              </a:ext>
            </a:extLst>
          </p:cNvPr>
          <p:cNvSpPr/>
          <p:nvPr/>
        </p:nvSpPr>
        <p:spPr>
          <a:xfrm>
            <a:off x="392348" y="2505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30A76BF-919B-42AE-B2C1-C27E19998498}"/>
              </a:ext>
            </a:extLst>
          </p:cNvPr>
          <p:cNvSpPr/>
          <p:nvPr/>
        </p:nvSpPr>
        <p:spPr>
          <a:xfrm>
            <a:off x="392347" y="531352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20CC76F-A608-4B1D-9803-6DC659DA551B}"/>
              </a:ext>
            </a:extLst>
          </p:cNvPr>
          <p:cNvSpPr/>
          <p:nvPr/>
        </p:nvSpPr>
        <p:spPr>
          <a:xfrm>
            <a:off x="392347" y="82687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B4AC3CD-72CC-49ED-B9AB-111226241328}"/>
              </a:ext>
            </a:extLst>
          </p:cNvPr>
          <p:cNvSpPr/>
          <p:nvPr/>
        </p:nvSpPr>
        <p:spPr>
          <a:xfrm>
            <a:off x="392346" y="11223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2B41C44-A24E-48F1-B16B-3A52E72FD370}"/>
              </a:ext>
            </a:extLst>
          </p:cNvPr>
          <p:cNvSpPr/>
          <p:nvPr/>
        </p:nvSpPr>
        <p:spPr>
          <a:xfrm>
            <a:off x="392345" y="1429300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5B3D739-6177-485F-8742-C9AD3B689319}"/>
              </a:ext>
            </a:extLst>
          </p:cNvPr>
          <p:cNvSpPr/>
          <p:nvPr/>
        </p:nvSpPr>
        <p:spPr>
          <a:xfrm>
            <a:off x="392344" y="1704058"/>
            <a:ext cx="117793" cy="11779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0CD9CA1-E746-47D4-8E4B-B27622655091}"/>
              </a:ext>
            </a:extLst>
          </p:cNvPr>
          <p:cNvSpPr/>
          <p:nvPr/>
        </p:nvSpPr>
        <p:spPr>
          <a:xfrm>
            <a:off x="392344" y="202843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118AA62-4F56-43E2-BF41-39EF6DB5FB3B}"/>
              </a:ext>
            </a:extLst>
          </p:cNvPr>
          <p:cNvSpPr/>
          <p:nvPr/>
        </p:nvSpPr>
        <p:spPr>
          <a:xfrm>
            <a:off x="399397" y="2319853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CF68BA9-34D5-4F58-B5EB-038A7C027A72}"/>
              </a:ext>
            </a:extLst>
          </p:cNvPr>
          <p:cNvSpPr/>
          <p:nvPr/>
        </p:nvSpPr>
        <p:spPr>
          <a:xfrm>
            <a:off x="387568" y="2743509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C29E1B7-DA3E-49FC-9298-A699BB6E8E9F}"/>
              </a:ext>
            </a:extLst>
          </p:cNvPr>
          <p:cNvSpPr/>
          <p:nvPr/>
        </p:nvSpPr>
        <p:spPr>
          <a:xfrm>
            <a:off x="387568" y="3044149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8FED739-C23F-4D01-A4A3-46D4084F19EB}"/>
              </a:ext>
            </a:extLst>
          </p:cNvPr>
          <p:cNvSpPr/>
          <p:nvPr/>
        </p:nvSpPr>
        <p:spPr>
          <a:xfrm>
            <a:off x="382816" y="3404692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CEA33C9-58E0-4805-B422-FAF85EE4733D}"/>
              </a:ext>
            </a:extLst>
          </p:cNvPr>
          <p:cNvSpPr/>
          <p:nvPr/>
        </p:nvSpPr>
        <p:spPr>
          <a:xfrm>
            <a:off x="390038" y="367763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85C01BF-F7F9-4AB6-95B1-44AE37B7B6D5}"/>
              </a:ext>
            </a:extLst>
          </p:cNvPr>
          <p:cNvSpPr/>
          <p:nvPr/>
        </p:nvSpPr>
        <p:spPr>
          <a:xfrm>
            <a:off x="380374" y="4046223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C277CEE-281C-4412-9E61-07C6E9F83F48}"/>
              </a:ext>
            </a:extLst>
          </p:cNvPr>
          <p:cNvSpPr/>
          <p:nvPr/>
        </p:nvSpPr>
        <p:spPr>
          <a:xfrm>
            <a:off x="387568" y="4341743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50880DB-B48A-4DFD-90D1-DCCDE541456F}"/>
              </a:ext>
            </a:extLst>
          </p:cNvPr>
          <p:cNvSpPr/>
          <p:nvPr/>
        </p:nvSpPr>
        <p:spPr>
          <a:xfrm>
            <a:off x="387568" y="4640996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89ACF39-7950-4FA9-976B-9B977D7AE00F}"/>
              </a:ext>
            </a:extLst>
          </p:cNvPr>
          <p:cNvSpPr/>
          <p:nvPr/>
        </p:nvSpPr>
        <p:spPr>
          <a:xfrm>
            <a:off x="387568" y="494344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767CF56-03F7-4FAA-8C7A-1E72D3EEE295}"/>
              </a:ext>
            </a:extLst>
          </p:cNvPr>
          <p:cNvSpPr/>
          <p:nvPr/>
        </p:nvSpPr>
        <p:spPr>
          <a:xfrm>
            <a:off x="377932" y="5254095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B4EF7A55-861B-4643-8F4F-D37F594A2885}"/>
              </a:ext>
            </a:extLst>
          </p:cNvPr>
          <p:cNvSpPr/>
          <p:nvPr/>
        </p:nvSpPr>
        <p:spPr>
          <a:xfrm>
            <a:off x="375490" y="5532376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BB00F12-9FDE-467D-8EB4-1F9486C75241}"/>
              </a:ext>
            </a:extLst>
          </p:cNvPr>
          <p:cNvSpPr/>
          <p:nvPr/>
        </p:nvSpPr>
        <p:spPr>
          <a:xfrm>
            <a:off x="390038" y="5796225"/>
            <a:ext cx="117793" cy="117793"/>
          </a:xfrm>
          <a:prstGeom prst="ellipse">
            <a:avLst/>
          </a:prstGeom>
          <a:solidFill>
            <a:srgbClr val="254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F683C72-56FD-497D-B758-BB309975D6FB}"/>
              </a:ext>
            </a:extLst>
          </p:cNvPr>
          <p:cNvSpPr/>
          <p:nvPr/>
        </p:nvSpPr>
        <p:spPr>
          <a:xfrm>
            <a:off x="390038" y="6091490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0B13D70-DDD7-44E2-9257-606B37DA6D4C}"/>
              </a:ext>
            </a:extLst>
          </p:cNvPr>
          <p:cNvSpPr/>
          <p:nvPr/>
        </p:nvSpPr>
        <p:spPr>
          <a:xfrm>
            <a:off x="390037" y="6342537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1301A08-2BC0-4848-BED4-1CCCEE47A45E}"/>
              </a:ext>
            </a:extLst>
          </p:cNvPr>
          <p:cNvSpPr/>
          <p:nvPr/>
        </p:nvSpPr>
        <p:spPr>
          <a:xfrm>
            <a:off x="390036" y="6594868"/>
            <a:ext cx="117793" cy="1177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007B3-148C-4866-B1E8-62E7B696BFCF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22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Вид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479</Words>
  <Application>Microsoft Office PowerPoint</Application>
  <PresentationFormat>Экран (4:3)</PresentationFormat>
  <Paragraphs>94</Paragraphs>
  <Slides>19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Schoolbook</vt:lpstr>
      <vt:lpstr>Courier New</vt:lpstr>
      <vt:lpstr>Times New Roman</vt:lpstr>
      <vt:lpstr>Wingdings</vt:lpstr>
      <vt:lpstr>Wingdings 2</vt:lpstr>
      <vt:lpstr>Вид</vt:lpstr>
      <vt:lpstr>Формула</vt:lpstr>
      <vt:lpstr>МОСКОВСКАЯ ЛАБОРАТОРИЯ ГГИ: история  и основные результаты  </vt:lpstr>
      <vt:lpstr>Международный симпозиум по паводкам и их расчетам 1967 года (1969 г., с.18-32)</vt:lpstr>
      <vt:lpstr>Создатели московской лаборатории ГГИ</vt:lpstr>
      <vt:lpstr>Состав Московской лаборатории ГГИ</vt:lpstr>
      <vt:lpstr>Презентация PowerPoint</vt:lpstr>
      <vt:lpstr>Презентация PowerPoint</vt:lpstr>
      <vt:lpstr>Трехпараметрическое степенное  гамма-распределение</vt:lpstr>
      <vt:lpstr>Блохинов Е.Г.</vt:lpstr>
      <vt:lpstr>Рождественский А.В.</vt:lpstr>
      <vt:lpstr>Презентация PowerPoint</vt:lpstr>
      <vt:lpstr>Стохастические модели в гидрологии</vt:lpstr>
      <vt:lpstr>Сарманов И.О.</vt:lpstr>
      <vt:lpstr>Раткович Д.Я.</vt:lpstr>
      <vt:lpstr>Статистически однородные районы  по характеру межгодовой изменчивости стока рек</vt:lpstr>
      <vt:lpstr>Презентация PowerPoint</vt:lpstr>
      <vt:lpstr>Презентация PowerPoint</vt:lpstr>
      <vt:lpstr>Институт водных проблем АН СССР</vt:lpstr>
      <vt:lpstr>Что в итоге?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МОСКОВСКАЯ ЛАБОРАТОРИЯ ГГИ: история  и основные результаты  </dc:title>
  <dc:creator>ELENA KOROBKINA</dc:creator>
  <cp:lastModifiedBy>ELENA KOROBKINA</cp:lastModifiedBy>
  <cp:revision>19</cp:revision>
  <dcterms:created xsi:type="dcterms:W3CDTF">2019-10-08T15:00:29Z</dcterms:created>
  <dcterms:modified xsi:type="dcterms:W3CDTF">2019-10-08T17:48:53Z</dcterms:modified>
</cp:coreProperties>
</file>