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304" r:id="rId2"/>
    <p:sldId id="266" r:id="rId3"/>
    <p:sldId id="360" r:id="rId4"/>
    <p:sldId id="361" r:id="rId5"/>
    <p:sldId id="362" r:id="rId6"/>
    <p:sldId id="366" r:id="rId7"/>
    <p:sldId id="423" r:id="rId8"/>
    <p:sldId id="419" r:id="rId9"/>
    <p:sldId id="426" r:id="rId10"/>
    <p:sldId id="427" r:id="rId11"/>
    <p:sldId id="428" r:id="rId12"/>
    <p:sldId id="367" r:id="rId13"/>
    <p:sldId id="368" r:id="rId14"/>
    <p:sldId id="379" r:id="rId15"/>
    <p:sldId id="425" r:id="rId16"/>
    <p:sldId id="375" r:id="rId17"/>
    <p:sldId id="405" r:id="rId18"/>
    <p:sldId id="406" r:id="rId19"/>
    <p:sldId id="407" r:id="rId20"/>
    <p:sldId id="382" r:id="rId21"/>
    <p:sldId id="383" r:id="rId22"/>
    <p:sldId id="413" r:id="rId23"/>
    <p:sldId id="388" r:id="rId24"/>
    <p:sldId id="412" r:id="rId25"/>
    <p:sldId id="414" r:id="rId26"/>
    <p:sldId id="415" r:id="rId27"/>
    <p:sldId id="398" r:id="rId28"/>
    <p:sldId id="319" r:id="rId29"/>
    <p:sldId id="274" r:id="rId30"/>
    <p:sldId id="377" r:id="rId31"/>
    <p:sldId id="408" r:id="rId32"/>
    <p:sldId id="409" r:id="rId33"/>
    <p:sldId id="410" r:id="rId34"/>
    <p:sldId id="411" r:id="rId35"/>
    <p:sldId id="378" r:id="rId36"/>
    <p:sldId id="399" r:id="rId37"/>
    <p:sldId id="401" r:id="rId38"/>
    <p:sldId id="402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8A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-76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7C964B8-EF6C-48F7-9B22-CC7E6BC23C87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7FC28E55-2D27-423E-AE1A-C2FA45FED6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F4ABE-AA18-4D54-917C-88AE2E063031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1889-1813-4496-A7A0-FBC77492D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D4E98-0B81-4F32-B07F-EB1CC1AF5D57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62228-C51A-4A4F-9C12-738130CB7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DA2B9-F653-41AC-BA21-63E0F653B4FA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A5462-B8E8-4D12-8913-3245CC071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6381E-8568-44A6-9DB9-3DC6B717ECFC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96669-2707-4B26-9A8A-8133F4A4A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C749C-40A9-449C-B089-C1BA8769499A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98F94-9958-4447-96A2-16F25E3A0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CD38E-5A07-4D20-B6A9-9601CE13729D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D2DEB-B416-4743-98B7-68B9E491D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C53E7-D593-48ED-90C7-5CDE08F27BED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D1F0A-D0A6-43C6-84D7-41C062DD4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2F2A5-FEBF-4308-8D3A-87E4901C7646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20D92-CAEC-4A39-AA6B-AAD5C072D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5B32C-7D8E-4241-9621-84C2EB704C85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C77E6-5E00-476F-829D-2B303B0603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CBFBA-69AD-468E-959A-B78E3EA93075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BCD81-9CA8-4532-B185-2878B1CD3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D3465-AE10-4F99-B67B-6F2F7A5455BF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D93DC-8F43-407F-9125-5BBBD7352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EA72E-FCBA-444D-BDE6-22F3C04742F5}" type="datetimeFigureOut">
              <a:rPr lang="ru-RU"/>
              <a:pPr>
                <a:defRPr/>
              </a:pPr>
              <a:t>09.10.2019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29178B-F4F6-47EA-99E3-3526082EC9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s://water.noaa.gov/about/nwm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9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GELFAN\&#1047;&#1072;&#1084;&#1077;&#1089;&#1090;&#1080;&#1090;&#1077;&#1083;&#1100;\&#1050;&#1086;&#1085;&#1092;&#1077;&#1088;&#1077;&#1085;&#1094;&#1080;&#1103;_&#1050;&#1086;&#1089;&#1090;&#1088;&#1086;&#1084;&#1072;\&#1070;&#1088;&#1080;&#1085;&#1072;%20&#1087;&#1088;&#1077;&#1079;&#1077;&#1085;&#1090;&#1072;&#1094;&#1080;&#1103;\kok_draft.avi" TargetMode="Externa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1646238"/>
            <a:ext cx="8526463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371600" y="533867"/>
            <a:ext cx="7772400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003399"/>
                </a:solidFill>
              </a:rPr>
              <a:t>ГЕОИНФОРМАЦИОННЫЕ</a:t>
            </a:r>
            <a:br>
              <a:rPr lang="ru-RU" sz="3600" b="1" dirty="0" smtClean="0">
                <a:solidFill>
                  <a:srgbClr val="003399"/>
                </a:solidFill>
              </a:rPr>
            </a:br>
            <a:r>
              <a:rPr lang="ru-RU" sz="3600" b="1" dirty="0" smtClean="0">
                <a:solidFill>
                  <a:srgbClr val="003399"/>
                </a:solidFill>
              </a:rPr>
              <a:t>КОМПЛЕКСЫ НА ОСНОВЕ ФИЗИКО-МАТЕМАТИЧЕСКИХ МОДЕЛЕЙ РЕЧНОГО СТОКА:</a:t>
            </a:r>
            <a:br>
              <a:rPr lang="ru-RU" sz="3600" b="1" dirty="0" smtClean="0">
                <a:solidFill>
                  <a:srgbClr val="003399"/>
                </a:solidFill>
              </a:rPr>
            </a:br>
            <a:r>
              <a:rPr lang="ru-RU" sz="3600" b="1" dirty="0" smtClean="0">
                <a:solidFill>
                  <a:srgbClr val="003399"/>
                </a:solidFill>
              </a:rPr>
              <a:t>РАЗВИТИЕ И ПРИМЕНЕНИЕ ДЛЯ ГИДРОЛОГИЧЕСКИХ РАСЧЕТОВ И ПРОГНОЗОВ В</a:t>
            </a:r>
            <a:r>
              <a:rPr lang="en-US" sz="3600" b="1" dirty="0" smtClean="0">
                <a:solidFill>
                  <a:srgbClr val="003399"/>
                </a:solidFill>
              </a:rPr>
              <a:t> </a:t>
            </a:r>
            <a:r>
              <a:rPr lang="ru-RU" sz="3600" b="1" dirty="0" smtClean="0">
                <a:solidFill>
                  <a:srgbClr val="003399"/>
                </a:solidFill>
              </a:rPr>
              <a:t>ИВП РАН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en-US" sz="28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2600" b="1" dirty="0" err="1" smtClean="0">
                <a:solidFill>
                  <a:srgbClr val="003399"/>
                </a:solidFill>
              </a:rPr>
              <a:t>Гельфан</a:t>
            </a:r>
            <a:r>
              <a:rPr lang="ru-RU" sz="2600" b="1" dirty="0" smtClean="0">
                <a:solidFill>
                  <a:srgbClr val="003399"/>
                </a:solidFill>
              </a:rPr>
              <a:t> </a:t>
            </a:r>
            <a:r>
              <a:rPr lang="ru-RU" sz="2600" b="1" dirty="0" smtClean="0">
                <a:solidFill>
                  <a:srgbClr val="003399"/>
                </a:solidFill>
              </a:rPr>
              <a:t>А.Н</a:t>
            </a:r>
            <a:r>
              <a:rPr lang="ru-RU" sz="2600" b="1" dirty="0" smtClean="0">
                <a:solidFill>
                  <a:srgbClr val="003399"/>
                </a:solidFill>
              </a:rPr>
              <a:t>. </a:t>
            </a:r>
            <a:endParaRPr lang="ru-RU" sz="2600" b="1" dirty="0" smtClean="0">
              <a:solidFill>
                <a:srgbClr val="003399"/>
              </a:solidFill>
            </a:endParaRPr>
          </a:p>
          <a:p>
            <a:pPr algn="ctr">
              <a:defRPr/>
            </a:pPr>
            <a:r>
              <a:rPr lang="ru-RU" sz="2200" i="1" dirty="0" smtClean="0">
                <a:solidFill>
                  <a:srgbClr val="003399"/>
                </a:solidFill>
              </a:rPr>
              <a:t>Институт </a:t>
            </a:r>
            <a:r>
              <a:rPr lang="ru-RU" sz="2200" i="1" dirty="0">
                <a:solidFill>
                  <a:srgbClr val="003399"/>
                </a:solidFill>
              </a:rPr>
              <a:t>водных проблем РАН 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489200" y="6248400"/>
            <a:ext cx="6654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«100 лет Государственному Гидрологическому Институту: взгляд</a:t>
            </a:r>
            <a:r>
              <a:rPr lang="en-US" b="1" dirty="0" smtClean="0">
                <a:solidFill>
                  <a:srgbClr val="003399"/>
                </a:solidFill>
              </a:rPr>
              <a:t> </a:t>
            </a:r>
            <a:r>
              <a:rPr lang="ru-RU" b="1" dirty="0" smtClean="0">
                <a:solidFill>
                  <a:srgbClr val="003399"/>
                </a:solidFill>
              </a:rPr>
              <a:t>в будущее», </a:t>
            </a:r>
            <a:r>
              <a:rPr lang="en-US" b="1" dirty="0" smtClean="0">
                <a:solidFill>
                  <a:srgbClr val="003399"/>
                </a:solidFill>
              </a:rPr>
              <a:t>C</a:t>
            </a:r>
            <a:r>
              <a:rPr lang="ru-RU" b="1" dirty="0" smtClean="0">
                <a:solidFill>
                  <a:srgbClr val="003399"/>
                </a:solidFill>
              </a:rPr>
              <a:t>.-Петербург, 10.10.2019</a:t>
            </a:r>
            <a:endParaRPr lang="ru-RU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6"/>
          <p:cNvSpPr txBox="1">
            <a:spLocks noChangeArrowheads="1"/>
          </p:cNvSpPr>
          <p:nvPr/>
        </p:nvSpPr>
        <p:spPr bwMode="auto">
          <a:xfrm>
            <a:off x="2038350" y="1213001"/>
            <a:ext cx="6335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2000" b="1" dirty="0">
                <a:solidFill>
                  <a:srgbClr val="003399"/>
                </a:solidFill>
                <a:latin typeface="Tahoma" pitchFamily="34" charset="0"/>
              </a:rPr>
              <a:t>Данные</a:t>
            </a:r>
            <a:r>
              <a:rPr lang="en-US" altLang="en-US" sz="2000" b="1" dirty="0">
                <a:solidFill>
                  <a:srgbClr val="003399"/>
                </a:solidFill>
                <a:latin typeface="Tahoma" pitchFamily="34" charset="0"/>
              </a:rPr>
              <a:t> </a:t>
            </a:r>
            <a:r>
              <a:rPr lang="en-US" altLang="en-US" sz="2000" b="1" dirty="0">
                <a:solidFill>
                  <a:srgbClr val="003399"/>
                </a:solidFill>
                <a:latin typeface="Tahoma" pitchFamily="34" charset="0"/>
                <a:sym typeface="Wingdings" pitchFamily="2" charset="2"/>
              </a:rPr>
              <a:t></a:t>
            </a:r>
            <a:r>
              <a:rPr lang="en-US" altLang="en-US" sz="2000" b="1" dirty="0">
                <a:solidFill>
                  <a:srgbClr val="003399"/>
                </a:solidFill>
                <a:latin typeface="Tahoma" pitchFamily="34" charset="0"/>
              </a:rPr>
              <a:t> </a:t>
            </a:r>
            <a:r>
              <a:rPr lang="ru-RU" altLang="en-US" sz="2000" b="1" dirty="0">
                <a:solidFill>
                  <a:srgbClr val="003399"/>
                </a:solidFill>
                <a:latin typeface="Tahoma" pitchFamily="34" charset="0"/>
              </a:rPr>
              <a:t>Модели</a:t>
            </a:r>
            <a:r>
              <a:rPr lang="en-US" altLang="en-US" sz="2000" b="1" dirty="0">
                <a:solidFill>
                  <a:srgbClr val="003399"/>
                </a:solidFill>
                <a:latin typeface="Tahoma" pitchFamily="34" charset="0"/>
              </a:rPr>
              <a:t>  </a:t>
            </a:r>
            <a:r>
              <a:rPr lang="en-US" altLang="en-US" sz="2000" b="1" dirty="0">
                <a:solidFill>
                  <a:srgbClr val="003399"/>
                </a:solidFill>
                <a:latin typeface="Tahoma" pitchFamily="34" charset="0"/>
                <a:sym typeface="Wingdings" pitchFamily="2" charset="2"/>
              </a:rPr>
              <a:t></a:t>
            </a:r>
            <a:r>
              <a:rPr lang="en-US" altLang="en-US" sz="2000" b="1" dirty="0">
                <a:solidFill>
                  <a:srgbClr val="003399"/>
                </a:solidFill>
                <a:latin typeface="Tahoma" pitchFamily="34" charset="0"/>
              </a:rPr>
              <a:t> </a:t>
            </a:r>
            <a:r>
              <a:rPr lang="ru-RU" altLang="en-US" sz="2000" b="1" dirty="0">
                <a:solidFill>
                  <a:srgbClr val="003399"/>
                </a:solidFill>
                <a:latin typeface="Tahoma" pitchFamily="34" charset="0"/>
              </a:rPr>
              <a:t>Знания</a:t>
            </a:r>
            <a:r>
              <a:rPr lang="en-US" altLang="en-US" sz="2000" b="1" dirty="0">
                <a:solidFill>
                  <a:srgbClr val="003399"/>
                </a:solidFill>
                <a:latin typeface="Tahoma" pitchFamily="34" charset="0"/>
              </a:rPr>
              <a:t> </a:t>
            </a:r>
            <a:r>
              <a:rPr lang="en-US" altLang="en-US" sz="2000" b="1" dirty="0">
                <a:solidFill>
                  <a:srgbClr val="003399"/>
                </a:solidFill>
                <a:latin typeface="Tahoma" pitchFamily="34" charset="0"/>
                <a:sym typeface="Wingdings" pitchFamily="2" charset="2"/>
              </a:rPr>
              <a:t> </a:t>
            </a:r>
            <a:r>
              <a:rPr lang="ru-RU" altLang="en-US" sz="2000" b="1" dirty="0">
                <a:solidFill>
                  <a:srgbClr val="003399"/>
                </a:solidFill>
                <a:latin typeface="Tahoma" pitchFamily="34" charset="0"/>
                <a:sym typeface="Wingdings" pitchFamily="2" charset="2"/>
              </a:rPr>
              <a:t>Решения</a:t>
            </a:r>
            <a:endParaRPr lang="en-US" altLang="en-US" sz="2000" b="1" dirty="0">
              <a:solidFill>
                <a:srgbClr val="003399"/>
              </a:solidFill>
              <a:latin typeface="Tahoma" pitchFamily="34" charset="0"/>
            </a:endParaRPr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1246071" y="0"/>
            <a:ext cx="7897929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800" b="1" dirty="0">
                <a:solidFill>
                  <a:srgbClr val="37B3A0"/>
                </a:solidFill>
              </a:rPr>
              <a:t>ИНТЕГРАЦИЯ ДАННЫХ, МОДЕЛЕЙ И АЛГОРИТМОВ ПРИНЯТИЯ РЕШЕНИЙ</a:t>
            </a:r>
            <a:endParaRPr lang="en-US" altLang="en-US" sz="2800" b="1" dirty="0">
              <a:solidFill>
                <a:srgbClr val="37B3A0"/>
              </a:solidFill>
            </a:endParaRPr>
          </a:p>
        </p:txBody>
      </p:sp>
      <p:pic>
        <p:nvPicPr>
          <p:cNvPr id="18437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513" y="1487638"/>
            <a:ext cx="7710487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 rot="16200000">
            <a:off x="-1526396" y="3428280"/>
            <a:ext cx="42495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19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9</a:t>
            </a: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0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-2000-е годы</a:t>
            </a:r>
            <a:endParaRPr lang="en-US" sz="36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339385" y="2677296"/>
            <a:ext cx="3898441" cy="121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084" y="3703337"/>
            <a:ext cx="3929915" cy="27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8150" y="1327150"/>
            <a:ext cx="310515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41659" y="4258985"/>
            <a:ext cx="3968783" cy="2599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8327224" y="2732739"/>
            <a:ext cx="365125" cy="520700"/>
          </a:xfrm>
          <a:prstGeom prst="downArrow">
            <a:avLst>
              <a:gd name="adj1" fmla="val 50000"/>
              <a:gd name="adj2" fmla="val 356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9" name="Text Box 10"/>
          <p:cNvSpPr txBox="1">
            <a:spLocks noChangeArrowheads="1"/>
          </p:cNvSpPr>
          <p:nvPr/>
        </p:nvSpPr>
        <p:spPr bwMode="auto">
          <a:xfrm>
            <a:off x="5605463" y="966788"/>
            <a:ext cx="33226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Сейчас прогноз водного режима по </a:t>
            </a:r>
            <a:r>
              <a:rPr lang="en-US" sz="1400"/>
              <a:t>~4000 </a:t>
            </a:r>
            <a:r>
              <a:rPr lang="ru-RU" sz="1400"/>
              <a:t>створам из 8000</a:t>
            </a:r>
          </a:p>
        </p:txBody>
      </p:sp>
      <p:sp>
        <p:nvSpPr>
          <p:cNvPr id="25611" name="Text Box 12"/>
          <p:cNvSpPr txBox="1">
            <a:spLocks noChangeArrowheads="1"/>
          </p:cNvSpPr>
          <p:nvPr/>
        </p:nvSpPr>
        <p:spPr bwMode="auto">
          <a:xfrm>
            <a:off x="6091238" y="3443288"/>
            <a:ext cx="2936875" cy="730250"/>
          </a:xfrm>
          <a:prstGeom prst="rect">
            <a:avLst/>
          </a:prstGeom>
          <a:solidFill>
            <a:schemeClr val="bg1">
              <a:alpha val="70979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С помощью</a:t>
            </a:r>
            <a:r>
              <a:rPr lang="en-US" sz="1400"/>
              <a:t> NWM </a:t>
            </a:r>
            <a:r>
              <a:rPr lang="ru-RU" sz="1400"/>
              <a:t>будет выпускаться прогноз по 2.7 млн. точек на речной сети США</a:t>
            </a:r>
          </a:p>
        </p:txBody>
      </p:sp>
      <p:pic>
        <p:nvPicPr>
          <p:cNvPr id="25613" name="Picture 13" descr="Diagram of Water Cyc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42226" y="784269"/>
            <a:ext cx="3632415" cy="320059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390147" y="625642"/>
            <a:ext cx="3634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7"/>
              </a:rPr>
              <a:t>https://water.noaa.gov/about/nwm</a:t>
            </a:r>
            <a:endParaRPr lang="ru-RU" dirty="0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1294197" y="0"/>
            <a:ext cx="7849803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400" b="1" dirty="0" smtClean="0">
                <a:solidFill>
                  <a:srgbClr val="37B3A0"/>
                </a:solidFill>
              </a:rPr>
              <a:t>НАЦИОНАЛЬНАЯ ГИДРОЛОГИЧЕСКАЯ МОДЕЛЬ - ПРИМЕР РЕАЛИЗАЦИИ НОВЫХ ТЕХНОЛОГИЙ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103" y="759715"/>
            <a:ext cx="5553097" cy="3990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291308" y="0"/>
            <a:ext cx="78526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Система </a:t>
            </a:r>
            <a:r>
              <a:rPr lang="ru-RU" sz="2400" b="1" dirty="0" smtClean="0">
                <a:solidFill>
                  <a:srgbClr val="37B3A0"/>
                </a:solidFill>
                <a:latin typeface="Helvetica Neue Condensed"/>
              </a:rPr>
              <a:t>ИВП РАН </a:t>
            </a: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физико-математических моделей гидрологического цикла </a:t>
            </a:r>
          </a:p>
        </p:txBody>
      </p:sp>
      <p:graphicFrame>
        <p:nvGraphicFramePr>
          <p:cNvPr id="17" name="Object 6"/>
          <p:cNvGraphicFramePr>
            <a:graphicFrameLocks noChangeAspect="1"/>
          </p:cNvGraphicFramePr>
          <p:nvPr/>
        </p:nvGraphicFramePr>
        <p:xfrm>
          <a:off x="6481241" y="2569369"/>
          <a:ext cx="2362200" cy="1214437"/>
        </p:xfrm>
        <a:graphic>
          <a:graphicData uri="http://schemas.openxmlformats.org/presentationml/2006/ole">
            <p:oleObj spid="_x0000_s75783" name="Equation" r:id="rId4" imgW="1231560" imgH="634680" progId="">
              <p:embed/>
            </p:oleObj>
          </a:graphicData>
        </a:graphic>
      </p:graphicFrame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1593776" y="4574183"/>
            <a:ext cx="20403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u="sng" dirty="0">
                <a:solidFill>
                  <a:srgbClr val="003399"/>
                </a:solidFill>
              </a:rPr>
              <a:t>Русловой сток</a:t>
            </a: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6346304" y="1708944"/>
            <a:ext cx="27976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3399"/>
                </a:solidFill>
              </a:rPr>
              <a:t>Поверхностный </a:t>
            </a:r>
            <a:r>
              <a:rPr lang="ru-RU" sz="2000" b="1" u="sng" dirty="0" smtClean="0">
                <a:solidFill>
                  <a:srgbClr val="003399"/>
                </a:solidFill>
              </a:rPr>
              <a:t>склоновый сток</a:t>
            </a:r>
            <a:endParaRPr lang="ru-RU" sz="2000" b="1" u="sng" dirty="0">
              <a:solidFill>
                <a:srgbClr val="003399"/>
              </a:solidFill>
            </a:endParaRPr>
          </a:p>
        </p:txBody>
      </p:sp>
      <p:graphicFrame>
        <p:nvGraphicFramePr>
          <p:cNvPr id="20" name="Object 9"/>
          <p:cNvGraphicFramePr>
            <a:graphicFrameLocks noChangeAspect="1"/>
          </p:cNvGraphicFramePr>
          <p:nvPr/>
        </p:nvGraphicFramePr>
        <p:xfrm>
          <a:off x="6418312" y="4572124"/>
          <a:ext cx="2438400" cy="1143000"/>
        </p:xfrm>
        <a:graphic>
          <a:graphicData uri="http://schemas.openxmlformats.org/presentationml/2006/ole">
            <p:oleObj spid="_x0000_s75784" name="Equation" r:id="rId5" imgW="1346040" imgH="634680" progId="">
              <p:embed/>
            </p:oleObj>
          </a:graphicData>
        </a:graphic>
      </p:graphicFrame>
      <p:graphicFrame>
        <p:nvGraphicFramePr>
          <p:cNvPr id="21" name="Object 10"/>
          <p:cNvGraphicFramePr>
            <a:graphicFrameLocks noChangeAspect="1"/>
          </p:cNvGraphicFramePr>
          <p:nvPr/>
        </p:nvGraphicFramePr>
        <p:xfrm>
          <a:off x="6418312" y="5940276"/>
          <a:ext cx="2133600" cy="369888"/>
        </p:xfrm>
        <a:graphic>
          <a:graphicData uri="http://schemas.openxmlformats.org/presentationml/2006/ole">
            <p:oleObj spid="_x0000_s75785" r:id="rId6" imgW="1155700" imgH="203200" progId="">
              <p:embed/>
            </p:oleObj>
          </a:graphicData>
        </a:graphic>
      </p:graphicFrame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6372857" y="3826644"/>
            <a:ext cx="277114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u="sng" dirty="0" err="1">
                <a:solidFill>
                  <a:srgbClr val="003399"/>
                </a:solidFill>
              </a:rPr>
              <a:t>Подповерхностный</a:t>
            </a:r>
            <a:r>
              <a:rPr lang="ru-RU" sz="2000" b="1" u="sng" dirty="0">
                <a:solidFill>
                  <a:srgbClr val="003399"/>
                </a:solidFill>
              </a:rPr>
              <a:t> </a:t>
            </a:r>
          </a:p>
          <a:p>
            <a:r>
              <a:rPr lang="ru-RU" sz="2000" b="1" u="sng" dirty="0">
                <a:solidFill>
                  <a:srgbClr val="003399"/>
                </a:solidFill>
              </a:rPr>
              <a:t>сток</a:t>
            </a:r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5786" name="Object 10"/>
          <p:cNvGraphicFramePr>
            <a:graphicFrameLocks noChangeAspect="1"/>
          </p:cNvGraphicFramePr>
          <p:nvPr/>
        </p:nvGraphicFramePr>
        <p:xfrm>
          <a:off x="1562099" y="4965700"/>
          <a:ext cx="4502727" cy="762000"/>
        </p:xfrm>
        <a:graphic>
          <a:graphicData uri="http://schemas.openxmlformats.org/presentationml/2006/ole">
            <p:oleObj spid="_x0000_s75786" r:id="rId7" imgW="2463800" imgH="419100" progId="">
              <p:embed/>
            </p:oleObj>
          </a:graphicData>
        </a:graphic>
      </p:graphicFrame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5788" name="Object 12"/>
          <p:cNvGraphicFramePr>
            <a:graphicFrameLocks noChangeAspect="1"/>
          </p:cNvGraphicFramePr>
          <p:nvPr/>
        </p:nvGraphicFramePr>
        <p:xfrm>
          <a:off x="1587500" y="5829300"/>
          <a:ext cx="2073582" cy="673100"/>
        </p:xfrm>
        <a:graphic>
          <a:graphicData uri="http://schemas.openxmlformats.org/presentationml/2006/ole">
            <p:oleObj spid="_x0000_s75788" r:id="rId8" imgW="1206500" imgH="393700" progId="">
              <p:embed/>
            </p:oleObj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1373188" y="787400"/>
            <a:ext cx="77708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>
                <a:solidFill>
                  <a:srgbClr val="003399"/>
                </a:solidFill>
              </a:rPr>
              <a:t>Формирование снежного покрова и </a:t>
            </a:r>
            <a:r>
              <a:rPr lang="ru-RU" b="1" dirty="0" smtClean="0">
                <a:solidFill>
                  <a:srgbClr val="003399"/>
                </a:solidFill>
              </a:rPr>
              <a:t>снеготаяние </a:t>
            </a:r>
            <a:endParaRPr lang="en-GB" b="1" dirty="0">
              <a:solidFill>
                <a:srgbClr val="003399"/>
              </a:solidFill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291308" y="0"/>
            <a:ext cx="78526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Система </a:t>
            </a:r>
            <a:r>
              <a:rPr lang="ru-RU" sz="2400" b="1" dirty="0" smtClean="0">
                <a:solidFill>
                  <a:srgbClr val="37B3A0"/>
                </a:solidFill>
                <a:latin typeface="Helvetica Neue Condensed"/>
              </a:rPr>
              <a:t>ИВП РАН </a:t>
            </a: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физико-математических моделей гидрологического цикла </a:t>
            </a: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7000" y="998718"/>
            <a:ext cx="6845300" cy="3219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1181100" y="4316413"/>
            <a:ext cx="7962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99"/>
                </a:solidFill>
              </a:rPr>
              <a:t>Вертикальный тепло- и </a:t>
            </a:r>
            <a:r>
              <a:rPr lang="ru-RU" b="1" dirty="0" err="1">
                <a:solidFill>
                  <a:srgbClr val="003399"/>
                </a:solidFill>
              </a:rPr>
              <a:t>влагоперенос</a:t>
            </a:r>
            <a:r>
              <a:rPr lang="ru-RU" b="1" dirty="0">
                <a:solidFill>
                  <a:srgbClr val="003399"/>
                </a:solidFill>
              </a:rPr>
              <a:t> в мерзлой </a:t>
            </a:r>
            <a:r>
              <a:rPr lang="ru-RU" b="1" dirty="0" smtClean="0">
                <a:solidFill>
                  <a:srgbClr val="003399"/>
                </a:solidFill>
              </a:rPr>
              <a:t>почве</a:t>
            </a:r>
            <a:r>
              <a:rPr lang="ru-RU" dirty="0" smtClean="0">
                <a:solidFill>
                  <a:srgbClr val="003399"/>
                </a:solidFill>
              </a:rPr>
              <a:t>  </a:t>
            </a:r>
            <a:endParaRPr lang="ru-RU" dirty="0">
              <a:solidFill>
                <a:srgbClr val="003399"/>
              </a:solidFill>
            </a:endParaRPr>
          </a:p>
        </p:txBody>
      </p:sp>
      <p:graphicFrame>
        <p:nvGraphicFramePr>
          <p:cNvPr id="83971" name="Object 3"/>
          <p:cNvGraphicFramePr>
            <a:graphicFrameLocks noChangeAspect="1"/>
          </p:cNvGraphicFramePr>
          <p:nvPr/>
        </p:nvGraphicFramePr>
        <p:xfrm>
          <a:off x="1689100" y="4876800"/>
          <a:ext cx="4343400" cy="769938"/>
        </p:xfrm>
        <a:graphic>
          <a:graphicData uri="http://schemas.openxmlformats.org/presentationml/2006/ole">
            <p:oleObj spid="_x0000_s83971" r:id="rId4" imgW="2527300" imgH="444500" progId="">
              <p:embed/>
            </p:oleObj>
          </a:graphicData>
        </a:graphic>
      </p:graphicFrame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1689100" y="5638800"/>
          <a:ext cx="6781800" cy="673100"/>
        </p:xfrm>
        <a:graphic>
          <a:graphicData uri="http://schemas.openxmlformats.org/presentationml/2006/ole">
            <p:oleObj spid="_x0000_s83972" r:id="rId5" imgW="3924300" imgH="393700" progId="">
              <p:embed/>
            </p:oleObj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291308" y="0"/>
            <a:ext cx="78526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Исследования ГГИ и развитие системы</a:t>
            </a:r>
            <a:r>
              <a:rPr lang="ru-RU" sz="2400" b="1" dirty="0" smtClean="0">
                <a:solidFill>
                  <a:srgbClr val="37B3A0"/>
                </a:solidFill>
                <a:latin typeface="Helvetica Neue Condensed"/>
              </a:rPr>
              <a:t> </a:t>
            </a: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физико-математических моделей </a:t>
            </a:r>
            <a:r>
              <a:rPr lang="ru-RU" sz="2400" b="1" dirty="0" smtClean="0">
                <a:solidFill>
                  <a:srgbClr val="37B3A0"/>
                </a:solidFill>
                <a:latin typeface="Helvetica Neue Condensed"/>
              </a:rPr>
              <a:t> ИВП РАН</a:t>
            </a:r>
            <a:endParaRPr lang="ru-RU" sz="24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1814" y="900235"/>
            <a:ext cx="8402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b="1" dirty="0" smtClean="0">
                <a:solidFill>
                  <a:srgbClr val="003399"/>
                </a:solidFill>
              </a:rPr>
              <a:t>Исследования процессов  </a:t>
            </a:r>
            <a:r>
              <a:rPr lang="ru-RU" b="1" dirty="0" smtClean="0">
                <a:solidFill>
                  <a:srgbClr val="003399"/>
                </a:solidFill>
              </a:rPr>
              <a:t>формирования </a:t>
            </a:r>
            <a:r>
              <a:rPr lang="ru-RU" b="1" dirty="0" smtClean="0">
                <a:solidFill>
                  <a:srgbClr val="003399"/>
                </a:solidFill>
              </a:rPr>
              <a:t>талого стока по данным полевых и дистанционных измерений в бассейнах рек Дон и Вятка</a:t>
            </a:r>
          </a:p>
        </p:txBody>
      </p:sp>
      <p:pic>
        <p:nvPicPr>
          <p:cNvPr id="102402" name="Picture 2" descr="coll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1106" y="1524000"/>
            <a:ext cx="2449320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9545" y="1736710"/>
            <a:ext cx="3181156" cy="1962332"/>
          </a:xfrm>
          <a:prstGeom prst="rect">
            <a:avLst/>
          </a:prstGeom>
          <a:noFill/>
        </p:spPr>
      </p:pic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3487" y="1753179"/>
            <a:ext cx="2830513" cy="157422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67214" y="4786435"/>
            <a:ext cx="31570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b="1" dirty="0" smtClean="0">
                <a:solidFill>
                  <a:srgbClr val="003399"/>
                </a:solidFill>
              </a:rPr>
              <a:t>Гидрофизические исследования гидротермичес</a:t>
            </a:r>
            <a:r>
              <a:rPr lang="ru-RU" b="1" dirty="0" smtClean="0">
                <a:solidFill>
                  <a:srgbClr val="003399"/>
                </a:solidFill>
              </a:rPr>
              <a:t>к</a:t>
            </a:r>
            <a:r>
              <a:rPr lang="ru-RU" b="1" dirty="0" smtClean="0">
                <a:solidFill>
                  <a:srgbClr val="003399"/>
                </a:solidFill>
              </a:rPr>
              <a:t>их процессов в мерзлой почве</a:t>
            </a:r>
            <a:endParaRPr lang="ru-RU" b="1" dirty="0" smtClean="0">
              <a:solidFill>
                <a:srgbClr val="003399"/>
              </a:solidFill>
            </a:endParaRPr>
          </a:p>
        </p:txBody>
      </p:sp>
      <p:pic>
        <p:nvPicPr>
          <p:cNvPr id="102405" name="Picture 5" descr="установка_полна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31532" y="4046033"/>
            <a:ext cx="4679004" cy="281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0013" y="878006"/>
            <a:ext cx="3698933" cy="2792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Slide Number Placeholder 22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fld id="{2CE234BD-025B-4653-9F04-5BEC33FD746C}" type="slidenum">
              <a:rPr lang="en-US" altLang="en-US" sz="1400">
                <a:solidFill>
                  <a:srgbClr val="CCECFF"/>
                </a:solidFill>
                <a:latin typeface="Times New Roman" pitchFamily="18" charset="0"/>
              </a:rPr>
              <a:pPr algn="r" eaLnBrk="0" hangingPunct="0">
                <a:spcBef>
                  <a:spcPct val="50000"/>
                </a:spcBef>
              </a:pPr>
              <a:t>15</a:t>
            </a:fld>
            <a:endParaRPr lang="en-US" altLang="en-US" sz="1400">
              <a:solidFill>
                <a:srgbClr val="CCECFF"/>
              </a:solidFill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0000" y="698500"/>
            <a:ext cx="38227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3399"/>
                </a:solidFill>
              </a:rPr>
              <a:t>МОДЕЛИ, СОЗДАННЫЕ В ИВП РАН:</a:t>
            </a:r>
            <a:endParaRPr lang="en-US" b="1" dirty="0" smtClean="0">
              <a:solidFill>
                <a:srgbClr val="003399"/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b="1" dirty="0" smtClean="0">
                <a:solidFill>
                  <a:srgbClr val="003399"/>
                </a:solidFill>
              </a:rPr>
              <a:t>Модели </a:t>
            </a:r>
            <a:r>
              <a:rPr lang="ru-RU" b="1" dirty="0">
                <a:solidFill>
                  <a:srgbClr val="003399"/>
                </a:solidFill>
              </a:rPr>
              <a:t>формирования речного стока (</a:t>
            </a:r>
            <a:r>
              <a:rPr lang="en-US" b="1" dirty="0">
                <a:solidFill>
                  <a:srgbClr val="003399"/>
                </a:solidFill>
              </a:rPr>
              <a:t>ECOMAG, SWAP) </a:t>
            </a:r>
            <a:r>
              <a:rPr lang="ru-RU" b="1" dirty="0">
                <a:solidFill>
                  <a:srgbClr val="003399"/>
                </a:solidFill>
              </a:rPr>
              <a:t>и качества вод (</a:t>
            </a:r>
            <a:r>
              <a:rPr lang="en-US" b="1" dirty="0">
                <a:solidFill>
                  <a:srgbClr val="003399"/>
                </a:solidFill>
              </a:rPr>
              <a:t>ECOMAG-HM)</a:t>
            </a:r>
          </a:p>
          <a:p>
            <a:pPr marL="342900" indent="-342900">
              <a:buFontTx/>
              <a:buAutoNum type="arabicPeriod"/>
              <a:defRPr/>
            </a:pPr>
            <a:endParaRPr lang="en-US" b="1" dirty="0">
              <a:solidFill>
                <a:srgbClr val="003399"/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b="1" dirty="0">
                <a:solidFill>
                  <a:srgbClr val="003399"/>
                </a:solidFill>
              </a:rPr>
              <a:t>Гидродинамические модели неустановившегося движения воды (</a:t>
            </a:r>
            <a:r>
              <a:rPr lang="en-US" b="1" dirty="0">
                <a:solidFill>
                  <a:srgbClr val="003399"/>
                </a:solidFill>
              </a:rPr>
              <a:t>STREAM</a:t>
            </a:r>
            <a:r>
              <a:rPr lang="en-US" b="1" dirty="0" smtClean="0">
                <a:solidFill>
                  <a:srgbClr val="003399"/>
                </a:solidFill>
              </a:rPr>
              <a:t>,</a:t>
            </a:r>
            <a:r>
              <a:rPr lang="ru-RU" b="1" dirty="0" smtClean="0">
                <a:solidFill>
                  <a:srgbClr val="003399"/>
                </a:solidFill>
              </a:rPr>
              <a:t> </a:t>
            </a:r>
            <a:r>
              <a:rPr lang="en-US" b="1" dirty="0" smtClean="0">
                <a:solidFill>
                  <a:srgbClr val="003399"/>
                </a:solidFill>
              </a:rPr>
              <a:t>STREAM-2D, DYNAMASS)</a:t>
            </a:r>
            <a:r>
              <a:rPr lang="ru-RU" b="1" dirty="0" smtClean="0">
                <a:solidFill>
                  <a:srgbClr val="003399"/>
                </a:solidFill>
              </a:rPr>
              <a:t> </a:t>
            </a:r>
            <a:endParaRPr lang="ru-RU" b="1" dirty="0">
              <a:solidFill>
                <a:srgbClr val="003399"/>
              </a:solidFill>
            </a:endParaRPr>
          </a:p>
        </p:txBody>
      </p:sp>
      <p:pic>
        <p:nvPicPr>
          <p:cNvPr id="10" name="Picture 8" descr="коллаж из свидетельст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7422" y="3767743"/>
            <a:ext cx="2906577" cy="298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291308" y="0"/>
            <a:ext cx="78526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Система </a:t>
            </a:r>
            <a:r>
              <a:rPr lang="ru-RU" sz="2400" b="1" dirty="0" smtClean="0">
                <a:solidFill>
                  <a:srgbClr val="37B3A0"/>
                </a:solidFill>
                <a:latin typeface="Helvetica Neue Condensed"/>
              </a:rPr>
              <a:t>ИВП РАН </a:t>
            </a: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физико-математических моделей гидрологического цикла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42977">
            <a:off x="1264348" y="3207740"/>
            <a:ext cx="4136732" cy="3767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231900" y="0"/>
            <a:ext cx="7912100" cy="74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000" b="1" dirty="0" smtClean="0">
                <a:solidFill>
                  <a:srgbClr val="37B3A0"/>
                </a:solidFill>
              </a:rPr>
              <a:t>ГЕОИНФОРМАЦИОННЫЙ МОДЕЛИРУЮЩИЙ КОМПЛЕКС </a:t>
            </a:r>
            <a:r>
              <a:rPr lang="ru-RU" altLang="en-US" sz="2000" b="1" dirty="0" smtClean="0">
                <a:solidFill>
                  <a:srgbClr val="37B3A0"/>
                </a:solidFill>
              </a:rPr>
              <a:t>ИВП РАН</a:t>
            </a:r>
            <a:endParaRPr lang="en-US" altLang="en-US" sz="2000" b="1" dirty="0" smtClean="0">
              <a:solidFill>
                <a:srgbClr val="37B3A0"/>
              </a:solidFill>
            </a:endParaRP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0799" y="558800"/>
            <a:ext cx="7724775" cy="525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12783" y="5765393"/>
            <a:ext cx="793121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i="1" dirty="0" smtClean="0">
                <a:solidFill>
                  <a:srgbClr val="003399"/>
                </a:solidFill>
              </a:rPr>
              <a:t>* </a:t>
            </a:r>
            <a:r>
              <a:rPr lang="ru-RU" sz="1300" b="1" i="1" dirty="0" smtClean="0">
                <a:solidFill>
                  <a:srgbClr val="003399"/>
                </a:solidFill>
              </a:rPr>
              <a:t>«ГИМК</a:t>
            </a:r>
            <a:r>
              <a:rPr lang="ru-RU" sz="1300" b="1" dirty="0" smtClean="0">
                <a:solidFill>
                  <a:srgbClr val="003399"/>
                </a:solidFill>
              </a:rPr>
              <a:t>  – вычислительная технология, объединяющая в своей структуре физико-математические модели гидрологических процессов, базы данных для задания краевых условий и параметров моделей, </a:t>
            </a:r>
            <a:r>
              <a:rPr lang="ru-RU" sz="1300" b="1" dirty="0" err="1" smtClean="0">
                <a:solidFill>
                  <a:srgbClr val="003399"/>
                </a:solidFill>
              </a:rPr>
              <a:t>геоинформационные</a:t>
            </a:r>
            <a:r>
              <a:rPr lang="ru-RU" sz="1300" b="1" dirty="0" smtClean="0">
                <a:solidFill>
                  <a:srgbClr val="003399"/>
                </a:solidFill>
              </a:rPr>
              <a:t> системы для обработки пространственно распределенных исходных и расчетных данных, построения полей моделируемых гидрологических переменных» (Мотовилов, </a:t>
            </a:r>
            <a:r>
              <a:rPr lang="ru-RU" sz="1300" b="1" dirty="0" err="1" smtClean="0">
                <a:solidFill>
                  <a:srgbClr val="003399"/>
                </a:solidFill>
              </a:rPr>
              <a:t>Гельфан</a:t>
            </a:r>
            <a:r>
              <a:rPr lang="ru-RU" sz="1300" b="1" dirty="0" smtClean="0">
                <a:solidFill>
                  <a:srgbClr val="003399"/>
                </a:solidFill>
              </a:rPr>
              <a:t>, 2018)</a:t>
            </a: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1933063" y="525289"/>
            <a:ext cx="2415201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sz="16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251284" y="0"/>
            <a:ext cx="7892716" cy="74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000" b="1" dirty="0" smtClean="0">
                <a:solidFill>
                  <a:srgbClr val="37B3A0"/>
                </a:solidFill>
              </a:rPr>
              <a:t>ПРОСТРАНСТВЕННЫЙ АНАЛИЗ РЕЗУЛЬТАТОВ МОДЕЛИРОВАНИЯ В ГИМК ИВП (поля расчетных гидрологических характеристик)</a:t>
            </a:r>
            <a:endParaRPr lang="en-US" altLang="en-US" sz="2000" b="1" dirty="0" smtClean="0">
              <a:solidFill>
                <a:srgbClr val="37B3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74644" y="5103674"/>
            <a:ext cx="386935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Рассчитанные </a:t>
            </a:r>
            <a:r>
              <a:rPr lang="ru-RU" b="1" dirty="0" smtClean="0">
                <a:solidFill>
                  <a:srgbClr val="003399"/>
                </a:solidFill>
              </a:rPr>
              <a:t>зоны затопления при гипотетическом сценарии подъема уровня воды  </a:t>
            </a:r>
            <a:r>
              <a:rPr lang="ru-RU" b="1" dirty="0" err="1" smtClean="0">
                <a:solidFill>
                  <a:srgbClr val="003399"/>
                </a:solidFill>
              </a:rPr>
              <a:t>Чебоксарского</a:t>
            </a:r>
            <a:r>
              <a:rPr lang="ru-RU" b="1" dirty="0" smtClean="0">
                <a:solidFill>
                  <a:srgbClr val="003399"/>
                </a:solidFill>
              </a:rPr>
              <a:t> водохранилища</a:t>
            </a:r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7760" y="1211177"/>
            <a:ext cx="4206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Динамика распределения  влажности почвы в бассейне Амура перед наводнением 2013 года (с 1.09.2012 до 1.08.2013)</a:t>
            </a:r>
            <a:endParaRPr lang="ru-RU" b="1" dirty="0">
              <a:solidFill>
                <a:srgbClr val="003399"/>
              </a:solidFill>
            </a:endParaRPr>
          </a:p>
        </p:txBody>
      </p: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2176" y="909888"/>
            <a:ext cx="3672977" cy="264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6940" y="890535"/>
            <a:ext cx="3662238" cy="262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91527" y="924076"/>
            <a:ext cx="3694457" cy="258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72476" y="933650"/>
            <a:ext cx="3737415" cy="257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4692" y="890437"/>
            <a:ext cx="3662238" cy="259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25367" y="866424"/>
            <a:ext cx="3726676" cy="260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15541" y="895300"/>
            <a:ext cx="3683717" cy="260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34792" y="885875"/>
            <a:ext cx="3683717" cy="265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kok_draf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29134" y="3651056"/>
            <a:ext cx="3987800" cy="299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358900" y="1"/>
            <a:ext cx="77851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800" b="1" dirty="0" smtClean="0">
                <a:solidFill>
                  <a:srgbClr val="37B3A0"/>
                </a:solidFill>
              </a:rPr>
              <a:t>АПРОБАЦИЯ ГИМК ИВП</a:t>
            </a:r>
            <a:endParaRPr lang="en-US" altLang="en-US" sz="2800" b="1" dirty="0" smtClean="0">
              <a:solidFill>
                <a:srgbClr val="37B3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2408" y="6352127"/>
            <a:ext cx="7921592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defRPr/>
            </a:pPr>
            <a:r>
              <a:rPr lang="ru-RU" sz="1200" b="1" dirty="0" smtClean="0">
                <a:solidFill>
                  <a:srgbClr val="003399"/>
                </a:solidFill>
              </a:rPr>
              <a:t>Модели </a:t>
            </a:r>
            <a:r>
              <a:rPr lang="ru-RU" sz="1200" b="1" dirty="0">
                <a:solidFill>
                  <a:srgbClr val="003399"/>
                </a:solidFill>
              </a:rPr>
              <a:t>формирования стока в задачах гидрологии речных бассейнов. М., </a:t>
            </a:r>
            <a:r>
              <a:rPr lang="ru-RU" sz="1200" b="1" dirty="0" smtClean="0">
                <a:solidFill>
                  <a:srgbClr val="003399"/>
                </a:solidFill>
              </a:rPr>
              <a:t>2018, Изд</a:t>
            </a:r>
            <a:r>
              <a:rPr lang="ru-RU" sz="1200" b="1" dirty="0">
                <a:solidFill>
                  <a:srgbClr val="003399"/>
                </a:solidFill>
              </a:rPr>
              <a:t>. Российской академии наук. 300с. ISBN </a:t>
            </a:r>
            <a:r>
              <a:rPr lang="ru-RU" sz="1200" b="1" dirty="0" smtClean="0">
                <a:solidFill>
                  <a:srgbClr val="003399"/>
                </a:solidFill>
              </a:rPr>
              <a:t>978-5-907036-22-2</a:t>
            </a:r>
            <a:endParaRPr lang="ru-RU" sz="1200" b="1" dirty="0">
              <a:solidFill>
                <a:srgbClr val="003399"/>
              </a:solidFill>
            </a:endParaRPr>
          </a:p>
        </p:txBody>
      </p:sp>
      <p:pic>
        <p:nvPicPr>
          <p:cNvPr id="8" name="Рисунок 7" descr="карта мира_бассейны_без легенд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0252" y="423513"/>
            <a:ext cx="7660579" cy="5919538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320" y="1101342"/>
            <a:ext cx="8526463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193800" y="1381959"/>
            <a:ext cx="7950200" cy="3083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en-US" sz="3600" b="1" dirty="0" smtClean="0">
                <a:solidFill>
                  <a:srgbClr val="003399"/>
                </a:solidFill>
              </a:rPr>
              <a:t>ПРИМЕРЫ ПРИМЕНЕНИЯ ГЕОИНФОРМАЦИОННОГО МОДЕЛИРУЮЩЕГО КОМПЛЕКСА ИВП РАН </a:t>
            </a:r>
            <a:r>
              <a:rPr lang="ru-RU" altLang="en-US" sz="3600" b="1" dirty="0" smtClean="0">
                <a:solidFill>
                  <a:srgbClr val="003399"/>
                </a:solidFill>
              </a:rPr>
              <a:t>ДЛЯ </a:t>
            </a:r>
            <a:r>
              <a:rPr lang="ru-RU" altLang="en-US" sz="3600" b="1" dirty="0" smtClean="0">
                <a:solidFill>
                  <a:srgbClr val="003399"/>
                </a:solidFill>
              </a:rPr>
              <a:t>ГИДРОЛОГИЧЕСКИХ ПРОГНОЗОВ И </a:t>
            </a:r>
            <a:r>
              <a:rPr lang="ru-RU" altLang="en-US" sz="3600" b="1" dirty="0" smtClean="0">
                <a:solidFill>
                  <a:srgbClr val="003399"/>
                </a:solidFill>
              </a:rPr>
              <a:t>РАСЧЕТОВ</a:t>
            </a:r>
            <a:endParaRPr lang="en-US" altLang="en-US" sz="3600" b="1" dirty="0" smtClean="0">
              <a:solidFill>
                <a:srgbClr val="003399"/>
              </a:solidFill>
            </a:endParaRP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881102"/>
            <a:ext cx="4114800" cy="297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531938" y="179388"/>
            <a:ext cx="3028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457200">
              <a:lnSpc>
                <a:spcPts val="3800"/>
              </a:lnSpc>
              <a:defRPr/>
            </a:pPr>
            <a:r>
              <a:rPr lang="ru-RU" sz="3600" b="1" dirty="0">
                <a:solidFill>
                  <a:srgbClr val="37B3A0"/>
                </a:solidFill>
                <a:latin typeface="Helvetica Neue Condensed"/>
                <a:cs typeface="+mn-cs"/>
              </a:rPr>
              <a:t>Содержание</a:t>
            </a: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1320800" y="850900"/>
            <a:ext cx="78232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b="1" dirty="0" smtClean="0">
                <a:solidFill>
                  <a:srgbClr val="003399"/>
                </a:solidFill>
              </a:rPr>
              <a:t>Предварительные замечания: о становлении гидрологии как геофизической науки</a:t>
            </a:r>
          </a:p>
          <a:p>
            <a:pPr marL="342900" indent="-342900">
              <a:buFontTx/>
              <a:buAutoNum type="arabicPeriod"/>
            </a:pPr>
            <a:r>
              <a:rPr lang="ru-RU" sz="2400" b="1" dirty="0" smtClean="0">
                <a:solidFill>
                  <a:srgbClr val="003399"/>
                </a:solidFill>
              </a:rPr>
              <a:t>Развитие физико-математических моделей формирования речного стока: основные этапы</a:t>
            </a:r>
          </a:p>
          <a:p>
            <a:pPr marL="342900" indent="-342900">
              <a:buFontTx/>
              <a:buAutoNum type="arabicPeriod"/>
            </a:pPr>
            <a:r>
              <a:rPr lang="ru-RU" sz="2400" b="1" dirty="0" smtClean="0">
                <a:solidFill>
                  <a:srgbClr val="003399"/>
                </a:solidFill>
              </a:rPr>
              <a:t>Система физико-математических моделей ИВП </a:t>
            </a:r>
            <a:r>
              <a:rPr lang="ru-RU" sz="2400" b="1" dirty="0" smtClean="0">
                <a:solidFill>
                  <a:srgbClr val="003399"/>
                </a:solidFill>
              </a:rPr>
              <a:t>РАН </a:t>
            </a:r>
            <a:r>
              <a:rPr lang="ru-RU" sz="2400" b="1" dirty="0" smtClean="0">
                <a:solidFill>
                  <a:srgbClr val="003399"/>
                </a:solidFill>
              </a:rPr>
              <a:t>и </a:t>
            </a:r>
            <a:r>
              <a:rPr lang="ru-RU" sz="2400" b="1" dirty="0" smtClean="0">
                <a:solidFill>
                  <a:srgbClr val="003399"/>
                </a:solidFill>
              </a:rPr>
              <a:t>решающий вклад </a:t>
            </a:r>
            <a:r>
              <a:rPr lang="ru-RU" sz="2400" b="1" dirty="0" smtClean="0">
                <a:solidFill>
                  <a:srgbClr val="003399"/>
                </a:solidFill>
              </a:rPr>
              <a:t>исследований ГГИ в ее развитие</a:t>
            </a:r>
            <a:endParaRPr lang="ru-RU" sz="2400" b="1" dirty="0" smtClean="0">
              <a:solidFill>
                <a:srgbClr val="003399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2400" b="1" dirty="0" err="1" smtClean="0">
                <a:solidFill>
                  <a:srgbClr val="003399"/>
                </a:solidFill>
              </a:rPr>
              <a:t>Геоинформационные</a:t>
            </a:r>
            <a:r>
              <a:rPr lang="ru-RU" sz="2400" b="1" dirty="0" smtClean="0">
                <a:solidFill>
                  <a:srgbClr val="003399"/>
                </a:solidFill>
              </a:rPr>
              <a:t> моделирующие комплексы на базе системы моделей ИВП РАН и их применение для решения прикладных задач</a:t>
            </a:r>
          </a:p>
          <a:p>
            <a:pPr marL="1257300" lvl="2" indent="-342900" algn="just">
              <a:defRPr/>
            </a:pPr>
            <a:r>
              <a:rPr lang="ru-RU" b="1" i="1" dirty="0" smtClean="0">
                <a:solidFill>
                  <a:srgbClr val="003399"/>
                </a:solidFill>
              </a:rPr>
              <a:t>долгосрочные прогнозы </a:t>
            </a:r>
            <a:r>
              <a:rPr lang="ru-RU" b="1" i="1" dirty="0">
                <a:solidFill>
                  <a:srgbClr val="003399"/>
                </a:solidFill>
              </a:rPr>
              <a:t>водного режима </a:t>
            </a:r>
            <a:r>
              <a:rPr lang="ru-RU" b="1" i="1" dirty="0" smtClean="0">
                <a:solidFill>
                  <a:srgbClr val="003399"/>
                </a:solidFill>
              </a:rPr>
              <a:t>рек</a:t>
            </a:r>
          </a:p>
          <a:p>
            <a:pPr marL="1257300" lvl="2" indent="-342900" algn="just">
              <a:defRPr/>
            </a:pPr>
            <a:r>
              <a:rPr lang="ru-RU" b="1" i="1" dirty="0" smtClean="0">
                <a:solidFill>
                  <a:srgbClr val="003399"/>
                </a:solidFill>
              </a:rPr>
              <a:t>краткосрочные </a:t>
            </a:r>
            <a:r>
              <a:rPr lang="ru-RU" b="1" i="1" dirty="0" smtClean="0">
                <a:solidFill>
                  <a:srgbClr val="003399"/>
                </a:solidFill>
              </a:rPr>
              <a:t>прогнозы водного режима рек</a:t>
            </a:r>
            <a:endParaRPr lang="ru-RU" b="1" i="1" dirty="0" smtClean="0">
              <a:solidFill>
                <a:srgbClr val="003399"/>
              </a:solidFill>
            </a:endParaRPr>
          </a:p>
          <a:p>
            <a:pPr marL="1257300" lvl="2" indent="-342900" algn="just">
              <a:defRPr/>
            </a:pPr>
            <a:r>
              <a:rPr lang="ru-RU" b="1" i="1" dirty="0" smtClean="0">
                <a:solidFill>
                  <a:srgbClr val="003399"/>
                </a:solidFill>
              </a:rPr>
              <a:t>информационная </a:t>
            </a:r>
            <a:r>
              <a:rPr lang="ru-RU" b="1" i="1" dirty="0" smtClean="0">
                <a:solidFill>
                  <a:srgbClr val="003399"/>
                </a:solidFill>
              </a:rPr>
              <a:t>поддержка регулирования стока каскадами водохранилищ</a:t>
            </a:r>
          </a:p>
          <a:p>
            <a:pPr marL="1257300" lvl="2" indent="-342900" algn="just">
              <a:defRPr/>
            </a:pPr>
            <a:r>
              <a:rPr lang="ru-RU" b="1" i="1" dirty="0" smtClean="0">
                <a:solidFill>
                  <a:srgbClr val="003399"/>
                </a:solidFill>
              </a:rPr>
              <a:t>м</a:t>
            </a:r>
            <a:r>
              <a:rPr lang="ru-RU" b="1" i="1" dirty="0" smtClean="0">
                <a:solidFill>
                  <a:srgbClr val="003399"/>
                </a:solidFill>
              </a:rPr>
              <a:t>оделирование полей гидрологичес</a:t>
            </a:r>
            <a:r>
              <a:rPr lang="ru-RU" b="1" i="1" dirty="0" smtClean="0">
                <a:solidFill>
                  <a:srgbClr val="003399"/>
                </a:solidFill>
              </a:rPr>
              <a:t>к</a:t>
            </a:r>
            <a:r>
              <a:rPr lang="ru-RU" b="1" i="1" dirty="0" smtClean="0">
                <a:solidFill>
                  <a:srgbClr val="003399"/>
                </a:solidFill>
              </a:rPr>
              <a:t>их характеристик</a:t>
            </a:r>
            <a:endParaRPr lang="ru-RU" b="1" i="1" dirty="0" smtClean="0">
              <a:solidFill>
                <a:srgbClr val="003399"/>
              </a:solidFill>
            </a:endParaRPr>
          </a:p>
          <a:p>
            <a:pPr marL="457200" lvl="2" indent="-457200"/>
            <a:r>
              <a:rPr lang="ru-RU" sz="2400" b="1" dirty="0" smtClean="0">
                <a:solidFill>
                  <a:srgbClr val="003399"/>
                </a:solidFill>
              </a:rPr>
              <a:t>5. Заключение</a:t>
            </a:r>
            <a:endParaRPr lang="ru-RU" sz="24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1042988" y="1089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358900" y="30079"/>
            <a:ext cx="7785100" cy="9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000" b="1" dirty="0" smtClean="0">
                <a:solidFill>
                  <a:srgbClr val="37B3A0"/>
                </a:solidFill>
              </a:rPr>
              <a:t>ДОЛГОСРОЧНЫЙ (1-4 МЕСЯЦА) АНСАМБЛЕВЫЙ ПРОГНОЗ ПРИТОКА ВОДЫ К ВОДОХРАНИЛИЩАМ ВОЛЖСКО-КАМСКОГО КАСКАДА</a:t>
            </a:r>
            <a:endParaRPr lang="en-US" altLang="en-US" sz="2000" b="1" dirty="0" smtClean="0">
              <a:solidFill>
                <a:srgbClr val="37B3A0"/>
              </a:solidFill>
            </a:endParaRPr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5081" y="930275"/>
            <a:ext cx="3467258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790574"/>
            <a:ext cx="4284662" cy="3325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5450" y="4124749"/>
            <a:ext cx="3638550" cy="273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244600" y="5917337"/>
            <a:ext cx="4279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3399"/>
                </a:solidFill>
              </a:rPr>
              <a:t>Gelfan, A.</a:t>
            </a:r>
            <a:r>
              <a:rPr lang="ru-RU" sz="1400" b="1" dirty="0" smtClean="0">
                <a:solidFill>
                  <a:srgbClr val="003399"/>
                </a:solidFill>
              </a:rPr>
              <a:t> </a:t>
            </a:r>
            <a:r>
              <a:rPr lang="en-US" sz="1400" b="1" dirty="0" smtClean="0">
                <a:solidFill>
                  <a:srgbClr val="003399"/>
                </a:solidFill>
              </a:rPr>
              <a:t>et al. (2018) Long-term ensemble forecast of snowmelt inflow into the Cheboksary Reservoir under two different weather scenarios, </a:t>
            </a:r>
            <a:r>
              <a:rPr lang="en-US" sz="1400" b="1" dirty="0" err="1" smtClean="0">
                <a:solidFill>
                  <a:srgbClr val="003399"/>
                </a:solidFill>
              </a:rPr>
              <a:t>Hydrol</a:t>
            </a:r>
            <a:r>
              <a:rPr lang="en-US" sz="1400" b="1" dirty="0" smtClean="0">
                <a:solidFill>
                  <a:srgbClr val="003399"/>
                </a:solidFill>
              </a:rPr>
              <a:t>. Earth Syst. Sci., 22, 2073-89</a:t>
            </a:r>
            <a:endParaRPr lang="ru-RU" sz="14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1042988" y="1089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358900" y="144379"/>
            <a:ext cx="7785100" cy="9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400" b="1" dirty="0" smtClean="0">
                <a:solidFill>
                  <a:srgbClr val="37B3A0"/>
                </a:solidFill>
              </a:rPr>
              <a:t>ОПЕРАТИВНЫЕ ИСПЫТАНИЯ В ГМЦ РОССИИ</a:t>
            </a:r>
            <a:endParaRPr lang="en-US" altLang="en-US" sz="2400" b="1" dirty="0" smtClean="0">
              <a:solidFill>
                <a:srgbClr val="37B3A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4164" y="452737"/>
            <a:ext cx="7132320" cy="466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1395663" y="5093235"/>
            <a:ext cx="77483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Фактический приток Прогноз от 01 марта 2019 года    Норма</a:t>
            </a:r>
          </a:p>
          <a:p>
            <a:r>
              <a:rPr lang="ru-RU" dirty="0" smtClean="0"/>
              <a:t>Март                   2.83                                 2.69                                   3.89</a:t>
            </a:r>
          </a:p>
          <a:p>
            <a:r>
              <a:rPr lang="ru-RU" dirty="0" smtClean="0"/>
              <a:t>Апрель                7.54                                 6.37                                  15.52</a:t>
            </a:r>
          </a:p>
          <a:p>
            <a:r>
              <a:rPr lang="ru-RU" dirty="0" smtClean="0"/>
              <a:t>Май                     5.96                                8.05                                  1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30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1.03</a:t>
            </a:r>
            <a:r>
              <a:rPr lang="en-US" dirty="0" smtClean="0"/>
              <a:t>-31</a:t>
            </a:r>
            <a:r>
              <a:rPr lang="ru-RU" dirty="0" smtClean="0"/>
              <a:t>.05           </a:t>
            </a:r>
            <a:r>
              <a:rPr lang="en-US" dirty="0" smtClean="0"/>
              <a:t>1</a:t>
            </a:r>
            <a:r>
              <a:rPr lang="ru-RU" dirty="0" smtClean="0"/>
              <a:t>6</a:t>
            </a:r>
            <a:r>
              <a:rPr lang="en-US" dirty="0" smtClean="0"/>
              <a:t>.</a:t>
            </a:r>
            <a:r>
              <a:rPr lang="ru-RU" dirty="0" smtClean="0"/>
              <a:t>33</a:t>
            </a:r>
            <a:r>
              <a:rPr lang="en-US" dirty="0" smtClean="0"/>
              <a:t>                              1</a:t>
            </a:r>
            <a:r>
              <a:rPr lang="ru-RU" dirty="0" smtClean="0"/>
              <a:t>7</a:t>
            </a:r>
            <a:r>
              <a:rPr lang="en-US" dirty="0" smtClean="0"/>
              <a:t>.11                                 </a:t>
            </a:r>
            <a:r>
              <a:rPr lang="ru-RU" dirty="0" smtClean="0"/>
              <a:t>33</a:t>
            </a:r>
            <a:r>
              <a:rPr lang="en-US" dirty="0" smtClean="0"/>
              <a:t>.7</a:t>
            </a:r>
            <a:r>
              <a:rPr lang="ru-RU" dirty="0" smtClean="0"/>
              <a:t>1 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3083158" y="6338236"/>
            <a:ext cx="962527" cy="5197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532921" y="6338236"/>
            <a:ext cx="962527" cy="5197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4749800" y="5207000"/>
            <a:ext cx="25400" cy="1651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8178800" y="5207000"/>
            <a:ext cx="25400" cy="1651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371600" y="5689600"/>
            <a:ext cx="7772400" cy="127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358900" y="5969000"/>
            <a:ext cx="7772400" cy="127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422400" y="6273800"/>
            <a:ext cx="7772400" cy="127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1042988" y="1089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3371" y="962527"/>
            <a:ext cx="7596576" cy="648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358900" y="0"/>
            <a:ext cx="7785100" cy="5960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400" b="1" dirty="0" smtClean="0">
                <a:solidFill>
                  <a:srgbClr val="37B3A0"/>
                </a:solidFill>
              </a:rPr>
              <a:t>КРАТКОСРОЧНЫЙ (ДО 7 СУТОК) ПРОГНОЗ ВОДНОГО РЕЖИМА РЕК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7912" y="6334780"/>
            <a:ext cx="7806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solidFill>
                  <a:srgbClr val="003399"/>
                </a:solidFill>
              </a:rPr>
              <a:t>Bugaets</a:t>
            </a:r>
            <a:r>
              <a:rPr lang="en-US" sz="1400" b="1" dirty="0" smtClean="0">
                <a:solidFill>
                  <a:srgbClr val="003399"/>
                </a:solidFill>
              </a:rPr>
              <a:t>, A., Gelfan, A. et al (2018) The integrated system of hydrological forecasting in the </a:t>
            </a:r>
            <a:r>
              <a:rPr lang="en-US" sz="1400" b="1" dirty="0" err="1" smtClean="0">
                <a:solidFill>
                  <a:srgbClr val="003399"/>
                </a:solidFill>
              </a:rPr>
              <a:t>Ussuri</a:t>
            </a:r>
            <a:r>
              <a:rPr lang="en-US" sz="1400" b="1" dirty="0" smtClean="0">
                <a:solidFill>
                  <a:srgbClr val="003399"/>
                </a:solidFill>
              </a:rPr>
              <a:t> river basin. Geosciences, 8 (5)</a:t>
            </a:r>
            <a:endParaRPr lang="ru-RU" sz="14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925" y="622299"/>
            <a:ext cx="7997088" cy="603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358900" y="385679"/>
            <a:ext cx="7785100" cy="981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400" b="1" dirty="0" smtClean="0">
                <a:solidFill>
                  <a:srgbClr val="37B3A0"/>
                </a:solidFill>
              </a:rPr>
              <a:t>ОПЕРАТИВНЫЕ ИСПЫТАНИЯ В ОАО </a:t>
            </a:r>
            <a:r>
              <a:rPr lang="ru-RU" altLang="en-US" sz="2400" b="1" dirty="0" err="1" smtClean="0">
                <a:solidFill>
                  <a:srgbClr val="37B3A0"/>
                </a:solidFill>
              </a:rPr>
              <a:t>РусГидро</a:t>
            </a:r>
            <a:endParaRPr lang="en-US" altLang="en-US" sz="2400" b="1" dirty="0" smtClean="0">
              <a:solidFill>
                <a:srgbClr val="37B3A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img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2452" y="972069"/>
            <a:ext cx="5002212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6150543" y="887497"/>
            <a:ext cx="299345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3399"/>
                </a:solidFill>
              </a:rPr>
              <a:t>Реальное на регулярной основе использование имитационных моделей функционирования каскадов крупнейших водохранилищ страны (в первую очередь – Волжско-Камского каскада) для решения комплексных задач непосредственного управления началось в первой половине 1990-х годов.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251284" y="4865178"/>
            <a:ext cx="789271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3399"/>
                </a:solidFill>
              </a:rPr>
              <a:t>С 2018 года ИВП РАН выполняет, на основе ГИМК ИВП РАН,  информационное сопровождение принятия решений по управлению режимами работы Волжско-Камского каскада водохранилищ.   </a:t>
            </a:r>
            <a:endParaRPr lang="ru-RU" sz="2000" b="1" dirty="0">
              <a:solidFill>
                <a:srgbClr val="00339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65722" y="0"/>
            <a:ext cx="787827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en-US" sz="2400" b="1" dirty="0" smtClean="0">
                <a:solidFill>
                  <a:srgbClr val="37B3A0"/>
                </a:solidFill>
              </a:rPr>
              <a:t>ИНФОРМАЦИОННАЯ ПОДДЕРЖКА РЕГУЛИРОВАНИЯ СТОКА КАСКАДАМИ ВОДОХРАНИЛИЩ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7911" y="4302493"/>
            <a:ext cx="4870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3399"/>
                </a:solidFill>
              </a:rPr>
              <a:t>Схема принятия решений при управлении </a:t>
            </a:r>
            <a:r>
              <a:rPr lang="ru-RU" sz="1400" b="1" dirty="0" err="1" smtClean="0">
                <a:solidFill>
                  <a:srgbClr val="003399"/>
                </a:solidFill>
              </a:rPr>
              <a:t>Волжско</a:t>
            </a:r>
            <a:r>
              <a:rPr lang="ru-RU" sz="1400" b="1" dirty="0" smtClean="0">
                <a:solidFill>
                  <a:srgbClr val="003399"/>
                </a:solidFill>
              </a:rPr>
              <a:t>- Камским </a:t>
            </a:r>
            <a:r>
              <a:rPr lang="ru-RU" sz="1400" b="1" dirty="0">
                <a:solidFill>
                  <a:srgbClr val="003399"/>
                </a:solidFill>
              </a:rPr>
              <a:t>каскадом водохранилищ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2408" y="6352127"/>
            <a:ext cx="7921592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defRPr/>
            </a:pPr>
            <a:r>
              <a:rPr lang="ru-RU" sz="1200" b="1" dirty="0" smtClean="0">
                <a:solidFill>
                  <a:srgbClr val="003399"/>
                </a:solidFill>
              </a:rPr>
              <a:t>Мотовилов Ю.Г., </a:t>
            </a:r>
            <a:r>
              <a:rPr lang="ru-RU" sz="1200" b="1" dirty="0" err="1" smtClean="0">
                <a:solidFill>
                  <a:srgbClr val="003399"/>
                </a:solidFill>
              </a:rPr>
              <a:t>Гельфан</a:t>
            </a:r>
            <a:r>
              <a:rPr lang="ru-RU" sz="1200" b="1" dirty="0" smtClean="0">
                <a:solidFill>
                  <a:srgbClr val="003399"/>
                </a:solidFill>
              </a:rPr>
              <a:t> А.Н. Модели </a:t>
            </a:r>
            <a:r>
              <a:rPr lang="ru-RU" sz="1200" b="1" dirty="0">
                <a:solidFill>
                  <a:srgbClr val="003399"/>
                </a:solidFill>
              </a:rPr>
              <a:t>формирования стока в задачах гидрологии речных бассейнов. М., </a:t>
            </a:r>
            <a:r>
              <a:rPr lang="ru-RU" sz="1200" b="1" dirty="0" smtClean="0">
                <a:solidFill>
                  <a:srgbClr val="003399"/>
                </a:solidFill>
              </a:rPr>
              <a:t>2018, Изд</a:t>
            </a:r>
            <a:r>
              <a:rPr lang="ru-RU" sz="1200" b="1" dirty="0">
                <a:solidFill>
                  <a:srgbClr val="003399"/>
                </a:solidFill>
              </a:rPr>
              <a:t>. Российской академии наук. 300с. ISBN </a:t>
            </a:r>
            <a:r>
              <a:rPr lang="ru-RU" sz="1200" b="1" dirty="0" smtClean="0">
                <a:solidFill>
                  <a:srgbClr val="003399"/>
                </a:solidFill>
              </a:rPr>
              <a:t>978-5-907036-22-2</a:t>
            </a:r>
            <a:endParaRPr lang="ru-RU" sz="12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87" y="-184150"/>
            <a:ext cx="9119313" cy="654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1265722" y="0"/>
            <a:ext cx="787827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en-US" sz="2400" b="1" dirty="0" smtClean="0">
                <a:solidFill>
                  <a:srgbClr val="37B3A0"/>
                </a:solidFill>
              </a:rPr>
              <a:t>МОДЕЛИРОВАНИЕ ПОЛЕЙ ГИДРОЛОГИЧЕСКИХ ПЕРЕМЕННЫХ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158750" y="7127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1800" b="0">
              <a:solidFill>
                <a:schemeClr val="tx1"/>
              </a:solidFill>
            </a:endParaRPr>
          </a:p>
        </p:txBody>
      </p:sp>
      <p:pic>
        <p:nvPicPr>
          <p:cNvPr id="97291" name="Picture 11" descr="Ris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5688" y="1666875"/>
            <a:ext cx="4278312" cy="4678694"/>
          </a:xfrm>
          <a:prstGeom prst="rect">
            <a:avLst/>
          </a:prstGeom>
          <a:noFill/>
        </p:spPr>
      </p:pic>
      <p:sp>
        <p:nvSpPr>
          <p:cNvPr id="97292" name="TextBox 8"/>
          <p:cNvSpPr txBox="1">
            <a:spLocks noChangeArrowheads="1"/>
          </p:cNvSpPr>
          <p:nvPr/>
        </p:nvSpPr>
        <p:spPr bwMode="auto">
          <a:xfrm>
            <a:off x="4822825" y="1023938"/>
            <a:ext cx="44726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 dirty="0">
                <a:solidFill>
                  <a:srgbClr val="003399"/>
                </a:solidFill>
                <a:latin typeface="Calibri" pitchFamily="34" charset="0"/>
              </a:rPr>
              <a:t>Среднемноголетний модуль </a:t>
            </a:r>
            <a:r>
              <a:rPr lang="ru-RU" sz="1800" b="1" dirty="0" smtClean="0">
                <a:solidFill>
                  <a:srgbClr val="003399"/>
                </a:solidFill>
                <a:latin typeface="Calibri" pitchFamily="34" charset="0"/>
              </a:rPr>
              <a:t>стока р. Лены</a:t>
            </a:r>
            <a:endParaRPr lang="ru-RU" sz="1800" b="1" dirty="0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97293" name="TextBox 8"/>
          <p:cNvSpPr txBox="1">
            <a:spLocks noChangeArrowheads="1"/>
          </p:cNvSpPr>
          <p:nvPr/>
        </p:nvSpPr>
        <p:spPr bwMode="auto">
          <a:xfrm>
            <a:off x="5316538" y="1349375"/>
            <a:ext cx="793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dirty="0">
                <a:latin typeface="Calibri" pitchFamily="34" charset="0"/>
              </a:rPr>
              <a:t>Факт.</a:t>
            </a:r>
          </a:p>
        </p:txBody>
      </p:sp>
      <p:sp>
        <p:nvSpPr>
          <p:cNvPr id="97294" name="TextBox 8"/>
          <p:cNvSpPr txBox="1">
            <a:spLocks noChangeArrowheads="1"/>
          </p:cNvSpPr>
          <p:nvPr/>
        </p:nvSpPr>
        <p:spPr bwMode="auto">
          <a:xfrm>
            <a:off x="7327900" y="1349375"/>
            <a:ext cx="963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dirty="0">
                <a:latin typeface="Calibri" pitchFamily="34" charset="0"/>
              </a:rPr>
              <a:t>Расчет</a:t>
            </a:r>
          </a:p>
        </p:txBody>
      </p:sp>
      <p:pic>
        <p:nvPicPr>
          <p:cNvPr id="19" name="Picture 11" descr="Tot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590675"/>
            <a:ext cx="2633662" cy="4321175"/>
          </a:xfrm>
          <a:prstGeom prst="rect">
            <a:avLst/>
          </a:prstGeom>
          <a:noFill/>
        </p:spPr>
      </p:pic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3651250" y="4543425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latin typeface="Calibri" pitchFamily="34" charset="0"/>
              </a:rPr>
              <a:t>испарение</a:t>
            </a: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3998913" y="3030538"/>
            <a:ext cx="677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latin typeface="Calibri" pitchFamily="34" charset="0"/>
              </a:rPr>
              <a:t>сток</a:t>
            </a: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3854450" y="1663700"/>
            <a:ext cx="1028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>
                <a:latin typeface="Calibri" pitchFamily="34" charset="0"/>
              </a:rPr>
              <a:t>осадки</a:t>
            </a: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1242337" y="649010"/>
            <a:ext cx="336857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99"/>
                </a:solidFill>
                <a:latin typeface="Calibri" pitchFamily="34" charset="0"/>
              </a:rPr>
              <a:t>Среднемноголетние </a:t>
            </a:r>
            <a:r>
              <a:rPr lang="ru-RU" b="1" dirty="0" smtClean="0">
                <a:solidFill>
                  <a:srgbClr val="003399"/>
                </a:solidFill>
                <a:latin typeface="Calibri" pitchFamily="34" charset="0"/>
              </a:rPr>
              <a:t>поля </a:t>
            </a:r>
            <a:r>
              <a:rPr lang="ru-RU" b="1" dirty="0" smtClean="0">
                <a:solidFill>
                  <a:srgbClr val="003399"/>
                </a:solidFill>
                <a:latin typeface="Calibri" pitchFamily="34" charset="0"/>
              </a:rPr>
              <a:t>гидрологичес</a:t>
            </a:r>
            <a:r>
              <a:rPr lang="ru-RU" b="1" dirty="0" smtClean="0">
                <a:solidFill>
                  <a:srgbClr val="003399"/>
                </a:solidFill>
                <a:latin typeface="Calibri" pitchFamily="34" charset="0"/>
              </a:rPr>
              <a:t>к</a:t>
            </a:r>
            <a:r>
              <a:rPr lang="ru-RU" b="1" dirty="0" smtClean="0">
                <a:solidFill>
                  <a:srgbClr val="003399"/>
                </a:solidFill>
                <a:latin typeface="Calibri" pitchFamily="34" charset="0"/>
              </a:rPr>
              <a:t>их </a:t>
            </a:r>
            <a:r>
              <a:rPr lang="ru-RU" sz="1657" b="1" dirty="0" smtClean="0">
                <a:solidFill>
                  <a:srgbClr val="003399"/>
                </a:solidFill>
                <a:latin typeface="Calibri" pitchFamily="34" charset="0"/>
              </a:rPr>
              <a:t>характеристик</a:t>
            </a:r>
          </a:p>
          <a:p>
            <a:r>
              <a:rPr lang="ru-RU" sz="1657" b="1" dirty="0" smtClean="0">
                <a:solidFill>
                  <a:srgbClr val="003399"/>
                </a:solidFill>
                <a:latin typeface="Calibri" pitchFamily="34" charset="0"/>
              </a:rPr>
              <a:t>(р. </a:t>
            </a:r>
            <a:r>
              <a:rPr lang="ru-RU" sz="1657" b="1" dirty="0" err="1" smtClean="0">
                <a:solidFill>
                  <a:srgbClr val="003399"/>
                </a:solidFill>
                <a:latin typeface="Calibri" pitchFamily="34" charset="0"/>
              </a:rPr>
              <a:t>Ма</a:t>
            </a:r>
            <a:r>
              <a:rPr lang="ru-RU" sz="1600" b="1" dirty="0" err="1" smtClean="0">
                <a:solidFill>
                  <a:srgbClr val="003399"/>
                </a:solidFill>
                <a:latin typeface="Calibri" pitchFamily="34" charset="0"/>
              </a:rPr>
              <a:t>ккензи</a:t>
            </a:r>
            <a:r>
              <a:rPr lang="ru-RU" sz="1600" b="1" dirty="0" smtClean="0">
                <a:solidFill>
                  <a:srgbClr val="003399"/>
                </a:solidFill>
                <a:latin typeface="Calibri" pitchFamily="34" charset="0"/>
              </a:rPr>
              <a:t>)</a:t>
            </a:r>
            <a:endParaRPr lang="ru-RU" sz="1657" b="1" dirty="0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1765300" y="1303338"/>
            <a:ext cx="793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latin typeface="Calibri" pitchFamily="34" charset="0"/>
              </a:rPr>
              <a:t>Факт.</a:t>
            </a:r>
          </a:p>
        </p:txBody>
      </p: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3062288" y="1303338"/>
            <a:ext cx="963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latin typeface="Calibri" pitchFamily="34" charset="0"/>
              </a:rPr>
              <a:t>Расчет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265722" y="0"/>
            <a:ext cx="787827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en-US" sz="2400" b="1" dirty="0" smtClean="0">
                <a:solidFill>
                  <a:srgbClr val="37B3A0"/>
                </a:solidFill>
              </a:rPr>
              <a:t>МОДЕЛИРОВАНИЕ ПОЛЕЙ ГИДРОЛОГИЧЕСКИХ ПЕРЕМЕННЫХ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1042988" y="1089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320801" y="417093"/>
            <a:ext cx="7975599" cy="40934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3399"/>
                </a:solidFill>
              </a:rPr>
              <a:t>1. Для речных бассейнов России, а также отдельных </a:t>
            </a:r>
            <a:r>
              <a:rPr lang="ru-RU" sz="2000" b="1" dirty="0" err="1" smtClean="0">
                <a:solidFill>
                  <a:srgbClr val="003399"/>
                </a:solidFill>
              </a:rPr>
              <a:t>паводкоопасных</a:t>
            </a:r>
            <a:r>
              <a:rPr lang="ru-RU" sz="2000" b="1" dirty="0" smtClean="0">
                <a:solidFill>
                  <a:srgbClr val="003399"/>
                </a:solidFill>
              </a:rPr>
              <a:t> территорий, разработаны и автоматизированы </a:t>
            </a:r>
            <a:r>
              <a:rPr lang="ru-RU" sz="2000" b="1" dirty="0" err="1" smtClean="0">
                <a:solidFill>
                  <a:srgbClr val="003399"/>
                </a:solidFill>
              </a:rPr>
              <a:t>геоинформационные</a:t>
            </a:r>
            <a:r>
              <a:rPr lang="ru-RU" sz="2000" b="1" dirty="0" smtClean="0">
                <a:solidFill>
                  <a:srgbClr val="003399"/>
                </a:solidFill>
              </a:rPr>
              <a:t> моделирующие комплексы, основанные на физико-математических моделях гидрологических процессов. Информационное обеспечение комплексов - данные стандартного отечественного гидрометеорологического мониторинга. Это особенно важно ввиду ограниченности возможностей применения для бассейнов России развитых зарубежных технологий, которые, в большинстве случаев, разрабатывались для отличающихся от российских условий формирования речного стока и опирались на отличающуюся по составу и точности исходную информацию.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5400" y="4611231"/>
            <a:ext cx="7696200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3399"/>
                </a:solidFill>
              </a:rPr>
              <a:t>2. Необходимо объединение усилий научного сообщества по созданию отечественной экспертной </a:t>
            </a:r>
            <a:r>
              <a:rPr lang="ru-RU" sz="2000" b="1" dirty="0" err="1" smtClean="0">
                <a:solidFill>
                  <a:srgbClr val="003399"/>
                </a:solidFill>
              </a:rPr>
              <a:t>геоинформационной</a:t>
            </a:r>
            <a:r>
              <a:rPr lang="ru-RU" sz="2000" b="1" dirty="0" smtClean="0">
                <a:solidFill>
                  <a:srgbClr val="003399"/>
                </a:solidFill>
              </a:rPr>
              <a:t> моделирующей системы </a:t>
            </a:r>
            <a:endParaRPr lang="ru-RU" sz="2000" b="1" dirty="0" smtClean="0">
              <a:solidFill>
                <a:srgbClr val="003399"/>
              </a:solidFill>
            </a:endParaRPr>
          </a:p>
          <a:p>
            <a:endParaRPr lang="ru-RU" sz="2000" b="1" dirty="0" smtClean="0">
              <a:solidFill>
                <a:srgbClr val="003399"/>
              </a:solidFill>
            </a:endParaRPr>
          </a:p>
          <a:p>
            <a:r>
              <a:rPr lang="ru-RU" sz="2000" b="1" dirty="0" smtClean="0">
                <a:solidFill>
                  <a:srgbClr val="003399"/>
                </a:solidFill>
              </a:rPr>
              <a:t>на </a:t>
            </a:r>
            <a:r>
              <a:rPr lang="ru-RU" sz="2000" b="1" dirty="0" smtClean="0">
                <a:solidFill>
                  <a:srgbClr val="003399"/>
                </a:solidFill>
              </a:rPr>
              <a:t>базе которой будет осуществляться поддержка принятия водохозяйственных решений для всей территории России</a:t>
            </a:r>
            <a:r>
              <a:rPr lang="ru-RU" sz="2000" b="1" dirty="0" smtClean="0">
                <a:solidFill>
                  <a:srgbClr val="003399"/>
                </a:solidFill>
              </a:rPr>
              <a:t>. </a:t>
            </a:r>
            <a:endParaRPr lang="ru-RU" sz="2000" b="1" dirty="0" smtClean="0">
              <a:solidFill>
                <a:srgbClr val="003399"/>
              </a:solidFill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297423" y="0"/>
            <a:ext cx="2752741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en-US" sz="2800" b="1" dirty="0" smtClean="0">
                <a:solidFill>
                  <a:srgbClr val="37B3A0"/>
                </a:solidFill>
              </a:rPr>
              <a:t>ЗАКЛЮЧЕНИЕ</a:t>
            </a:r>
            <a:endParaRPr lang="ru-RU" altLang="en-US" sz="2800" b="1" dirty="0">
              <a:solidFill>
                <a:srgbClr val="37B3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74217" y="5556738"/>
            <a:ext cx="4812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– </a:t>
            </a:r>
            <a:r>
              <a:rPr lang="ru-RU" b="1" dirty="0" smtClean="0">
                <a:solidFill>
                  <a:srgbClr val="FF0000"/>
                </a:solidFill>
              </a:rPr>
              <a:t>Российской Гидрологической Модели</a:t>
            </a:r>
            <a:r>
              <a:rPr lang="ru-RU" b="1" dirty="0" smtClean="0">
                <a:solidFill>
                  <a:srgbClr val="003399"/>
                </a:solidFill>
              </a:rPr>
              <a:t>,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521" y="1374458"/>
            <a:ext cx="82423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Box 47"/>
          <p:cNvSpPr txBox="1">
            <a:spLocks noChangeArrowheads="1"/>
          </p:cNvSpPr>
          <p:nvPr/>
        </p:nvSpPr>
        <p:spPr bwMode="auto">
          <a:xfrm>
            <a:off x="2045435" y="1967931"/>
            <a:ext cx="66690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altLang="ru-RU" sz="4800" b="1" dirty="0">
              <a:solidFill>
                <a:srgbClr val="174489"/>
              </a:solidFill>
              <a:latin typeface="Helvetica Neue Condensed"/>
              <a:ea typeface="Helvetica Neue Condensed"/>
              <a:cs typeface="Helvetica Neue Condensed"/>
            </a:endParaRPr>
          </a:p>
          <a:p>
            <a:r>
              <a:rPr lang="ru-RU" altLang="ru-RU" sz="4800" b="1" dirty="0">
                <a:solidFill>
                  <a:srgbClr val="174489"/>
                </a:solidFill>
                <a:latin typeface="Helvetica Neue Condensed"/>
                <a:ea typeface="Helvetica Neue Condensed"/>
                <a:cs typeface="Helvetica Neue Condensed"/>
              </a:rPr>
              <a:t>СПАСИБО ЗА ВНИМАНИЕ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rgbClr val="C0C0C0">
              <a:alpha val="2392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 rot="-5400000">
            <a:off x="-2971800" y="2971800"/>
            <a:ext cx="6858000" cy="914400"/>
          </a:xfrm>
          <a:prstGeom prst="rect">
            <a:avLst/>
          </a:prstGeom>
          <a:solidFill>
            <a:srgbClr val="C0C0C0">
              <a:alpha val="2392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23850" y="2667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3399"/>
                </a:solidFill>
              </a:rPr>
              <a:t>4</a:t>
            </a: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987425" y="12700"/>
            <a:ext cx="81565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99"/>
                </a:solidFill>
              </a:rPr>
              <a:t>Информационная поддержка планирования использования водных ресурсов (оценка возможных изменений водных ресурсов при изменении климата) – рук. работ д.ф.-м.н. А.Н. Гельфан</a:t>
            </a:r>
          </a:p>
        </p:txBody>
      </p:sp>
      <p:pic>
        <p:nvPicPr>
          <p:cNvPr id="35846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001713"/>
            <a:ext cx="4845050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38438"/>
            <a:ext cx="5865813" cy="3605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5848" name="Text Box 21"/>
          <p:cNvSpPr txBox="1">
            <a:spLocks noChangeArrowheads="1"/>
          </p:cNvSpPr>
          <p:nvPr/>
        </p:nvSpPr>
        <p:spPr bwMode="auto">
          <a:xfrm>
            <a:off x="0" y="6127750"/>
            <a:ext cx="9144000" cy="7302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Gelfan A., Gustafsson D., Motovilov Yu., Arheimer B., Kalugin A., Krylenko I., Lavrenov A. (2017) Climate change impact on the water regime of two great Arctic rivers: modeling and uncertainty issues. Climatic Change. 141: 499-515. doi 10.1007/s10584-016-1710-5 </a:t>
            </a:r>
            <a:endParaRPr lang="ru-RU" sz="1400"/>
          </a:p>
        </p:txBody>
      </p:sp>
      <p:sp>
        <p:nvSpPr>
          <p:cNvPr id="35849" name="Text Box 22"/>
          <p:cNvSpPr txBox="1">
            <a:spLocks noChangeArrowheads="1"/>
          </p:cNvSpPr>
          <p:nvPr/>
        </p:nvSpPr>
        <p:spPr bwMode="auto">
          <a:xfrm>
            <a:off x="5856288" y="1041400"/>
            <a:ext cx="3287712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b="1">
                <a:solidFill>
                  <a:srgbClr val="000099"/>
                </a:solidFill>
              </a:rPr>
              <a:t>До недавнего времени в работах по анализу гидрологических последствий изменения климата региональные гидрологические модели </a:t>
            </a:r>
            <a:r>
              <a:rPr lang="en-US" sz="1500" b="1">
                <a:solidFill>
                  <a:srgbClr val="000099"/>
                </a:solidFill>
              </a:rPr>
              <a:t>(RHM) </a:t>
            </a:r>
            <a:r>
              <a:rPr lang="ru-RU" sz="1500" b="1">
                <a:solidFill>
                  <a:srgbClr val="000099"/>
                </a:solidFill>
              </a:rPr>
              <a:t> использовались значительно реже, чем глобальные</a:t>
            </a:r>
            <a:r>
              <a:rPr lang="en-US" sz="1500" b="1">
                <a:solidFill>
                  <a:srgbClr val="000099"/>
                </a:solidFill>
              </a:rPr>
              <a:t> </a:t>
            </a:r>
            <a:r>
              <a:rPr lang="ru-RU" sz="1500" b="1">
                <a:solidFill>
                  <a:srgbClr val="000099"/>
                </a:solidFill>
              </a:rPr>
              <a:t>гидрологические модели </a:t>
            </a:r>
            <a:r>
              <a:rPr lang="en-US" sz="1500" b="1">
                <a:solidFill>
                  <a:srgbClr val="000099"/>
                </a:solidFill>
              </a:rPr>
              <a:t>(GHM)</a:t>
            </a:r>
            <a:r>
              <a:rPr lang="ru-RU" sz="1500" b="1">
                <a:solidFill>
                  <a:srgbClr val="000099"/>
                </a:solidFill>
              </a:rPr>
              <a:t>. Это было связано с трудностями обеспечения </a:t>
            </a:r>
            <a:r>
              <a:rPr lang="en-US" sz="1500" b="1">
                <a:solidFill>
                  <a:srgbClr val="000099"/>
                </a:solidFill>
              </a:rPr>
              <a:t>RHM</a:t>
            </a:r>
            <a:r>
              <a:rPr lang="ru-RU" sz="1500" b="1">
                <a:solidFill>
                  <a:srgbClr val="000099"/>
                </a:solidFill>
              </a:rPr>
              <a:t> исходной информацией, проблемами их верификации по имеющимся данным наблюдений, большими затратами вычислительных ресурсов. Однако в последние годы происходит становится очевидным преимущества </a:t>
            </a:r>
            <a:r>
              <a:rPr lang="en-US" sz="1500" b="1">
                <a:solidFill>
                  <a:srgbClr val="000099"/>
                </a:solidFill>
              </a:rPr>
              <a:t>RHM, </a:t>
            </a:r>
            <a:r>
              <a:rPr lang="ru-RU" sz="1500" b="1">
                <a:solidFill>
                  <a:srgbClr val="000099"/>
                </a:solidFill>
              </a:rPr>
              <a:t>которые связаны с их настройкой (в отличие от </a:t>
            </a:r>
            <a:r>
              <a:rPr lang="en-US" sz="1500" b="1">
                <a:solidFill>
                  <a:srgbClr val="000099"/>
                </a:solidFill>
              </a:rPr>
              <a:t>GCM) </a:t>
            </a:r>
            <a:r>
              <a:rPr lang="ru-RU" sz="1500" b="1">
                <a:solidFill>
                  <a:srgbClr val="000099"/>
                </a:solidFill>
              </a:rPr>
              <a:t>на исторические данные</a:t>
            </a:r>
          </a:p>
          <a:p>
            <a:endParaRPr lang="ru-RU" sz="150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291308" y="0"/>
            <a:ext cx="7852692" cy="579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lnSpc>
                <a:spcPts val="3800"/>
              </a:lnSpc>
              <a:defRPr/>
            </a:pPr>
            <a:r>
              <a:rPr lang="ru-RU" sz="28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Гидрология как геофизическая наук</a:t>
            </a:r>
            <a:r>
              <a:rPr lang="en-US" sz="28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a</a:t>
            </a:r>
          </a:p>
        </p:txBody>
      </p:sp>
      <p:pic>
        <p:nvPicPr>
          <p:cNvPr id="4" name="Picture 5" descr="Velikanov%20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100" y="846239"/>
            <a:ext cx="2038318" cy="296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5956300" y="3898091"/>
            <a:ext cx="3187700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3399"/>
                </a:solidFill>
              </a:rPr>
              <a:t>В 1987 году  Рафаэль Брас и Питер </a:t>
            </a:r>
            <a:r>
              <a:rPr lang="ru-RU" sz="2000" b="1" dirty="0" err="1">
                <a:solidFill>
                  <a:srgbClr val="003399"/>
                </a:solidFill>
              </a:rPr>
              <a:t>Иглсон</a:t>
            </a:r>
            <a:r>
              <a:rPr lang="ru-RU" sz="2000" b="1" dirty="0">
                <a:solidFill>
                  <a:srgbClr val="003399"/>
                </a:solidFill>
              </a:rPr>
              <a:t> </a:t>
            </a:r>
            <a:r>
              <a:rPr lang="ru-RU" sz="2000" b="1" dirty="0" smtClean="0">
                <a:solidFill>
                  <a:srgbClr val="003399"/>
                </a:solidFill>
              </a:rPr>
              <a:t>опубликовали </a:t>
            </a:r>
            <a:r>
              <a:rPr lang="ru-RU" sz="2000" b="1" dirty="0">
                <a:solidFill>
                  <a:srgbClr val="003399"/>
                </a:solidFill>
              </a:rPr>
              <a:t>статью под </a:t>
            </a:r>
            <a:r>
              <a:rPr lang="ru-RU" sz="2000" b="1" dirty="0" smtClean="0">
                <a:solidFill>
                  <a:srgbClr val="003399"/>
                </a:solidFill>
              </a:rPr>
              <a:t> </a:t>
            </a:r>
            <a:r>
              <a:rPr lang="ru-RU" sz="2000" b="1" dirty="0">
                <a:solidFill>
                  <a:srgbClr val="003399"/>
                </a:solidFill>
              </a:rPr>
              <a:t>заголовком «</a:t>
            </a:r>
            <a:r>
              <a:rPr lang="ru-RU" sz="2000" b="1" dirty="0" err="1">
                <a:solidFill>
                  <a:srgbClr val="003399"/>
                </a:solidFill>
              </a:rPr>
              <a:t>Hydrology</a:t>
            </a:r>
            <a:r>
              <a:rPr lang="ru-RU" sz="2000" b="1" dirty="0">
                <a:solidFill>
                  <a:srgbClr val="003399"/>
                </a:solidFill>
              </a:rPr>
              <a:t>, </a:t>
            </a:r>
            <a:r>
              <a:rPr lang="ru-RU" sz="2000" b="1" dirty="0" err="1">
                <a:solidFill>
                  <a:srgbClr val="003399"/>
                </a:solidFill>
              </a:rPr>
              <a:t>The</a:t>
            </a:r>
            <a:r>
              <a:rPr lang="ru-RU" sz="2000" b="1" dirty="0">
                <a:solidFill>
                  <a:srgbClr val="003399"/>
                </a:solidFill>
              </a:rPr>
              <a:t> </a:t>
            </a:r>
            <a:r>
              <a:rPr lang="ru-RU" sz="2000" b="1" dirty="0" err="1">
                <a:solidFill>
                  <a:srgbClr val="003399"/>
                </a:solidFill>
              </a:rPr>
              <a:t>forgotten</a:t>
            </a:r>
            <a:r>
              <a:rPr lang="ru-RU" sz="2000" b="1" dirty="0">
                <a:solidFill>
                  <a:srgbClr val="003399"/>
                </a:solidFill>
              </a:rPr>
              <a:t> </a:t>
            </a:r>
            <a:r>
              <a:rPr lang="ru-RU" sz="2000" b="1" dirty="0" err="1">
                <a:solidFill>
                  <a:srgbClr val="003399"/>
                </a:solidFill>
              </a:rPr>
              <a:t>Earth</a:t>
            </a:r>
            <a:r>
              <a:rPr lang="ru-RU" sz="2000" b="1" dirty="0">
                <a:solidFill>
                  <a:srgbClr val="003399"/>
                </a:solidFill>
              </a:rPr>
              <a:t> </a:t>
            </a:r>
            <a:r>
              <a:rPr lang="ru-RU" sz="2000" b="1" dirty="0" err="1">
                <a:solidFill>
                  <a:srgbClr val="003399"/>
                </a:solidFill>
              </a:rPr>
              <a:t>science</a:t>
            </a:r>
            <a:r>
              <a:rPr lang="ru-RU" sz="2000" b="1" dirty="0">
                <a:solidFill>
                  <a:srgbClr val="003399"/>
                </a:solidFill>
              </a:rPr>
              <a:t>» </a:t>
            </a:r>
          </a:p>
        </p:txBody>
      </p:sp>
      <p:pic>
        <p:nvPicPr>
          <p:cNvPr id="6" name="Picture 11" descr="Rafael L. Bras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6516303" y="1038909"/>
            <a:ext cx="2627697" cy="2627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Peter Eagles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1338" y="993457"/>
            <a:ext cx="2519630" cy="2519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241659" y="3564791"/>
            <a:ext cx="3800241" cy="286232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3399"/>
                </a:solidFill>
              </a:rPr>
              <a:t>В 1937 году, в предисловии к 3-му изданию учебника «Гидрология суши</a:t>
            </a:r>
            <a:r>
              <a:rPr lang="ru-RU" sz="2000" b="1" dirty="0" smtClean="0">
                <a:solidFill>
                  <a:srgbClr val="003399"/>
                </a:solidFill>
              </a:rPr>
              <a:t>»</a:t>
            </a:r>
            <a:r>
              <a:rPr lang="en-US" sz="2000" b="1" dirty="0" smtClean="0">
                <a:solidFill>
                  <a:srgbClr val="003399"/>
                </a:solidFill>
              </a:rPr>
              <a:t> </a:t>
            </a:r>
            <a:r>
              <a:rPr lang="ru-RU" sz="2000" b="1" dirty="0" smtClean="0">
                <a:solidFill>
                  <a:srgbClr val="003399"/>
                </a:solidFill>
              </a:rPr>
              <a:t>М.А. </a:t>
            </a:r>
            <a:r>
              <a:rPr lang="ru-RU" sz="2000" b="1" dirty="0">
                <a:solidFill>
                  <a:srgbClr val="003399"/>
                </a:solidFill>
              </a:rPr>
              <a:t>Великанов сформулировал «взгляд на гидрологию, как на основу геофизики» и определил предмет гидрологии, как «физика гидросферы» 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 rot="16200000">
            <a:off x="-2140057" y="3293182"/>
            <a:ext cx="5491213" cy="579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lnSpc>
                <a:spcPts val="3800"/>
              </a:lnSpc>
              <a:defRPr/>
            </a:pPr>
            <a:r>
              <a:rPr lang="ru-RU" sz="28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Предварительные замечания</a:t>
            </a:r>
            <a:endParaRPr lang="en-US" sz="28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Foreca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4799" y="1180544"/>
            <a:ext cx="7369509" cy="2832655"/>
          </a:xfrm>
          <a:prstGeom prst="rect">
            <a:avLst/>
          </a:prstGeom>
          <a:noFill/>
        </p:spPr>
      </p:pic>
      <p:pic>
        <p:nvPicPr>
          <p:cNvPr id="76806" name="Picture 6" descr="https://lh4.googleusercontent.com/4AU70CUX87UustZ4cGOQ5Yx1aywanwjgByzDMmjaWr2ZWWSrZBXIHWomJ_7clUCKBcR9CBBGMQaozag2DaLA5_UyW2r6Co4he7f6C5dhA8aVL1IawXxnrvbFo-UlS2zR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770511"/>
            <a:ext cx="3898900" cy="308748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099" y="1713615"/>
            <a:ext cx="8526463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65714" y="4603815"/>
            <a:ext cx="7199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ru-RU" sz="2400" b="1" dirty="0" smtClean="0">
                <a:solidFill>
                  <a:srgbClr val="003399"/>
                </a:solidFill>
              </a:rPr>
              <a:t>Моделирование гидродинамических характеристик потока в зонах затопления</a:t>
            </a:r>
            <a:endParaRPr lang="ru-RU" sz="2400" b="1" dirty="0">
              <a:solidFill>
                <a:srgbClr val="00339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493" y="1822846"/>
            <a:ext cx="7858507" cy="1136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altLang="en-US" sz="3600" b="1" dirty="0" smtClean="0">
                <a:solidFill>
                  <a:srgbClr val="003399"/>
                </a:solidFill>
              </a:rPr>
              <a:t>ПРИМЕНЕНИЕ МОДЕЛИРУЮЩИХ КОМПЛЕКСОВ ИВП РАН ДЛЯ ПОДДЕРЖКИ ПРИНЯТИЯ РЕШЕНИЙ ПРИ УПРАВЛЕНИИ РИСКОМ НАВОДНЕНИЙ</a:t>
            </a:r>
            <a:endParaRPr lang="en-US" altLang="en-US" sz="3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 rot="16200000">
            <a:off x="-1918117" y="3438015"/>
            <a:ext cx="5126019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altLang="en-US" sz="2400" b="1" dirty="0">
                <a:solidFill>
                  <a:srgbClr val="37B3A0"/>
                </a:solidFill>
              </a:rPr>
              <a:t>Управление риском наводнений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4973" y="694148"/>
            <a:ext cx="7502892" cy="576064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Моделирование наводнения в Крымске летом 2012 года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7" name="Picture 2" descr="F:\NIIES\Work_-_Krymsk_2014\04_Process\IMGs\Results_2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2327705"/>
            <a:ext cx="6405394" cy="4530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76413" y="1049154"/>
            <a:ext cx="77675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eaLnBrk="0" hangingPunct="0">
              <a:spcBef>
                <a:spcPts val="0"/>
              </a:spcBef>
              <a:defRPr/>
            </a:pPr>
            <a:r>
              <a:rPr lang="ru-RU" sz="1600" b="1" u="sng" dirty="0">
                <a:solidFill>
                  <a:srgbClr val="002060"/>
                </a:solidFill>
                <a:latin typeface="Calibri" pitchFamily="34" charset="0"/>
              </a:rPr>
              <a:t>Прямое выделение  препятствий на расчётной сетке </a:t>
            </a:r>
          </a:p>
          <a:p>
            <a:pPr marL="228600" lvl="0" indent="-228600" eaLnBrk="0" hangingPunct="0">
              <a:spcBef>
                <a:spcPts val="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Заметные </a:t>
            </a:r>
            <a:r>
              <a:rPr lang="ru-RU" sz="1600" b="1" dirty="0">
                <a:solidFill>
                  <a:srgbClr val="002060"/>
                </a:solidFill>
                <a:latin typeface="Calibri" pitchFamily="34" charset="0"/>
              </a:rPr>
              <a:t>отличия в непосредственно близости от препятствий:</a:t>
            </a:r>
          </a:p>
          <a:p>
            <a:pPr marL="342900" lvl="0" indent="-342900" eaLnBrk="0" hangingPunct="0">
              <a:spcBef>
                <a:spcPts val="0"/>
              </a:spcBef>
              <a:buFont typeface="Arial" pitchFamily="34" charset="0"/>
              <a:buAutoNum type="arabicPeriod"/>
              <a:defRPr/>
            </a:pPr>
            <a:r>
              <a:rPr lang="ru-RU" sz="1600" b="1" dirty="0">
                <a:solidFill>
                  <a:srgbClr val="002060"/>
                </a:solidFill>
                <a:latin typeface="Calibri" pitchFamily="34" charset="0"/>
              </a:rPr>
              <a:t>С верхней по течению стороны уровни выше, с нижней ниже</a:t>
            </a:r>
          </a:p>
          <a:p>
            <a:pPr marL="342900" lvl="0" indent="-342900" eaLnBrk="0" hangingPunct="0">
              <a:spcBef>
                <a:spcPts val="0"/>
              </a:spcBef>
              <a:buFont typeface="Arial" pitchFamily="34" charset="0"/>
              <a:buAutoNum type="arabicPeriod"/>
              <a:defRPr/>
            </a:pPr>
            <a:r>
              <a:rPr lang="ru-RU" sz="1600" b="1" dirty="0">
                <a:solidFill>
                  <a:srgbClr val="002060"/>
                </a:solidFill>
                <a:latin typeface="Calibri" pitchFamily="34" charset="0"/>
              </a:rPr>
              <a:t>Скорости течения между рядом стоящими препятствиями заметно выше средних по области</a:t>
            </a:r>
          </a:p>
          <a:p>
            <a:pPr>
              <a:spcBef>
                <a:spcPts val="0"/>
              </a:spcBef>
            </a:pP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358900" y="163631"/>
            <a:ext cx="7785100" cy="76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400" b="1" dirty="0" smtClean="0">
                <a:solidFill>
                  <a:srgbClr val="37B3A0"/>
                </a:solidFill>
              </a:rPr>
              <a:t>РАСЧЕТЫ ПОЛЕЙ СКОРОСТИ ТЕЧЕНИЯ И УРОВНЯ ВОДЫ В ЗОНАХ ЗАТОПЛЕНИЯ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 rot="16200000">
            <a:off x="-1918117" y="3438015"/>
            <a:ext cx="5126019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altLang="en-US" sz="2400" b="1" dirty="0">
                <a:solidFill>
                  <a:srgbClr val="37B3A0"/>
                </a:solidFill>
              </a:rPr>
              <a:t>Управление риском наводнений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0814" y="1013493"/>
            <a:ext cx="5186974" cy="41263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Picture 3" descr="F:\NIIES\Work_-_Krymsk_2014\04_Process\IMGs\Results_2_z.tif"/>
          <p:cNvPicPr>
            <a:picLocks noChangeAspect="1" noChangeArrowheads="1"/>
          </p:cNvPicPr>
          <p:nvPr/>
        </p:nvPicPr>
        <p:blipFill>
          <a:blip r:embed="rId3" cstate="print"/>
          <a:srcRect l="3188" t="4462" r="3143" b="4591"/>
          <a:stretch>
            <a:fillRect/>
          </a:stretch>
        </p:blipFill>
        <p:spPr bwMode="auto">
          <a:xfrm>
            <a:off x="5740585" y="4469298"/>
            <a:ext cx="3268662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6404427" y="3312428"/>
            <a:ext cx="25951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Уровни водной поверхности  отражают специфику застройки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6429676" y="1454000"/>
            <a:ext cx="2714324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99"/>
                </a:solidFill>
              </a:rPr>
              <a:t>Поле скоростей течения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94599" y="847023"/>
            <a:ext cx="7502892" cy="576064"/>
          </a:xfrm>
          <a:prstGeom prst="rect">
            <a:avLst/>
          </a:prstGeom>
          <a:solidFill>
            <a:schemeClr val="bg1"/>
          </a:solidFill>
        </p:spPr>
        <p:txBody>
          <a:bodyPr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Моделирование наводнения в Крымске летом 2012 года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347537" y="5221689"/>
            <a:ext cx="4090737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В. В. Беликов, Н. М. Борисова, С. В. </a:t>
            </a:r>
            <a:r>
              <a:rPr lang="ru-RU" sz="1400" b="1" dirty="0" err="1">
                <a:solidFill>
                  <a:srgbClr val="002060"/>
                </a:solidFill>
              </a:rPr>
              <a:t>Норин</a:t>
            </a:r>
            <a:endParaRPr lang="ru-RU" sz="1400" b="1" dirty="0">
              <a:solidFill>
                <a:srgbClr val="002060"/>
              </a:solidFill>
            </a:endParaRPr>
          </a:p>
          <a:p>
            <a:r>
              <a:rPr lang="ru-RU" sz="1400" b="1" dirty="0">
                <a:solidFill>
                  <a:srgbClr val="002060"/>
                </a:solidFill>
              </a:rPr>
              <a:t>«Обоснование условий гидрологической безопасности селитебных территорий  с применением численного гидродинамического моделирования» Гидротехническое строительство, 2017  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358900" y="163631"/>
            <a:ext cx="7785100" cy="76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400" b="1" dirty="0" smtClean="0">
                <a:solidFill>
                  <a:srgbClr val="37B3A0"/>
                </a:solidFill>
              </a:rPr>
              <a:t>РАСЧЕТЫ ПОЛЕЙ СКОРОСТИ ТЕЧЕНИЯ И УРОВНЯ ВОДЫ В ЗОНАХ ЗАТОПЛЕНИЯ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 rot="16200000">
            <a:off x="-1918117" y="3438015"/>
            <a:ext cx="5126019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altLang="en-US" sz="2400" b="1" dirty="0">
                <a:solidFill>
                  <a:srgbClr val="37B3A0"/>
                </a:solidFill>
              </a:rPr>
              <a:t>Управление риском наводнений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358900" y="0"/>
            <a:ext cx="7785100" cy="76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en-US" sz="2400" b="1" dirty="0" smtClean="0">
                <a:solidFill>
                  <a:srgbClr val="37B3A0"/>
                </a:solidFill>
              </a:rPr>
              <a:t>РАСЧЕТЫ ПОЛЕЙ СКОРОСТИ ТЕЧЕНИЯ И УРОВНЯ ВОДЫ В ЗОНАХ ЗАТОПЛЕНИЯ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  <p:pic>
        <p:nvPicPr>
          <p:cNvPr id="10" name="Объект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5786" y="3796908"/>
            <a:ext cx="6169793" cy="315734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161196" y="4004110"/>
            <a:ext cx="19828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3399"/>
                </a:solidFill>
              </a:rPr>
              <a:t>Сценарный прогноз распространения наводнения в г. Великий Устюг при формировании ледового затора в 2018 году (</a:t>
            </a:r>
            <a:r>
              <a:rPr lang="en-US" sz="1600" b="1" dirty="0" smtClean="0">
                <a:solidFill>
                  <a:srgbClr val="003399"/>
                </a:solidFill>
              </a:rPr>
              <a:t>STREAM-2D)</a:t>
            </a:r>
            <a:r>
              <a:rPr lang="ru-RU" sz="1600" b="1" dirty="0" smtClean="0">
                <a:solidFill>
                  <a:srgbClr val="003399"/>
                </a:solidFill>
              </a:rPr>
              <a:t>  </a:t>
            </a:r>
            <a:endParaRPr lang="ru-RU" sz="1600" b="1" dirty="0">
              <a:solidFill>
                <a:srgbClr val="003399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8663" y="870883"/>
            <a:ext cx="5919536" cy="308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7161196" y="604789"/>
            <a:ext cx="198280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3399"/>
                </a:solidFill>
              </a:rPr>
              <a:t>Сценарный прогноз полей глубин и скоростей течения в зоне затопления г. Ярославль при развитии прорана в плотине Шекснинского гидроузла (</a:t>
            </a:r>
            <a:r>
              <a:rPr lang="en-US" sz="1600" b="1" dirty="0" smtClean="0">
                <a:solidFill>
                  <a:srgbClr val="003399"/>
                </a:solidFill>
              </a:rPr>
              <a:t>STREAM-2D)</a:t>
            </a:r>
            <a:r>
              <a:rPr lang="ru-RU" sz="1600" b="1" dirty="0" smtClean="0">
                <a:solidFill>
                  <a:srgbClr val="003399"/>
                </a:solidFill>
              </a:rPr>
              <a:t>  </a:t>
            </a:r>
            <a:endParaRPr lang="ru-RU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4300" y="115500"/>
            <a:ext cx="2562492" cy="6728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имк Экомаг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38275" y="338138"/>
            <a:ext cx="4899025" cy="3763962"/>
          </a:xfrm>
          <a:prstGeom prst="rect">
            <a:avLst/>
          </a:prstGeom>
          <a:ln w="15875"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350" y="1732866"/>
            <a:ext cx="8526463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371600" y="1944637"/>
            <a:ext cx="7772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en-US" sz="3200" b="1" dirty="0" smtClean="0">
                <a:solidFill>
                  <a:srgbClr val="003399"/>
                </a:solidFill>
              </a:rPr>
              <a:t>ПРИМЕНЕНИЕ МОДЕЛИРУЮЩИХ КОМПЛЕКСОВ ИВП РАН ДЛЯ ПОДДЕРЖКИ ПРИНЯТИЯ РЕШЕНИЙ </a:t>
            </a:r>
            <a:r>
              <a:rPr lang="ru-RU" sz="3200" b="1" dirty="0" smtClean="0">
                <a:solidFill>
                  <a:srgbClr val="003399"/>
                </a:solidFill>
              </a:rPr>
              <a:t>ПО РЕГУЛИРОВАНИЮ СТОКА КАСКАДАМИ ВОДОХРАНИЛИЩ</a:t>
            </a:r>
            <a:endParaRPr lang="en-US" sz="32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265722" y="0"/>
            <a:ext cx="787827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en-US" sz="2400" b="1" dirty="0" smtClean="0">
                <a:solidFill>
                  <a:srgbClr val="37B3A0"/>
                </a:solidFill>
              </a:rPr>
              <a:t>ИНФОРМАЦИОННАЯ ПОДДЕРЖКА РЕГУЛИРОВАНИЯ СТОКА КАСКАДАМИ ВОДОХРАНИЛИЩ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-2571414" y="3280155"/>
            <a:ext cx="62323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en-US" sz="2000" b="1" dirty="0" smtClean="0">
                <a:solidFill>
                  <a:srgbClr val="37B3A0"/>
                </a:solidFill>
              </a:rPr>
              <a:t>ИНФОРМАЦИОННАЯ ПОДДЕРЖКА РЕГУЛИРОВАНИЯ СТОКА КАСКАДАМИ ВОДОХРАНИЛИЩ</a:t>
            </a:r>
            <a:endParaRPr lang="en-US" altLang="en-US" sz="2000" b="1" dirty="0">
              <a:solidFill>
                <a:srgbClr val="37B3A0"/>
              </a:solidFill>
            </a:endParaRPr>
          </a:p>
        </p:txBody>
      </p:sp>
      <p:pic>
        <p:nvPicPr>
          <p:cNvPr id="7" name="Picture 4" descr="ecom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0060" y="988026"/>
            <a:ext cx="3973513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im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6362" y="951114"/>
            <a:ext cx="395763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395663" y="4052888"/>
            <a:ext cx="3792353" cy="2308324"/>
          </a:xfrm>
          <a:prstGeom prst="rect">
            <a:avLst/>
          </a:prstGeom>
          <a:solidFill>
            <a:schemeClr val="bg1">
              <a:alpha val="58038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dirty="0">
                <a:solidFill>
                  <a:srgbClr val="003399"/>
                </a:solidFill>
              </a:rPr>
              <a:t>С помощью модели формирования стока </a:t>
            </a:r>
            <a:r>
              <a:rPr lang="en-US" dirty="0">
                <a:solidFill>
                  <a:srgbClr val="003399"/>
                </a:solidFill>
              </a:rPr>
              <a:t>ECOMAG</a:t>
            </a:r>
            <a:r>
              <a:rPr lang="ru-RU" dirty="0">
                <a:solidFill>
                  <a:srgbClr val="003399"/>
                </a:solidFill>
              </a:rPr>
              <a:t> </a:t>
            </a:r>
            <a:r>
              <a:rPr lang="ru-RU" b="1" dirty="0">
                <a:solidFill>
                  <a:srgbClr val="003399"/>
                </a:solidFill>
              </a:rPr>
              <a:t>(автор Ю.Г. Мотовилов</a:t>
            </a:r>
            <a:r>
              <a:rPr lang="ru-RU" dirty="0">
                <a:solidFill>
                  <a:srgbClr val="003399"/>
                </a:solidFill>
              </a:rPr>
              <a:t>) выполняется серия сценарных расчетов боковой </a:t>
            </a:r>
            <a:r>
              <a:rPr lang="ru-RU" dirty="0" err="1">
                <a:solidFill>
                  <a:srgbClr val="003399"/>
                </a:solidFill>
              </a:rPr>
              <a:t>приточности</a:t>
            </a:r>
            <a:r>
              <a:rPr lang="ru-RU" dirty="0">
                <a:solidFill>
                  <a:srgbClr val="003399"/>
                </a:solidFill>
              </a:rPr>
              <a:t> к водохранилищам каскада на период заблаговременности;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515276" y="3851275"/>
            <a:ext cx="3628724" cy="2862322"/>
          </a:xfrm>
          <a:prstGeom prst="rect">
            <a:avLst/>
          </a:prstGeom>
          <a:solidFill>
            <a:schemeClr val="bg1">
              <a:alpha val="65881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3399"/>
                </a:solidFill>
              </a:rPr>
              <a:t>На основе сценарных расчетов бокового притока по модели динамики водных масс в водохранилищах с помощью программного комплекса </a:t>
            </a:r>
            <a:r>
              <a:rPr lang="en-US" dirty="0">
                <a:solidFill>
                  <a:srgbClr val="003399"/>
                </a:solidFill>
              </a:rPr>
              <a:t>VOLPOW (</a:t>
            </a:r>
            <a:r>
              <a:rPr lang="ru-RU" b="1" dirty="0">
                <a:solidFill>
                  <a:srgbClr val="003399"/>
                </a:solidFill>
              </a:rPr>
              <a:t>автор С.Е. </a:t>
            </a:r>
            <a:r>
              <a:rPr lang="ru-RU" b="1" dirty="0" err="1">
                <a:solidFill>
                  <a:srgbClr val="003399"/>
                </a:solidFill>
              </a:rPr>
              <a:t>Беднарук</a:t>
            </a:r>
            <a:r>
              <a:rPr lang="ru-RU" dirty="0">
                <a:solidFill>
                  <a:srgbClr val="003399"/>
                </a:solidFill>
              </a:rPr>
              <a:t>) рассчитываются возможные режимы работы гидроузлов Волжско-Камского каскада.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265722" y="0"/>
            <a:ext cx="787827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en-US" sz="2400" b="1" dirty="0" smtClean="0">
                <a:solidFill>
                  <a:srgbClr val="37B3A0"/>
                </a:solidFill>
              </a:rPr>
              <a:t>ИНФОРМАЦИОННАЯ ПОДДЕРЖКА РЕГУЛИРОВАНИЯ СТОКА КАСКАДАМИ ВОДОХРАНИЛИЩ</a:t>
            </a:r>
            <a:endParaRPr lang="en-US" altLang="en-US" sz="2400" b="1" dirty="0">
              <a:solidFill>
                <a:srgbClr val="37B3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-2571414" y="3280155"/>
            <a:ext cx="62323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en-US" sz="2000" b="1" dirty="0" smtClean="0">
                <a:solidFill>
                  <a:srgbClr val="37B3A0"/>
                </a:solidFill>
              </a:rPr>
              <a:t>ИНФОРМАЦИОННАЯ ПОДДЕРЖКА РЕГУЛИРОВАНИЯ СТОКА КАСКАДАМИ ВОДОХРАНИЛИЩ</a:t>
            </a:r>
            <a:endParaRPr lang="en-US" altLang="en-US" sz="2000" b="1" dirty="0">
              <a:solidFill>
                <a:srgbClr val="37B3A0"/>
              </a:solidFill>
            </a:endParaRPr>
          </a:p>
        </p:txBody>
      </p:sp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244600"/>
            <a:ext cx="790575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291308" y="0"/>
            <a:ext cx="7852692" cy="539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lnSpc>
                <a:spcPts val="3800"/>
              </a:lnSpc>
              <a:defRPr/>
            </a:pPr>
            <a:r>
              <a:rPr lang="ru-RU" sz="28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Гидрология как геофизическая наук</a:t>
            </a:r>
            <a:r>
              <a:rPr lang="en-US" sz="28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a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 rot="16200000">
            <a:off x="-2140057" y="3293182"/>
            <a:ext cx="5491213" cy="579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lnSpc>
                <a:spcPts val="3800"/>
              </a:lnSpc>
              <a:defRPr/>
            </a:pPr>
            <a:r>
              <a:rPr lang="ru-RU" sz="28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Предварительные замечания</a:t>
            </a:r>
            <a:endParaRPr lang="en-US" sz="28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65171" y="741145"/>
            <a:ext cx="7478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За последние 15-20 лет произошли существенные изменения в методологии гидрологических исследований и во взглядах научного сообщества на место гидрологии суши в системе наук о Земле.</a:t>
            </a:r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24541" y="2550694"/>
            <a:ext cx="3282213" cy="27913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объективная</a:t>
            </a:r>
            <a:r>
              <a:rPr lang="ru-RU" dirty="0" smtClean="0"/>
              <a:t> (внутренняя) </a:t>
            </a:r>
            <a:r>
              <a:rPr lang="ru-RU" b="1" dirty="0" smtClean="0"/>
              <a:t>логика развития </a:t>
            </a:r>
            <a:r>
              <a:rPr lang="ru-RU" dirty="0" smtClean="0"/>
              <a:t>гидрологии, как естественной науки, в направлении построения собственной методологии на базовых физико-математических принципах и понятиях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94423" y="2589195"/>
            <a:ext cx="3282213" cy="28282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субъективные</a:t>
            </a:r>
            <a:r>
              <a:rPr lang="ru-RU" dirty="0" smtClean="0"/>
              <a:t>, внешние по отношению к науке </a:t>
            </a:r>
            <a:r>
              <a:rPr lang="ru-RU" b="1" dirty="0" smtClean="0"/>
              <a:t>факторы</a:t>
            </a:r>
            <a:r>
              <a:rPr lang="ru-RU" dirty="0" smtClean="0"/>
              <a:t>, которые связаны с общественным запросом на расширение информационного содержания и увеличение точности гидрологических приложений</a:t>
            </a:r>
            <a:endParaRPr lang="ru-RU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3070459" y="2194560"/>
            <a:ext cx="3965608" cy="192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8" idx="0"/>
          </p:cNvCxnSpPr>
          <p:nvPr/>
        </p:nvCxnSpPr>
        <p:spPr>
          <a:xfrm>
            <a:off x="3060834" y="2213811"/>
            <a:ext cx="4814" cy="33688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7024834" y="2202582"/>
            <a:ext cx="4814" cy="33688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386038" y="5657671"/>
            <a:ext cx="7324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«</a:t>
            </a:r>
            <a:r>
              <a:rPr lang="en-US" b="1" dirty="0" smtClean="0">
                <a:solidFill>
                  <a:srgbClr val="003399"/>
                </a:solidFill>
              </a:rPr>
              <a:t>Hydrology</a:t>
            </a:r>
            <a:r>
              <a:rPr lang="ru-RU" b="1" dirty="0" smtClean="0">
                <a:solidFill>
                  <a:srgbClr val="003399"/>
                </a:solidFill>
              </a:rPr>
              <a:t>: </a:t>
            </a:r>
            <a:r>
              <a:rPr lang="en-US" b="1" dirty="0" smtClean="0">
                <a:solidFill>
                  <a:srgbClr val="003399"/>
                </a:solidFill>
              </a:rPr>
              <a:t>No Longer the Forgotten Earth Science</a:t>
            </a:r>
            <a:r>
              <a:rPr lang="ru-RU" b="1" dirty="0" smtClean="0">
                <a:solidFill>
                  <a:srgbClr val="003399"/>
                </a:solidFill>
              </a:rPr>
              <a:t>» (</a:t>
            </a:r>
            <a:r>
              <a:rPr lang="en-US" b="1" dirty="0" smtClean="0">
                <a:solidFill>
                  <a:srgbClr val="003399"/>
                </a:solidFill>
              </a:rPr>
              <a:t>Bras</a:t>
            </a:r>
            <a:r>
              <a:rPr lang="ru-RU" b="1" dirty="0" smtClean="0">
                <a:solidFill>
                  <a:srgbClr val="003399"/>
                </a:solidFill>
              </a:rPr>
              <a:t>, 2009) – «гидрология перестала быть забытой &lt;естественной&gt; наукой» – результат произошедшей смены парадигмы в методологии гидрологических исследований</a:t>
            </a:r>
            <a:endParaRPr lang="ru-RU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1201" y="3264649"/>
            <a:ext cx="4622800" cy="358620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414914" y="906652"/>
            <a:ext cx="77290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003399"/>
                </a:solidFill>
              </a:rPr>
              <a:t>1960-е годы: </a:t>
            </a:r>
            <a:r>
              <a:rPr lang="ru-RU" i="1" dirty="0" smtClean="0">
                <a:solidFill>
                  <a:srgbClr val="003399"/>
                </a:solidFill>
              </a:rPr>
              <a:t>Создание первых численных физико-математических моделей гидрологических процессов</a:t>
            </a:r>
          </a:p>
          <a:p>
            <a:pPr lvl="1"/>
            <a:endParaRPr lang="ru-RU" b="1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модели неустановившегося движения воды в речных руслах</a:t>
            </a:r>
            <a:r>
              <a:rPr lang="ru-RU" dirty="0" smtClean="0">
                <a:solidFill>
                  <a:srgbClr val="003399"/>
                </a:solidFill>
              </a:rPr>
              <a:t>, основанные на решении системы одномерных уравнений Сен-Венана (отечественные работы: Калинин, </a:t>
            </a:r>
            <a:r>
              <a:rPr lang="ru-RU" dirty="0" err="1" smtClean="0">
                <a:solidFill>
                  <a:srgbClr val="003399"/>
                </a:solidFill>
              </a:rPr>
              <a:t>Кучмент</a:t>
            </a:r>
            <a:r>
              <a:rPr lang="ru-RU" dirty="0" smtClean="0">
                <a:solidFill>
                  <a:srgbClr val="003399"/>
                </a:solidFill>
              </a:rPr>
              <a:t>, 1963; Васильев и др., 1963; Воеводин и др., 1965; Корень, </a:t>
            </a:r>
            <a:r>
              <a:rPr lang="ru-RU" dirty="0" err="1" smtClean="0">
                <a:solidFill>
                  <a:srgbClr val="003399"/>
                </a:solidFill>
              </a:rPr>
              <a:t>Кучмент</a:t>
            </a:r>
            <a:r>
              <a:rPr lang="ru-RU" dirty="0" smtClean="0">
                <a:solidFill>
                  <a:srgbClr val="003399"/>
                </a:solidFill>
              </a:rPr>
              <a:t>, 1967;  </a:t>
            </a:r>
            <a:r>
              <a:rPr lang="ru-RU" dirty="0" err="1" smtClean="0">
                <a:solidFill>
                  <a:srgbClr val="003399"/>
                </a:solidFill>
              </a:rPr>
              <a:t>Картвелишвили</a:t>
            </a:r>
            <a:r>
              <a:rPr lang="ru-RU" dirty="0" smtClean="0">
                <a:solidFill>
                  <a:srgbClr val="003399"/>
                </a:solidFill>
              </a:rPr>
              <a:t>, 1968; Грушевский, 1969)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291308" y="0"/>
            <a:ext cx="78526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Физико-математические модели формирования речного стока: основные этапы развития</a:t>
            </a:r>
            <a:endParaRPr lang="en-US" sz="24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 rot="16200000">
            <a:off x="-1261702" y="2749700"/>
            <a:ext cx="37779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1960-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е годы</a:t>
            </a:r>
            <a:endParaRPr lang="en-US" sz="36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1" y="3111500"/>
            <a:ext cx="26669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b="1" dirty="0" smtClean="0">
                <a:solidFill>
                  <a:srgbClr val="003399"/>
                </a:solidFill>
              </a:rPr>
              <a:t>модели взаимодействия поверхностных, почвенных и грунтовых вод </a:t>
            </a:r>
            <a:r>
              <a:rPr lang="ru-RU" dirty="0" smtClean="0">
                <a:solidFill>
                  <a:srgbClr val="003399"/>
                </a:solidFill>
              </a:rPr>
              <a:t>(</a:t>
            </a:r>
            <a:r>
              <a:rPr lang="en-US" dirty="0" err="1" smtClean="0">
                <a:solidFill>
                  <a:srgbClr val="003399"/>
                </a:solidFill>
              </a:rPr>
              <a:t>Guitjens</a:t>
            </a:r>
            <a:r>
              <a:rPr lang="en-US" dirty="0" smtClean="0">
                <a:solidFill>
                  <a:srgbClr val="003399"/>
                </a:solidFill>
              </a:rPr>
              <a:t> and </a:t>
            </a:r>
            <a:r>
              <a:rPr lang="en-US" dirty="0" err="1" smtClean="0">
                <a:solidFill>
                  <a:srgbClr val="003399"/>
                </a:solidFill>
              </a:rPr>
              <a:t>Luthin</a:t>
            </a:r>
            <a:r>
              <a:rPr lang="ru-RU" dirty="0" smtClean="0">
                <a:solidFill>
                  <a:srgbClr val="003399"/>
                </a:solidFill>
              </a:rPr>
              <a:t>, 1965; </a:t>
            </a:r>
            <a:r>
              <a:rPr lang="en-US" dirty="0" smtClean="0">
                <a:solidFill>
                  <a:srgbClr val="003399"/>
                </a:solidFill>
              </a:rPr>
              <a:t>Freeze and Witherspoon</a:t>
            </a:r>
            <a:r>
              <a:rPr lang="ru-RU" dirty="0" smtClean="0">
                <a:solidFill>
                  <a:srgbClr val="003399"/>
                </a:solidFill>
              </a:rPr>
              <a:t>, 1966; </a:t>
            </a:r>
            <a:r>
              <a:rPr lang="en-US" dirty="0" err="1" smtClean="0">
                <a:solidFill>
                  <a:srgbClr val="003399"/>
                </a:solidFill>
              </a:rPr>
              <a:t>Woolhiser</a:t>
            </a:r>
            <a:r>
              <a:rPr lang="en-US" dirty="0" smtClean="0">
                <a:solidFill>
                  <a:srgbClr val="003399"/>
                </a:solidFill>
              </a:rPr>
              <a:t> and Liggett</a:t>
            </a:r>
            <a:r>
              <a:rPr lang="ru-RU" dirty="0" smtClean="0">
                <a:solidFill>
                  <a:srgbClr val="003399"/>
                </a:solidFill>
              </a:rPr>
              <a:t>, 1967; </a:t>
            </a:r>
            <a:r>
              <a:rPr lang="en-US" dirty="0" smtClean="0">
                <a:solidFill>
                  <a:srgbClr val="003399"/>
                </a:solidFill>
              </a:rPr>
              <a:t>Freeze, Harlan, 1969</a:t>
            </a:r>
            <a:r>
              <a:rPr lang="ru-RU" dirty="0" smtClean="0">
                <a:solidFill>
                  <a:srgbClr val="003399"/>
                </a:solidFill>
              </a:rPr>
              <a:t>)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4914" y="1078035"/>
            <a:ext cx="772908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003399"/>
                </a:solidFill>
              </a:rPr>
              <a:t>1970-1980-е годы</a:t>
            </a:r>
            <a:r>
              <a:rPr lang="ru-RU" i="1" dirty="0" smtClean="0">
                <a:solidFill>
                  <a:srgbClr val="003399"/>
                </a:solidFill>
              </a:rPr>
              <a:t>: Создание основ теории и практики физико-математического моделирования формирования речного стока</a:t>
            </a:r>
          </a:p>
          <a:p>
            <a:endParaRPr lang="ru-RU" b="1" u="sng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Двумерные гидродинамические модели склонового стока </a:t>
            </a:r>
            <a:r>
              <a:rPr lang="ru-RU" dirty="0" smtClean="0">
                <a:solidFill>
                  <a:srgbClr val="003399"/>
                </a:solidFill>
              </a:rPr>
              <a:t>(Демидов, </a:t>
            </a:r>
            <a:r>
              <a:rPr lang="ru-RU" dirty="0" err="1" smtClean="0">
                <a:solidFill>
                  <a:srgbClr val="003399"/>
                </a:solidFill>
              </a:rPr>
              <a:t>Кучмент</a:t>
            </a:r>
            <a:r>
              <a:rPr lang="ru-RU" dirty="0" smtClean="0">
                <a:solidFill>
                  <a:srgbClr val="003399"/>
                </a:solidFill>
              </a:rPr>
              <a:t>, 1975; </a:t>
            </a:r>
            <a:r>
              <a:rPr lang="en-US" dirty="0" err="1" smtClean="0">
                <a:solidFill>
                  <a:srgbClr val="003399"/>
                </a:solidFill>
              </a:rPr>
              <a:t>Govindaraju</a:t>
            </a:r>
            <a:r>
              <a:rPr lang="en-US" dirty="0" smtClean="0">
                <a:solidFill>
                  <a:srgbClr val="003399"/>
                </a:solidFill>
              </a:rPr>
              <a:t> et al</a:t>
            </a:r>
            <a:r>
              <a:rPr lang="ru-RU" dirty="0" smtClean="0">
                <a:solidFill>
                  <a:srgbClr val="003399"/>
                </a:solidFill>
              </a:rPr>
              <a:t>., 1988)</a:t>
            </a:r>
            <a:endParaRPr lang="en-US" dirty="0" smtClean="0">
              <a:solidFill>
                <a:srgbClr val="003399"/>
              </a:solidFill>
            </a:endParaRPr>
          </a:p>
          <a:p>
            <a:pPr lvl="1"/>
            <a:endParaRPr lang="ru-RU" b="1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Модели вертикального </a:t>
            </a:r>
            <a:r>
              <a:rPr lang="ru-RU" b="1" dirty="0" err="1" smtClean="0">
                <a:solidFill>
                  <a:srgbClr val="003399"/>
                </a:solidFill>
              </a:rPr>
              <a:t>тепло-влагопереноса</a:t>
            </a:r>
            <a:r>
              <a:rPr lang="ru-RU" b="1" dirty="0" smtClean="0">
                <a:solidFill>
                  <a:srgbClr val="003399"/>
                </a:solidFill>
              </a:rPr>
              <a:t> в снеге и мерзлой почве </a:t>
            </a:r>
            <a:r>
              <a:rPr lang="ru-RU" dirty="0" smtClean="0">
                <a:solidFill>
                  <a:srgbClr val="003399"/>
                </a:solidFill>
              </a:rPr>
              <a:t>(Мотовилов, 1977; Зарецкий, Лавров, 1986; </a:t>
            </a:r>
            <a:r>
              <a:rPr lang="en-US" dirty="0" smtClean="0">
                <a:solidFill>
                  <a:srgbClr val="003399"/>
                </a:solidFill>
              </a:rPr>
              <a:t>Anderson</a:t>
            </a:r>
            <a:r>
              <a:rPr lang="ru-RU" dirty="0" smtClean="0">
                <a:solidFill>
                  <a:srgbClr val="003399"/>
                </a:solidFill>
              </a:rPr>
              <a:t>, 1976; </a:t>
            </a:r>
            <a:r>
              <a:rPr lang="ru-RU" dirty="0" err="1" smtClean="0">
                <a:solidFill>
                  <a:srgbClr val="003399"/>
                </a:solidFill>
              </a:rPr>
              <a:t>Morris</a:t>
            </a:r>
            <a:r>
              <a:rPr lang="ru-RU" dirty="0" smtClean="0">
                <a:solidFill>
                  <a:srgbClr val="003399"/>
                </a:solidFill>
              </a:rPr>
              <a:t>, 1983; </a:t>
            </a:r>
            <a:r>
              <a:rPr lang="en-US" dirty="0" err="1" smtClean="0">
                <a:solidFill>
                  <a:srgbClr val="003399"/>
                </a:solidFill>
              </a:rPr>
              <a:t>Motovilov</a:t>
            </a:r>
            <a:r>
              <a:rPr lang="ru-RU" dirty="0" smtClean="0">
                <a:solidFill>
                  <a:srgbClr val="003399"/>
                </a:solidFill>
              </a:rPr>
              <a:t>, 1986)</a:t>
            </a:r>
          </a:p>
          <a:p>
            <a:pPr lvl="1"/>
            <a:endParaRPr lang="ru-RU" b="1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Модели вертикального </a:t>
            </a:r>
            <a:r>
              <a:rPr lang="ru-RU" b="1" dirty="0" err="1" smtClean="0">
                <a:solidFill>
                  <a:srgbClr val="003399"/>
                </a:solidFill>
              </a:rPr>
              <a:t>тепло-влагопереноса</a:t>
            </a:r>
            <a:r>
              <a:rPr lang="ru-RU" b="1" dirty="0" smtClean="0">
                <a:solidFill>
                  <a:srgbClr val="003399"/>
                </a:solidFill>
              </a:rPr>
              <a:t> в системе почва-растительность-атмосфера (</a:t>
            </a:r>
            <a:r>
              <a:rPr lang="en-US" dirty="0" err="1" smtClean="0">
                <a:solidFill>
                  <a:srgbClr val="003399"/>
                </a:solidFill>
              </a:rPr>
              <a:t>Brutsaert</a:t>
            </a:r>
            <a:r>
              <a:rPr lang="ru-RU" dirty="0" smtClean="0">
                <a:solidFill>
                  <a:srgbClr val="003399"/>
                </a:solidFill>
              </a:rPr>
              <a:t>, 1982; </a:t>
            </a:r>
            <a:r>
              <a:rPr lang="en-US" dirty="0" err="1" smtClean="0">
                <a:solidFill>
                  <a:srgbClr val="003399"/>
                </a:solidFill>
              </a:rPr>
              <a:t>Deardorff</a:t>
            </a:r>
            <a:r>
              <a:rPr lang="ru-RU" dirty="0" smtClean="0">
                <a:solidFill>
                  <a:srgbClr val="003399"/>
                </a:solidFill>
              </a:rPr>
              <a:t>, 1978; </a:t>
            </a:r>
            <a:r>
              <a:rPr lang="en-US" dirty="0" smtClean="0">
                <a:solidFill>
                  <a:srgbClr val="003399"/>
                </a:solidFill>
              </a:rPr>
              <a:t>Sellers et al</a:t>
            </a:r>
            <a:r>
              <a:rPr lang="ru-RU" dirty="0" smtClean="0">
                <a:solidFill>
                  <a:srgbClr val="003399"/>
                </a:solidFill>
              </a:rPr>
              <a:t>., 1986)</a:t>
            </a:r>
          </a:p>
          <a:p>
            <a:pPr lvl="1"/>
            <a:endParaRPr lang="ru-RU" b="1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Модели процессов промерзания и оттаивания почвы </a:t>
            </a:r>
            <a:r>
              <a:rPr lang="ru-RU" dirty="0" smtClean="0"/>
              <a:t>(</a:t>
            </a:r>
            <a:r>
              <a:rPr lang="ru-RU" dirty="0" err="1" smtClean="0">
                <a:solidFill>
                  <a:srgbClr val="003399"/>
                </a:solidFill>
              </a:rPr>
              <a:t>Жмаева</a:t>
            </a:r>
            <a:r>
              <a:rPr lang="ru-RU" dirty="0" smtClean="0">
                <a:solidFill>
                  <a:srgbClr val="003399"/>
                </a:solidFill>
              </a:rPr>
              <a:t>, </a:t>
            </a:r>
            <a:r>
              <a:rPr lang="ru-RU" dirty="0" err="1" smtClean="0">
                <a:solidFill>
                  <a:srgbClr val="003399"/>
                </a:solidFill>
              </a:rPr>
              <a:t>Кучмент</a:t>
            </a:r>
            <a:r>
              <a:rPr lang="ru-RU" dirty="0" smtClean="0">
                <a:solidFill>
                  <a:srgbClr val="003399"/>
                </a:solidFill>
              </a:rPr>
              <a:t>, 1979; </a:t>
            </a:r>
            <a:r>
              <a:rPr lang="ru-RU" dirty="0" err="1" smtClean="0">
                <a:solidFill>
                  <a:srgbClr val="003399"/>
                </a:solidFill>
              </a:rPr>
              <a:t>Лыкосов</a:t>
            </a:r>
            <a:r>
              <a:rPr lang="ru-RU" dirty="0" smtClean="0">
                <a:solidFill>
                  <a:srgbClr val="003399"/>
                </a:solidFill>
              </a:rPr>
              <a:t>, Палагин, 1980, </a:t>
            </a:r>
            <a:r>
              <a:rPr lang="ru-RU" dirty="0" err="1" smtClean="0">
                <a:solidFill>
                  <a:srgbClr val="003399"/>
                </a:solidFill>
              </a:rPr>
              <a:t>Гельфан</a:t>
            </a:r>
            <a:r>
              <a:rPr lang="ru-RU" dirty="0" smtClean="0">
                <a:solidFill>
                  <a:srgbClr val="003399"/>
                </a:solidFill>
              </a:rPr>
              <a:t>, 1989),</a:t>
            </a:r>
            <a:r>
              <a:rPr lang="ru-RU" dirty="0" smtClean="0"/>
              <a:t> </a:t>
            </a:r>
            <a:endParaRPr lang="ru-RU" b="1" dirty="0" smtClean="0">
              <a:solidFill>
                <a:srgbClr val="003399"/>
              </a:solidFill>
            </a:endParaRPr>
          </a:p>
          <a:p>
            <a:pPr lvl="1"/>
            <a:endParaRPr lang="ru-RU" b="1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Модели взаимодействия руслового и грунтового потоков </a:t>
            </a:r>
            <a:r>
              <a:rPr lang="ru-RU" dirty="0" smtClean="0">
                <a:solidFill>
                  <a:srgbClr val="003399"/>
                </a:solidFill>
              </a:rPr>
              <a:t>(</a:t>
            </a:r>
            <a:r>
              <a:rPr lang="en-US" dirty="0" err="1" smtClean="0">
                <a:solidFill>
                  <a:srgbClr val="003399"/>
                </a:solidFill>
              </a:rPr>
              <a:t>Konikow</a:t>
            </a:r>
            <a:r>
              <a:rPr lang="ru-RU" dirty="0" smtClean="0">
                <a:solidFill>
                  <a:srgbClr val="003399"/>
                </a:solidFill>
              </a:rPr>
              <a:t>, </a:t>
            </a:r>
            <a:r>
              <a:rPr lang="en-US" dirty="0" err="1" smtClean="0">
                <a:solidFill>
                  <a:srgbClr val="003399"/>
                </a:solidFill>
              </a:rPr>
              <a:t>Bredehoeft</a:t>
            </a:r>
            <a:r>
              <a:rPr lang="ru-RU" dirty="0" smtClean="0">
                <a:solidFill>
                  <a:srgbClr val="003399"/>
                </a:solidFill>
              </a:rPr>
              <a:t>, 1974; </a:t>
            </a:r>
            <a:r>
              <a:rPr lang="ru-RU" dirty="0" err="1" smtClean="0">
                <a:solidFill>
                  <a:srgbClr val="003399"/>
                </a:solidFill>
              </a:rPr>
              <a:t>Епихов</a:t>
            </a:r>
            <a:r>
              <a:rPr lang="ru-RU" dirty="0" smtClean="0">
                <a:solidFill>
                  <a:srgbClr val="003399"/>
                </a:solidFill>
              </a:rPr>
              <a:t>, 1980)</a:t>
            </a:r>
          </a:p>
          <a:p>
            <a:pPr lvl="1"/>
            <a:endParaRPr lang="ru-RU" dirty="0" smtClean="0">
              <a:solidFill>
                <a:srgbClr val="003399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291308" y="0"/>
            <a:ext cx="78526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Физико-математические модели формирования речного стока: основные этапы развития</a:t>
            </a:r>
            <a:endParaRPr lang="en-US" sz="24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 rot="16200000">
            <a:off x="-1526396" y="3428280"/>
            <a:ext cx="42495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19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7</a:t>
            </a: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0-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1980-е годы</a:t>
            </a:r>
            <a:endParaRPr lang="en-US" sz="36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9814" y="1306635"/>
            <a:ext cx="772908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u="sng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Моделирование процессов  формирования речного стока </a:t>
            </a:r>
            <a:r>
              <a:rPr lang="ru-RU" dirty="0" smtClean="0"/>
              <a:t>(</a:t>
            </a:r>
            <a:r>
              <a:rPr lang="ru-RU" dirty="0" smtClean="0">
                <a:solidFill>
                  <a:srgbClr val="003399"/>
                </a:solidFill>
              </a:rPr>
              <a:t>В.А. Румянцев,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3399"/>
                </a:solidFill>
              </a:rPr>
              <a:t>Ю.Б. Виноградов, С.А. Кондратьев, С.А. </a:t>
            </a:r>
            <a:r>
              <a:rPr lang="ru-RU" dirty="0" smtClean="0">
                <a:solidFill>
                  <a:srgbClr val="003399"/>
                </a:solidFill>
              </a:rPr>
              <a:t>Лавров и др.),</a:t>
            </a:r>
            <a:r>
              <a:rPr lang="ru-RU" dirty="0" smtClean="0"/>
              <a:t> </a:t>
            </a:r>
            <a:endParaRPr lang="ru-RU" dirty="0" smtClean="0"/>
          </a:p>
          <a:p>
            <a:pPr lvl="1"/>
            <a:endParaRPr lang="ru-RU" b="1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Динамика открытых потоков и русловые процессы </a:t>
            </a:r>
            <a:r>
              <a:rPr lang="ru-RU" dirty="0" smtClean="0">
                <a:solidFill>
                  <a:srgbClr val="003399"/>
                </a:solidFill>
              </a:rPr>
              <a:t>(К.В. Гришанин, Н.Е. Кондратьев, А.В. </a:t>
            </a:r>
            <a:r>
              <a:rPr lang="ru-RU" dirty="0" err="1" smtClean="0">
                <a:solidFill>
                  <a:srgbClr val="003399"/>
                </a:solidFill>
              </a:rPr>
              <a:t>Караушев</a:t>
            </a:r>
            <a:r>
              <a:rPr lang="ru-RU" dirty="0" smtClean="0">
                <a:solidFill>
                  <a:srgbClr val="003399"/>
                </a:solidFill>
              </a:rPr>
              <a:t>, З.Д. </a:t>
            </a:r>
            <a:r>
              <a:rPr lang="ru-RU" dirty="0" err="1" smtClean="0">
                <a:solidFill>
                  <a:srgbClr val="003399"/>
                </a:solidFill>
              </a:rPr>
              <a:t>Копалиани</a:t>
            </a:r>
            <a:r>
              <a:rPr lang="ru-RU" dirty="0" smtClean="0">
                <a:solidFill>
                  <a:srgbClr val="003399"/>
                </a:solidFill>
              </a:rPr>
              <a:t>, В.М. Католиков, А.Б. </a:t>
            </a:r>
            <a:r>
              <a:rPr lang="ru-RU" dirty="0" err="1" smtClean="0">
                <a:solidFill>
                  <a:srgbClr val="003399"/>
                </a:solidFill>
              </a:rPr>
              <a:t>Клавен</a:t>
            </a:r>
            <a:r>
              <a:rPr lang="ru-RU" dirty="0" smtClean="0">
                <a:solidFill>
                  <a:srgbClr val="003399"/>
                </a:solidFill>
              </a:rPr>
              <a:t>, И.В. Попов, Б.Ф. </a:t>
            </a:r>
            <a:r>
              <a:rPr lang="ru-RU" dirty="0" err="1" smtClean="0">
                <a:solidFill>
                  <a:srgbClr val="003399"/>
                </a:solidFill>
              </a:rPr>
              <a:t>Снищенко</a:t>
            </a:r>
            <a:r>
              <a:rPr lang="ru-RU" dirty="0" smtClean="0">
                <a:solidFill>
                  <a:srgbClr val="003399"/>
                </a:solidFill>
              </a:rPr>
              <a:t> и др.)</a:t>
            </a:r>
            <a:endParaRPr lang="en-US" dirty="0" smtClean="0">
              <a:solidFill>
                <a:srgbClr val="003399"/>
              </a:solidFill>
            </a:endParaRPr>
          </a:p>
          <a:p>
            <a:pPr lvl="1"/>
            <a:endParaRPr lang="ru-RU" b="1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err="1" smtClean="0">
                <a:solidFill>
                  <a:srgbClr val="003399"/>
                </a:solidFill>
              </a:rPr>
              <a:t>Гидро</a:t>
            </a:r>
            <a:r>
              <a:rPr lang="ru-RU" b="1" dirty="0" smtClean="0">
                <a:solidFill>
                  <a:srgbClr val="003399"/>
                </a:solidFill>
              </a:rPr>
              <a:t>- теплофизические процессы в снежном покрове и мерзлой почве </a:t>
            </a:r>
            <a:r>
              <a:rPr lang="ru-RU" dirty="0" smtClean="0">
                <a:solidFill>
                  <a:srgbClr val="003399"/>
                </a:solidFill>
              </a:rPr>
              <a:t>(П.П.Кузьмин, И.Л. Калюжный, А.А. Капотов, Л.К. Вершинина, С.А. Лавров, К.К. Павлова  </a:t>
            </a:r>
            <a:r>
              <a:rPr lang="ru-RU" dirty="0" smtClean="0">
                <a:solidFill>
                  <a:srgbClr val="003399"/>
                </a:solidFill>
              </a:rPr>
              <a:t>и др.)</a:t>
            </a:r>
            <a:endParaRPr lang="ru-RU" dirty="0" smtClean="0">
              <a:solidFill>
                <a:srgbClr val="003399"/>
              </a:solidFill>
            </a:endParaRPr>
          </a:p>
          <a:p>
            <a:pPr lvl="1"/>
            <a:endParaRPr lang="ru-RU" b="1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Гидрологическая роль леса (</a:t>
            </a:r>
            <a:r>
              <a:rPr lang="ru-RU" dirty="0" smtClean="0">
                <a:solidFill>
                  <a:srgbClr val="003399"/>
                </a:solidFill>
              </a:rPr>
              <a:t>О.И. Крестовский, С.Ф. Федоров, С.В. </a:t>
            </a:r>
            <a:r>
              <a:rPr lang="ru-RU" dirty="0" err="1" smtClean="0">
                <a:solidFill>
                  <a:srgbClr val="003399"/>
                </a:solidFill>
              </a:rPr>
              <a:t>Марунич</a:t>
            </a:r>
            <a:r>
              <a:rPr lang="ru-RU" dirty="0" smtClean="0">
                <a:solidFill>
                  <a:srgbClr val="003399"/>
                </a:solidFill>
              </a:rPr>
              <a:t>)</a:t>
            </a:r>
            <a:r>
              <a:rPr lang="ru-RU" b="1" dirty="0" smtClean="0">
                <a:solidFill>
                  <a:srgbClr val="003399"/>
                </a:solidFill>
              </a:rPr>
              <a:t>, </a:t>
            </a:r>
            <a:r>
              <a:rPr lang="ru-RU" b="1" dirty="0" smtClean="0">
                <a:solidFill>
                  <a:srgbClr val="003399"/>
                </a:solidFill>
              </a:rPr>
              <a:t>агротехнических </a:t>
            </a:r>
            <a:r>
              <a:rPr lang="ru-RU" b="1" dirty="0" smtClean="0">
                <a:solidFill>
                  <a:srgbClr val="003399"/>
                </a:solidFill>
              </a:rPr>
              <a:t>мероприятий (</a:t>
            </a:r>
            <a:r>
              <a:rPr lang="ru-RU" dirty="0" smtClean="0">
                <a:solidFill>
                  <a:srgbClr val="003399"/>
                </a:solidFill>
              </a:rPr>
              <a:t>В.Е. </a:t>
            </a:r>
            <a:r>
              <a:rPr lang="ru-RU" dirty="0" err="1" smtClean="0">
                <a:solidFill>
                  <a:srgbClr val="003399"/>
                </a:solidFill>
              </a:rPr>
              <a:t>Водогрецкий</a:t>
            </a:r>
            <a:r>
              <a:rPr lang="ru-RU" dirty="0" smtClean="0">
                <a:solidFill>
                  <a:srgbClr val="003399"/>
                </a:solidFill>
              </a:rPr>
              <a:t>, В.В. </a:t>
            </a:r>
            <a:r>
              <a:rPr lang="ru-RU" dirty="0" smtClean="0">
                <a:solidFill>
                  <a:srgbClr val="003399"/>
                </a:solidFill>
              </a:rPr>
              <a:t>Романов и др.)</a:t>
            </a:r>
            <a:endParaRPr lang="ru-RU" dirty="0" smtClean="0">
              <a:solidFill>
                <a:srgbClr val="003399"/>
              </a:solidFill>
            </a:endParaRPr>
          </a:p>
          <a:p>
            <a:pPr lvl="1"/>
            <a:endParaRPr lang="ru-RU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err="1" smtClean="0">
                <a:solidFill>
                  <a:srgbClr val="003399"/>
                </a:solidFill>
              </a:rPr>
              <a:t>Эксперментальные</a:t>
            </a:r>
            <a:r>
              <a:rPr lang="ru-RU" b="1" dirty="0" smtClean="0">
                <a:solidFill>
                  <a:srgbClr val="003399"/>
                </a:solidFill>
              </a:rPr>
              <a:t> исследования </a:t>
            </a:r>
            <a:r>
              <a:rPr lang="ru-RU" b="1" dirty="0" smtClean="0">
                <a:solidFill>
                  <a:srgbClr val="003399"/>
                </a:solidFill>
              </a:rPr>
              <a:t>на ВФ ГГИ (</a:t>
            </a:r>
            <a:r>
              <a:rPr lang="ru-RU" dirty="0" smtClean="0">
                <a:solidFill>
                  <a:srgbClr val="003399"/>
                </a:solidFill>
              </a:rPr>
              <a:t>С.В. </a:t>
            </a:r>
            <a:r>
              <a:rPr lang="ru-RU" dirty="0" err="1" smtClean="0">
                <a:solidFill>
                  <a:srgbClr val="003399"/>
                </a:solidFill>
              </a:rPr>
              <a:t>Марунич</a:t>
            </a:r>
            <a:r>
              <a:rPr lang="ru-RU" dirty="0" smtClean="0">
                <a:solidFill>
                  <a:srgbClr val="003399"/>
                </a:solidFill>
              </a:rPr>
              <a:t>, С.Ф. Федоров, В.А. Шутов, А.А. Капотов, А.В. </a:t>
            </a:r>
            <a:r>
              <a:rPr lang="ru-RU" dirty="0" err="1" smtClean="0">
                <a:solidFill>
                  <a:srgbClr val="003399"/>
                </a:solidFill>
              </a:rPr>
              <a:t>Кокорев</a:t>
            </a:r>
            <a:r>
              <a:rPr lang="ru-RU" dirty="0" smtClean="0">
                <a:solidFill>
                  <a:srgbClr val="003399"/>
                </a:solidFill>
              </a:rPr>
              <a:t> и др.)</a:t>
            </a:r>
            <a:endParaRPr lang="ru-RU" b="1" dirty="0" smtClean="0">
              <a:solidFill>
                <a:srgbClr val="003399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291308" y="38100"/>
            <a:ext cx="785269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37B3A0"/>
                </a:solidFill>
                <a:latin typeface="Helvetica Neue Condensed"/>
              </a:rPr>
              <a:t>Создание</a:t>
            </a:r>
            <a:r>
              <a:rPr lang="ru-RU" sz="2400" i="1" dirty="0" smtClean="0">
                <a:solidFill>
                  <a:srgbClr val="003399"/>
                </a:solidFill>
              </a:rPr>
              <a:t> </a:t>
            </a:r>
            <a:r>
              <a:rPr lang="ru-RU" sz="2400" b="1" dirty="0" smtClean="0">
                <a:solidFill>
                  <a:srgbClr val="37B3A0"/>
                </a:solidFill>
                <a:latin typeface="Helvetica Neue Condensed"/>
              </a:rPr>
              <a:t>информационных и методических основ физико-математического моделирования формирования речного стока  в ГГИ в 1960-1980-е годы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 rot="16200000">
            <a:off x="-1526396" y="3428280"/>
            <a:ext cx="42495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19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6</a:t>
            </a: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0-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1980-е годы</a:t>
            </a:r>
            <a:endParaRPr lang="en-US" sz="36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9786" y="866272"/>
            <a:ext cx="78542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В середине 1980-х годов появились первые физико-математические модели с распределенными параметрами, </a:t>
            </a:r>
            <a:r>
              <a:rPr lang="ru-RU" b="1" dirty="0" smtClean="0">
                <a:solidFill>
                  <a:srgbClr val="003399"/>
                </a:solidFill>
              </a:rPr>
              <a:t>описывающие процессы </a:t>
            </a:r>
            <a:r>
              <a:rPr lang="ru-RU" b="1" dirty="0" smtClean="0">
                <a:solidFill>
                  <a:srgbClr val="003399"/>
                </a:solidFill>
              </a:rPr>
              <a:t>формирования речного стока на речном водосборе:</a:t>
            </a:r>
            <a:r>
              <a:rPr lang="ru-RU" dirty="0" smtClean="0"/>
              <a:t> </a:t>
            </a:r>
          </a:p>
          <a:p>
            <a:pPr lvl="1"/>
            <a:r>
              <a:rPr lang="ru-RU" b="1" dirty="0" err="1" smtClean="0">
                <a:solidFill>
                  <a:srgbClr val="003399"/>
                </a:solidFill>
              </a:rPr>
              <a:t>Système</a:t>
            </a:r>
            <a:r>
              <a:rPr lang="ru-RU" b="1" dirty="0" smtClean="0">
                <a:solidFill>
                  <a:srgbClr val="003399"/>
                </a:solidFill>
              </a:rPr>
              <a:t> </a:t>
            </a:r>
            <a:r>
              <a:rPr lang="ru-RU" b="1" dirty="0" err="1" smtClean="0">
                <a:solidFill>
                  <a:srgbClr val="003399"/>
                </a:solidFill>
              </a:rPr>
              <a:t>Hydrologique</a:t>
            </a:r>
            <a:r>
              <a:rPr lang="ru-RU" b="1" dirty="0" smtClean="0">
                <a:solidFill>
                  <a:srgbClr val="003399"/>
                </a:solidFill>
              </a:rPr>
              <a:t> </a:t>
            </a:r>
            <a:r>
              <a:rPr lang="ru-RU" b="1" dirty="0" err="1" smtClean="0">
                <a:solidFill>
                  <a:srgbClr val="003399"/>
                </a:solidFill>
              </a:rPr>
              <a:t>Européen</a:t>
            </a:r>
            <a:r>
              <a:rPr lang="ru-RU" b="1" dirty="0" smtClean="0">
                <a:solidFill>
                  <a:srgbClr val="003399"/>
                </a:solidFill>
              </a:rPr>
              <a:t> (SHE)</a:t>
            </a:r>
            <a:r>
              <a:rPr lang="en-US" b="1" dirty="0" smtClean="0">
                <a:solidFill>
                  <a:srgbClr val="003399"/>
                </a:solidFill>
              </a:rPr>
              <a:t> (Abbot et al., 1986)</a:t>
            </a:r>
            <a:endParaRPr lang="ru-RU" b="1" dirty="0" smtClean="0">
              <a:solidFill>
                <a:srgbClr val="003399"/>
              </a:solidFill>
            </a:endParaRPr>
          </a:p>
          <a:p>
            <a:pPr lvl="1"/>
            <a:r>
              <a:rPr lang="en-US" b="1" dirty="0" smtClean="0">
                <a:solidFill>
                  <a:srgbClr val="003399"/>
                </a:solidFill>
              </a:rPr>
              <a:t>Institute of Hydrology Distributed Model (IHDM) </a:t>
            </a:r>
            <a:r>
              <a:rPr lang="ru-RU" b="1" dirty="0" smtClean="0">
                <a:solidFill>
                  <a:srgbClr val="003399"/>
                </a:solidFill>
              </a:rPr>
              <a:t>(</a:t>
            </a:r>
            <a:r>
              <a:rPr lang="en-US" b="1" dirty="0" err="1" smtClean="0">
                <a:solidFill>
                  <a:srgbClr val="003399"/>
                </a:solidFill>
              </a:rPr>
              <a:t>Beven</a:t>
            </a:r>
            <a:r>
              <a:rPr lang="en-US" b="1" dirty="0" smtClean="0">
                <a:solidFill>
                  <a:srgbClr val="003399"/>
                </a:solidFill>
              </a:rPr>
              <a:t>, </a:t>
            </a:r>
            <a:r>
              <a:rPr lang="en-US" b="1" dirty="0" err="1" smtClean="0">
                <a:solidFill>
                  <a:srgbClr val="003399"/>
                </a:solidFill>
              </a:rPr>
              <a:t>Calver</a:t>
            </a:r>
            <a:r>
              <a:rPr lang="ru-RU" b="1" dirty="0" smtClean="0">
                <a:solidFill>
                  <a:srgbClr val="003399"/>
                </a:solidFill>
              </a:rPr>
              <a:t>, </a:t>
            </a:r>
            <a:r>
              <a:rPr lang="en-US" b="1" dirty="0" smtClean="0">
                <a:solidFill>
                  <a:srgbClr val="003399"/>
                </a:solidFill>
              </a:rPr>
              <a:t>Morris 1987)</a:t>
            </a:r>
            <a:endParaRPr lang="ru-RU" b="1" dirty="0" smtClean="0">
              <a:solidFill>
                <a:srgbClr val="003399"/>
              </a:solidFill>
            </a:endParaRP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Система физико-математических моделей ИВП РАН (</a:t>
            </a:r>
            <a:r>
              <a:rPr lang="ru-RU" b="1" dirty="0" err="1" smtClean="0">
                <a:solidFill>
                  <a:srgbClr val="003399"/>
                </a:solidFill>
              </a:rPr>
              <a:t>Кучмент</a:t>
            </a:r>
            <a:r>
              <a:rPr lang="ru-RU" b="1" dirty="0" smtClean="0">
                <a:solidFill>
                  <a:srgbClr val="003399"/>
                </a:solidFill>
              </a:rPr>
              <a:t> и </a:t>
            </a:r>
            <a:r>
              <a:rPr lang="ru-RU" b="1" dirty="0" err="1" smtClean="0">
                <a:solidFill>
                  <a:srgbClr val="003399"/>
                </a:solidFill>
              </a:rPr>
              <a:t>др</a:t>
            </a:r>
            <a:r>
              <a:rPr lang="en-US" b="1" dirty="0" smtClean="0">
                <a:solidFill>
                  <a:srgbClr val="003399"/>
                </a:solidFill>
              </a:rPr>
              <a:t>, 1986)</a:t>
            </a:r>
            <a:endParaRPr lang="ru-RU" b="1" dirty="0" smtClean="0">
              <a:solidFill>
                <a:srgbClr val="003399"/>
              </a:solidFill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9923" y="3386992"/>
            <a:ext cx="6816105" cy="347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291308" y="0"/>
            <a:ext cx="78526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Физико-математические модели формирования речного стока: основные этапы развития</a:t>
            </a:r>
            <a:endParaRPr lang="en-US" sz="24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 rot="16200000">
            <a:off x="-1526396" y="3428280"/>
            <a:ext cx="42495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19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7</a:t>
            </a: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0-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1980-е годы</a:t>
            </a:r>
            <a:endParaRPr lang="en-US" sz="36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291308" y="0"/>
            <a:ext cx="78526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4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Физико-математические модели формирования речного стока: основные этапы развития</a:t>
            </a:r>
            <a:endParaRPr lang="en-US" sz="24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 rot="16200000">
            <a:off x="-1526396" y="3428280"/>
            <a:ext cx="42495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19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9</a:t>
            </a:r>
            <a:r>
              <a:rPr lang="en-US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0</a:t>
            </a:r>
            <a:r>
              <a:rPr lang="ru-RU" sz="3600" b="1" dirty="0" smtClean="0">
                <a:solidFill>
                  <a:srgbClr val="37B3A0"/>
                </a:solidFill>
                <a:latin typeface="Helvetica Neue Condensed"/>
                <a:cs typeface="+mn-cs"/>
              </a:rPr>
              <a:t>-2000-е годы</a:t>
            </a:r>
            <a:endParaRPr lang="en-US" sz="3600" b="1" dirty="0" smtClean="0">
              <a:solidFill>
                <a:srgbClr val="37B3A0"/>
              </a:solidFill>
              <a:latin typeface="Helvetica Neue Condensed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3534" y="875897"/>
            <a:ext cx="80948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>
                <a:solidFill>
                  <a:srgbClr val="003399"/>
                </a:solidFill>
              </a:rPr>
              <a:t>1990-2000-е годы</a:t>
            </a:r>
            <a:r>
              <a:rPr lang="ru-RU" i="1" dirty="0" smtClean="0">
                <a:solidFill>
                  <a:srgbClr val="003399"/>
                </a:solidFill>
              </a:rPr>
              <a:t>: развитие методов моделирования пространственной неоднородности, </a:t>
            </a:r>
            <a:r>
              <a:rPr lang="ru-RU" i="1" dirty="0" err="1" smtClean="0">
                <a:solidFill>
                  <a:srgbClr val="003399"/>
                </a:solidFill>
              </a:rPr>
              <a:t>скейлинга</a:t>
            </a:r>
            <a:r>
              <a:rPr lang="ru-RU" i="1" dirty="0" smtClean="0">
                <a:solidFill>
                  <a:srgbClr val="003399"/>
                </a:solidFill>
              </a:rPr>
              <a:t> гидрологических процессов, методов исследования моделей (анализа чувствительности, неопределенности), широкое использование новых источников данных (в т.ч. дистанционных) и информационных технологий их обработки</a:t>
            </a:r>
            <a:endParaRPr lang="ru-RU" dirty="0" smtClean="0">
              <a:solidFill>
                <a:srgbClr val="0033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772" y="2610683"/>
            <a:ext cx="83162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b="1" dirty="0" smtClean="0">
                <a:solidFill>
                  <a:srgbClr val="003399"/>
                </a:solidFill>
              </a:rPr>
              <a:t>Разработка новых физико-математических моделей</a:t>
            </a:r>
            <a:r>
              <a:rPr lang="ru-RU" dirty="0" smtClean="0"/>
              <a:t>: </a:t>
            </a:r>
            <a:r>
              <a:rPr lang="en-US" dirty="0" smtClean="0">
                <a:solidFill>
                  <a:srgbClr val="003399"/>
                </a:solidFill>
              </a:rPr>
              <a:t>THALES </a:t>
            </a:r>
            <a:r>
              <a:rPr lang="ru-RU" dirty="0" smtClean="0">
                <a:solidFill>
                  <a:srgbClr val="003399"/>
                </a:solidFill>
              </a:rPr>
              <a:t>(</a:t>
            </a:r>
            <a:r>
              <a:rPr lang="en-US" dirty="0" smtClean="0">
                <a:solidFill>
                  <a:srgbClr val="003399"/>
                </a:solidFill>
              </a:rPr>
              <a:t>Grayson et al</a:t>
            </a:r>
            <a:r>
              <a:rPr lang="ru-RU" dirty="0" smtClean="0">
                <a:solidFill>
                  <a:srgbClr val="003399"/>
                </a:solidFill>
              </a:rPr>
              <a:t>., 1995) и </a:t>
            </a:r>
            <a:r>
              <a:rPr lang="en-US" dirty="0" smtClean="0">
                <a:solidFill>
                  <a:srgbClr val="003399"/>
                </a:solidFill>
              </a:rPr>
              <a:t>CSIRO TOPOG</a:t>
            </a:r>
            <a:r>
              <a:rPr lang="ru-RU" dirty="0" smtClean="0">
                <a:solidFill>
                  <a:srgbClr val="003399"/>
                </a:solidFill>
              </a:rPr>
              <a:t> (</a:t>
            </a:r>
            <a:r>
              <a:rPr lang="en-US" dirty="0" err="1" smtClean="0">
                <a:solidFill>
                  <a:srgbClr val="003399"/>
                </a:solidFill>
              </a:rPr>
              <a:t>Vertessy</a:t>
            </a:r>
            <a:r>
              <a:rPr lang="en-US" dirty="0" smtClean="0">
                <a:solidFill>
                  <a:srgbClr val="003399"/>
                </a:solidFill>
              </a:rPr>
              <a:t> et al</a:t>
            </a:r>
            <a:r>
              <a:rPr lang="ru-RU" dirty="0" smtClean="0">
                <a:solidFill>
                  <a:srgbClr val="003399"/>
                </a:solidFill>
              </a:rPr>
              <a:t>., 1993), </a:t>
            </a:r>
            <a:r>
              <a:rPr lang="en-US" dirty="0" err="1" smtClean="0">
                <a:solidFill>
                  <a:srgbClr val="003399"/>
                </a:solidFill>
              </a:rPr>
              <a:t>InHM</a:t>
            </a:r>
            <a:r>
              <a:rPr lang="ru-RU" dirty="0" smtClean="0">
                <a:solidFill>
                  <a:srgbClr val="003399"/>
                </a:solidFill>
              </a:rPr>
              <a:t> (</a:t>
            </a:r>
            <a:r>
              <a:rPr lang="en-US" dirty="0" smtClean="0">
                <a:solidFill>
                  <a:srgbClr val="003399"/>
                </a:solidFill>
              </a:rPr>
              <a:t>Van </a:t>
            </a:r>
            <a:r>
              <a:rPr lang="en-US" dirty="0" err="1" smtClean="0">
                <a:solidFill>
                  <a:srgbClr val="003399"/>
                </a:solidFill>
              </a:rPr>
              <a:t>der</a:t>
            </a:r>
            <a:r>
              <a:rPr lang="en-US" dirty="0" smtClean="0">
                <a:solidFill>
                  <a:srgbClr val="003399"/>
                </a:solidFill>
              </a:rPr>
              <a:t> </a:t>
            </a:r>
            <a:r>
              <a:rPr lang="en-US" dirty="0" err="1" smtClean="0">
                <a:solidFill>
                  <a:srgbClr val="003399"/>
                </a:solidFill>
              </a:rPr>
              <a:t>Kwaak</a:t>
            </a:r>
            <a:r>
              <a:rPr lang="ru-RU" dirty="0" smtClean="0">
                <a:solidFill>
                  <a:srgbClr val="003399"/>
                </a:solidFill>
              </a:rPr>
              <a:t>, </a:t>
            </a:r>
            <a:r>
              <a:rPr lang="en-US" dirty="0" err="1" smtClean="0">
                <a:solidFill>
                  <a:srgbClr val="003399"/>
                </a:solidFill>
              </a:rPr>
              <a:t>Loague</a:t>
            </a:r>
            <a:r>
              <a:rPr lang="ru-RU" dirty="0" smtClean="0">
                <a:solidFill>
                  <a:srgbClr val="003399"/>
                </a:solidFill>
              </a:rPr>
              <a:t>, 2001), </a:t>
            </a:r>
            <a:r>
              <a:rPr lang="en-US" dirty="0" smtClean="0">
                <a:solidFill>
                  <a:srgbClr val="003399"/>
                </a:solidFill>
              </a:rPr>
              <a:t>GSSHA</a:t>
            </a:r>
            <a:r>
              <a:rPr lang="ru-RU" dirty="0" smtClean="0">
                <a:solidFill>
                  <a:srgbClr val="003399"/>
                </a:solidFill>
              </a:rPr>
              <a:t> (</a:t>
            </a:r>
            <a:r>
              <a:rPr lang="en-US" dirty="0" smtClean="0">
                <a:solidFill>
                  <a:srgbClr val="003399"/>
                </a:solidFill>
              </a:rPr>
              <a:t>Downer et al</a:t>
            </a:r>
            <a:r>
              <a:rPr lang="ru-RU" dirty="0" smtClean="0">
                <a:solidFill>
                  <a:srgbClr val="003399"/>
                </a:solidFill>
              </a:rPr>
              <a:t>. (2005), CATHY (</a:t>
            </a:r>
            <a:r>
              <a:rPr lang="ru-RU" dirty="0" err="1" smtClean="0">
                <a:solidFill>
                  <a:srgbClr val="003399"/>
                </a:solidFill>
              </a:rPr>
              <a:t>Bixio</a:t>
            </a:r>
            <a:r>
              <a:rPr lang="ru-RU" dirty="0" smtClean="0">
                <a:solidFill>
                  <a:srgbClr val="003399"/>
                </a:solidFill>
              </a:rPr>
              <a:t> </a:t>
            </a:r>
            <a:r>
              <a:rPr lang="ru-RU" dirty="0" err="1" smtClean="0">
                <a:solidFill>
                  <a:srgbClr val="003399"/>
                </a:solidFill>
              </a:rPr>
              <a:t>et</a:t>
            </a:r>
            <a:r>
              <a:rPr lang="ru-RU" dirty="0" smtClean="0">
                <a:solidFill>
                  <a:srgbClr val="003399"/>
                </a:solidFill>
              </a:rPr>
              <a:t> </a:t>
            </a:r>
            <a:r>
              <a:rPr lang="ru-RU" dirty="0" err="1" smtClean="0">
                <a:solidFill>
                  <a:srgbClr val="003399"/>
                </a:solidFill>
              </a:rPr>
              <a:t>al</a:t>
            </a:r>
            <a:r>
              <a:rPr lang="ru-RU" dirty="0" smtClean="0">
                <a:solidFill>
                  <a:srgbClr val="003399"/>
                </a:solidFill>
              </a:rPr>
              <a:t>., 2002;), </a:t>
            </a:r>
            <a:r>
              <a:rPr lang="ru-RU" dirty="0" err="1" smtClean="0">
                <a:solidFill>
                  <a:srgbClr val="003399"/>
                </a:solidFill>
              </a:rPr>
              <a:t>tRIBS</a:t>
            </a:r>
            <a:r>
              <a:rPr lang="ru-RU" dirty="0" smtClean="0">
                <a:solidFill>
                  <a:srgbClr val="003399"/>
                </a:solidFill>
              </a:rPr>
              <a:t> (</a:t>
            </a:r>
            <a:r>
              <a:rPr lang="ru-RU" dirty="0" err="1" smtClean="0">
                <a:solidFill>
                  <a:srgbClr val="003399"/>
                </a:solidFill>
              </a:rPr>
              <a:t>Ivanov</a:t>
            </a:r>
            <a:r>
              <a:rPr lang="ru-RU" dirty="0" smtClean="0">
                <a:solidFill>
                  <a:srgbClr val="003399"/>
                </a:solidFill>
              </a:rPr>
              <a:t> </a:t>
            </a:r>
            <a:r>
              <a:rPr lang="ru-RU" dirty="0" err="1" smtClean="0">
                <a:solidFill>
                  <a:srgbClr val="003399"/>
                </a:solidFill>
              </a:rPr>
              <a:t>et</a:t>
            </a:r>
            <a:r>
              <a:rPr lang="ru-RU" dirty="0" smtClean="0">
                <a:solidFill>
                  <a:srgbClr val="003399"/>
                </a:solidFill>
              </a:rPr>
              <a:t> </a:t>
            </a:r>
            <a:r>
              <a:rPr lang="ru-RU" dirty="0" err="1" smtClean="0">
                <a:solidFill>
                  <a:srgbClr val="003399"/>
                </a:solidFill>
              </a:rPr>
              <a:t>al</a:t>
            </a:r>
            <a:r>
              <a:rPr lang="ru-RU" dirty="0" smtClean="0">
                <a:solidFill>
                  <a:srgbClr val="003399"/>
                </a:solidFill>
              </a:rPr>
              <a:t>., 2004), </a:t>
            </a:r>
            <a:r>
              <a:rPr lang="en-US" dirty="0" smtClean="0">
                <a:solidFill>
                  <a:srgbClr val="003399"/>
                </a:solidFill>
              </a:rPr>
              <a:t>CRHM</a:t>
            </a:r>
            <a:r>
              <a:rPr lang="ru-RU" dirty="0" smtClean="0">
                <a:solidFill>
                  <a:srgbClr val="003399"/>
                </a:solidFill>
              </a:rPr>
              <a:t> (</a:t>
            </a:r>
            <a:r>
              <a:rPr lang="en-US" dirty="0" smtClean="0">
                <a:solidFill>
                  <a:srgbClr val="003399"/>
                </a:solidFill>
              </a:rPr>
              <a:t>Pomeroy et al</a:t>
            </a:r>
            <a:r>
              <a:rPr lang="ru-RU" dirty="0" smtClean="0">
                <a:solidFill>
                  <a:srgbClr val="003399"/>
                </a:solidFill>
              </a:rPr>
              <a:t>., 2007)……………………</a:t>
            </a: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Моделирование полей гидрологических переменных с учетом проблемы масштаба </a:t>
            </a:r>
            <a:r>
              <a:rPr lang="ru-RU" dirty="0" smtClean="0">
                <a:solidFill>
                  <a:srgbClr val="003399"/>
                </a:solidFill>
              </a:rPr>
              <a:t>(</a:t>
            </a:r>
            <a:r>
              <a:rPr lang="en-US" dirty="0" smtClean="0">
                <a:solidFill>
                  <a:srgbClr val="003399"/>
                </a:solidFill>
              </a:rPr>
              <a:t>Spatial Patterns</a:t>
            </a:r>
            <a:r>
              <a:rPr lang="ru-RU" dirty="0" smtClean="0">
                <a:solidFill>
                  <a:srgbClr val="003399"/>
                </a:solidFill>
              </a:rPr>
              <a:t>…, 2000; </a:t>
            </a:r>
            <a:r>
              <a:rPr lang="en-US" dirty="0" err="1" smtClean="0">
                <a:solidFill>
                  <a:srgbClr val="003399"/>
                </a:solidFill>
              </a:rPr>
              <a:t>Bl</a:t>
            </a:r>
            <a:r>
              <a:rPr lang="ru-RU" dirty="0" err="1" smtClean="0">
                <a:solidFill>
                  <a:srgbClr val="003399"/>
                </a:solidFill>
              </a:rPr>
              <a:t>ö</a:t>
            </a:r>
            <a:r>
              <a:rPr lang="en-US" dirty="0" err="1" smtClean="0">
                <a:solidFill>
                  <a:srgbClr val="003399"/>
                </a:solidFill>
              </a:rPr>
              <a:t>schl</a:t>
            </a:r>
            <a:r>
              <a:rPr lang="ru-RU" dirty="0" smtClean="0">
                <a:solidFill>
                  <a:srgbClr val="003399"/>
                </a:solidFill>
              </a:rPr>
              <a:t>, </a:t>
            </a:r>
            <a:r>
              <a:rPr lang="en-US" dirty="0" err="1" smtClean="0">
                <a:solidFill>
                  <a:srgbClr val="003399"/>
                </a:solidFill>
              </a:rPr>
              <a:t>Sivapalan</a:t>
            </a:r>
            <a:r>
              <a:rPr lang="ru-RU" dirty="0" smtClean="0">
                <a:solidFill>
                  <a:srgbClr val="003399"/>
                </a:solidFill>
              </a:rPr>
              <a:t>, 1995; </a:t>
            </a:r>
            <a:r>
              <a:rPr lang="en-US" dirty="0" err="1" smtClean="0">
                <a:solidFill>
                  <a:srgbClr val="003399"/>
                </a:solidFill>
              </a:rPr>
              <a:t>Bl</a:t>
            </a:r>
            <a:r>
              <a:rPr lang="ru-RU" dirty="0" err="1" smtClean="0">
                <a:solidFill>
                  <a:srgbClr val="003399"/>
                </a:solidFill>
              </a:rPr>
              <a:t>ö</a:t>
            </a:r>
            <a:r>
              <a:rPr lang="en-US" dirty="0" err="1" smtClean="0">
                <a:solidFill>
                  <a:srgbClr val="003399"/>
                </a:solidFill>
              </a:rPr>
              <a:t>schl</a:t>
            </a:r>
            <a:r>
              <a:rPr lang="ru-RU" dirty="0" smtClean="0">
                <a:solidFill>
                  <a:srgbClr val="003399"/>
                </a:solidFill>
              </a:rPr>
              <a:t>, 1999)</a:t>
            </a: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Создание численных динамико-стохастических моделей со случайными входами  </a:t>
            </a:r>
            <a:r>
              <a:rPr lang="ru-RU" dirty="0" smtClean="0">
                <a:solidFill>
                  <a:srgbClr val="003399"/>
                </a:solidFill>
              </a:rPr>
              <a:t>(</a:t>
            </a:r>
            <a:r>
              <a:rPr lang="ru-RU" dirty="0" err="1" smtClean="0">
                <a:solidFill>
                  <a:srgbClr val="003399"/>
                </a:solidFill>
              </a:rPr>
              <a:t>Кучмент</a:t>
            </a:r>
            <a:r>
              <a:rPr lang="ru-RU" dirty="0" smtClean="0">
                <a:solidFill>
                  <a:srgbClr val="003399"/>
                </a:solidFill>
              </a:rPr>
              <a:t>, </a:t>
            </a:r>
            <a:r>
              <a:rPr lang="ru-RU" dirty="0" err="1" smtClean="0">
                <a:solidFill>
                  <a:srgbClr val="003399"/>
                </a:solidFill>
              </a:rPr>
              <a:t>Гельфан</a:t>
            </a:r>
            <a:r>
              <a:rPr lang="ru-RU" dirty="0" smtClean="0">
                <a:solidFill>
                  <a:srgbClr val="003399"/>
                </a:solidFill>
              </a:rPr>
              <a:t>, 1993; </a:t>
            </a:r>
            <a:r>
              <a:rPr lang="ru-RU" dirty="0" err="1" smtClean="0">
                <a:solidFill>
                  <a:srgbClr val="003399"/>
                </a:solidFill>
              </a:rPr>
              <a:t>Гельфан</a:t>
            </a:r>
            <a:r>
              <a:rPr lang="ru-RU" dirty="0" smtClean="0">
                <a:solidFill>
                  <a:srgbClr val="003399"/>
                </a:solidFill>
              </a:rPr>
              <a:t>, 2007)</a:t>
            </a: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………………………………………………………………………………….</a:t>
            </a:r>
          </a:p>
          <a:p>
            <a:pPr lvl="1"/>
            <a:r>
              <a:rPr lang="ru-RU" b="1" dirty="0" smtClean="0">
                <a:solidFill>
                  <a:srgbClr val="003399"/>
                </a:solidFill>
              </a:rPr>
              <a:t>Объединение моделей с технологиями сбора, обработки и усвоения данных (включая дистанционные), атмосферными моделями, создание на базе моделей </a:t>
            </a:r>
            <a:r>
              <a:rPr lang="ru-RU" b="1" dirty="0" err="1" smtClean="0">
                <a:solidFill>
                  <a:srgbClr val="003399"/>
                </a:solidFill>
              </a:rPr>
              <a:t>геоинформационных</a:t>
            </a:r>
            <a:r>
              <a:rPr lang="ru-RU" b="1" dirty="0" smtClean="0">
                <a:solidFill>
                  <a:srgbClr val="003399"/>
                </a:solidFill>
              </a:rPr>
              <a:t> моделирующих комплексов 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14924</TotalTime>
  <Words>2043</Words>
  <Application>Microsoft Office PowerPoint</Application>
  <PresentationFormat>Экран (4:3)</PresentationFormat>
  <Paragraphs>169</Paragraphs>
  <Slides>38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Тема Office</vt:lpstr>
      <vt:lpstr>Equation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Всеволод Морейдо</dc:creator>
  <cp:lastModifiedBy>Alexander Gelfan</cp:lastModifiedBy>
  <cp:revision>270</cp:revision>
  <dcterms:created xsi:type="dcterms:W3CDTF">2017-09-26T09:44:24Z</dcterms:created>
  <dcterms:modified xsi:type="dcterms:W3CDTF">2019-10-09T22:29:03Z</dcterms:modified>
</cp:coreProperties>
</file>