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82" r:id="rId4"/>
    <p:sldId id="270" r:id="rId5"/>
    <p:sldId id="263" r:id="rId6"/>
    <p:sldId id="280" r:id="rId7"/>
    <p:sldId id="261" r:id="rId8"/>
    <p:sldId id="262" r:id="rId9"/>
    <p:sldId id="258" r:id="rId10"/>
    <p:sldId id="264" r:id="rId11"/>
    <p:sldId id="265" r:id="rId12"/>
    <p:sldId id="269" r:id="rId13"/>
    <p:sldId id="271" r:id="rId14"/>
    <p:sldId id="274" r:id="rId15"/>
    <p:sldId id="275" r:id="rId16"/>
    <p:sldId id="279" r:id="rId17"/>
    <p:sldId id="276" r:id="rId18"/>
    <p:sldId id="278" r:id="rId19"/>
    <p:sldId id="281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4" autoAdjust="0"/>
    <p:restoredTop sz="95264" autoAdjust="0"/>
  </p:normalViewPr>
  <p:slideViewPr>
    <p:cSldViewPr>
      <p:cViewPr varScale="1">
        <p:scale>
          <a:sx n="104" d="100"/>
          <a:sy n="104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34F5-A443-40D3-B70D-20E38DB675C5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047EA-76A1-4C3D-A89E-ACA1D557F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8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047EA-76A1-4C3D-A89E-ACA1D557F1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3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9EED-9251-4C53-9169-5B94697A4948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4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4F9C-E5B6-4346-876B-2EDE8E0063B1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5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A4F6-3EC4-4B5D-9293-9F64CEFCD15A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CF7C-B785-4AF7-9DBC-FD7DD71281B7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1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4966-5DDF-4E4C-9933-B95D93A88364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7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29A5-40DA-44CE-86FF-84E328AC76E5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2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2E05-9E00-4C9D-94C4-459C6BA4BBDD}" type="datetime1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3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045-59A4-44CE-9C0C-CD9888B0646D}" type="datetime1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8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8A33-6301-4B16-9938-7F5D02F9B93E}" type="datetime1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4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0524-008D-4369-A7A4-DCE12AE21B3C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4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D311-7027-42A7-AD1B-FE1F62ED40EE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7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2">
                <a:tint val="80000"/>
                <a:satMod val="300000"/>
                <a:lumMod val="51000"/>
                <a:lumOff val="49000"/>
                <a:alpha val="93000"/>
              </a:schemeClr>
            </a:gs>
            <a:gs pos="98000">
              <a:schemeClr val="bg2">
                <a:shade val="30000"/>
                <a:satMod val="2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6C0D-9B9C-47AA-8610-888F696CA035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C60B-5C54-4F42-95EE-9D5AD7A5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3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hyperlink" Target="http://www.hydrology.ru/ru/content/vodnye-resursy-rossii-i-ih-ispolzovanie-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ydrology.ru/ru/content/osnovnye-gidrologicheskie-harakteristiki-rek-basseyna-kamy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12" Type="http://schemas.openxmlformats.org/officeDocument/2006/relationships/image" Target="../media/image42.jpeg"/><Relationship Id="rId2" Type="http://schemas.openxmlformats.org/officeDocument/2006/relationships/hyperlink" Target="http://www.hydrology.ru/ru/content/osnovnye-gidrologicheskie-harakteristiki-rek-basseyna-verhney-volgi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1.jpeg"/><Relationship Id="rId5" Type="http://schemas.openxmlformats.org/officeDocument/2006/relationships/image" Target="../media/image38.png"/><Relationship Id="rId10" Type="http://schemas.openxmlformats.org/officeDocument/2006/relationships/hyperlink" Target="http://www.hydrology.ru/ru/content/osnovnye-gidrologicheskie-harakteristiki-rek-basseyna-nizhney-volgi" TargetMode="External"/><Relationship Id="rId4" Type="http://schemas.openxmlformats.org/officeDocument/2006/relationships/hyperlink" Target="http://www.hydrology.ru/ru/content/mnogoletnie-harakteristiki-pritoka-v-krupneyshie-vodohranilishcha-rf" TargetMode="External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indent="0" algn="ctr">
              <a:lnSpc>
                <a:spcPts val="3600"/>
              </a:lnSpc>
              <a:buNone/>
            </a:pPr>
            <a:r>
              <a:rPr lang="ru-RU" b="1" dirty="0">
                <a:latin typeface="Arial Black" panose="020B0A04020102020204" pitchFamily="34" charset="0"/>
              </a:rPr>
              <a:t>Инженерная гидрология для обеспечения устойчивого социально-экономического развития </a:t>
            </a:r>
            <a:r>
              <a:rPr lang="ru-RU" b="1" dirty="0" smtClean="0">
                <a:latin typeface="Arial Black" panose="020B0A04020102020204" pitchFamily="34" charset="0"/>
              </a:rPr>
              <a:t>страны</a:t>
            </a:r>
          </a:p>
          <a:p>
            <a:pPr marL="0" indent="0" algn="ctr">
              <a:buNone/>
            </a:pPr>
            <a:endParaRPr lang="ru-RU" sz="20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Георгиевский </a:t>
            </a:r>
            <a:r>
              <a:rPr lang="ru-RU" sz="2000" b="1" dirty="0">
                <a:latin typeface="Arial Narrow" panose="020B0606020202030204" pitchFamily="34" charset="0"/>
              </a:rPr>
              <a:t>В.Ю., Бабкин В.И., Лобанова А.Г., Католиков В.М.</a:t>
            </a:r>
          </a:p>
          <a:p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62017"/>
            <a:ext cx="3456386" cy="195587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2395" y="223301"/>
            <a:ext cx="559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Юбилейная конференция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 Государственному гидрологическому институту: взгляд в будущее»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г.Санкт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-Петербург, 8 - 11 октября 2019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40065"/>
            <a:ext cx="3609818" cy="195832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60" y="194427"/>
            <a:ext cx="1685925" cy="981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6832"/>
            <a:ext cx="1247775" cy="9429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/>
              <a:t>1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0145-92FD-45D6-BB87-0132FCE6D2CF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Планируемые к изданию в 2020 г. научно-прикладные справочники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2564904"/>
            <a:ext cx="2160000" cy="28800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  <a:alpha val="68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032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1000" dirty="0" smtClean="0">
                <a:latin typeface="Arial Black" panose="020B0A04020102020204" pitchFamily="34" charset="0"/>
              </a:rPr>
              <a:t>Многолетние </a:t>
            </a:r>
            <a:r>
              <a:rPr lang="ru-RU" sz="1000" dirty="0">
                <a:latin typeface="Arial Black" panose="020B0A04020102020204" pitchFamily="34" charset="0"/>
              </a:rPr>
              <a:t>колебания </a:t>
            </a:r>
            <a:endParaRPr lang="ru-RU" sz="10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000" dirty="0" smtClean="0">
                <a:latin typeface="Arial Black" panose="020B0A04020102020204" pitchFamily="34" charset="0"/>
              </a:rPr>
              <a:t>и </a:t>
            </a:r>
            <a:r>
              <a:rPr lang="ru-RU" sz="1000" dirty="0">
                <a:latin typeface="Arial Black" panose="020B0A04020102020204" pitchFamily="34" charset="0"/>
              </a:rPr>
              <a:t>изменчивость водных ресурсов и основных характеристик </a:t>
            </a:r>
            <a:r>
              <a:rPr lang="ru-RU" sz="1000" dirty="0" smtClean="0">
                <a:latin typeface="Arial Black" panose="020B0A04020102020204" pitchFamily="34" charset="0"/>
              </a:rPr>
              <a:t>стока</a:t>
            </a:r>
          </a:p>
          <a:p>
            <a:pPr algn="ctr"/>
            <a:r>
              <a:rPr lang="ru-RU" sz="1000" dirty="0" smtClean="0">
                <a:latin typeface="Arial Black" panose="020B0A04020102020204" pitchFamily="34" charset="0"/>
              </a:rPr>
              <a:t>рек РФ</a:t>
            </a:r>
            <a:endParaRPr lang="ru-RU" sz="1000" dirty="0">
              <a:latin typeface="Arial Black" panose="020B0A04020102020204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2348880"/>
            <a:ext cx="2160000" cy="28800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0955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000" dirty="0">
                <a:latin typeface="Arial Black" panose="020B0A04020102020204" pitchFamily="34" charset="0"/>
              </a:rPr>
              <a:t>Основные гидрологические характеристики озёр РФ и их многолетняя изменчивость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F032-244F-4682-AF3B-F245FA854BDA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5016" cy="11430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400" dirty="0">
                <a:latin typeface="Arial Black" panose="020B0A04020102020204" pitchFamily="34" charset="0"/>
              </a:rPr>
              <a:t>Районирование территории РФ по направленности  современных изменений максимального стока рек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4631" r="1645" b="9885"/>
          <a:stretch/>
        </p:blipFill>
        <p:spPr>
          <a:xfrm>
            <a:off x="0" y="1340768"/>
            <a:ext cx="9144000" cy="5445116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814CA-662A-4697-BC06-4E5E56DF762C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Актуальные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18.04.2014 N 360 (ред. от 07.09.2019)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 определении границ  зон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затопления, подтопления" (вместе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«Правилами определения границ зон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затопления, подтопления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marL="0" lv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29 04.2016 №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377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Правил определения местоположения береговой линии (границы водного объекта), случаев и периодичности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определения и о внесении изменений в Правила установления на местности границ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водоохранных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зон и границ прибрежных защитных полос водных объектов (с изменениями на 14 декабря 2018 года)</a:t>
            </a:r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D11-444A-4A33-A0BE-833126FBDF8C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latin typeface="Arial Black" panose="020B0A04020102020204" pitchFamily="34" charset="0"/>
              </a:rPr>
              <a:t>Гидроморфологическая</a:t>
            </a:r>
            <a:r>
              <a:rPr lang="ru-RU" sz="2400" dirty="0">
                <a:latin typeface="Arial Black" panose="020B0A04020102020204" pitchFamily="34" charset="0"/>
              </a:rPr>
              <a:t> теория руслового процесса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ct val="40000"/>
              </a:spcBef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Научно-методической основой разрабатываемых в ГГИ инженерных методов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расчёта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 руслового процесса и русловых деформаций является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гидроморфологическая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теория руслового процесса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основополагающие постулаты, ключевым из которых является постулат о дискретном характере движения донных руслоформирующих наносов</a:t>
            </a:r>
          </a:p>
          <a:p>
            <a:pPr>
              <a:spcBef>
                <a:spcPct val="40000"/>
              </a:spcBef>
              <a:defRPr/>
            </a:pPr>
            <a:endParaRPr lang="ru-RU" sz="2000" b="1" dirty="0"/>
          </a:p>
          <a:p>
            <a:pPr algn="just">
              <a:spcBef>
                <a:spcPct val="40000"/>
              </a:spcBef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Транспорт наносов имеет дискретный характер и осуществляется в виде дискретных целостных морфологических образований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структурных уровнях:    на уровне частиц (бесструктурный транспорт),          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уровнях микро-, мезо- и макроформ.</a:t>
            </a:r>
          </a:p>
          <a:p>
            <a:pPr>
              <a:defRPr/>
            </a:pPr>
            <a:endParaRPr lang="ru-RU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5C8E-3C61-43E9-836C-44FB56BEB309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dirty="0">
                <a:latin typeface="Arial Black" panose="020B0A04020102020204" pitchFamily="34" charset="0"/>
              </a:rPr>
              <a:t>Основатели </a:t>
            </a:r>
            <a:r>
              <a:rPr lang="ru-RU" sz="2700" dirty="0" err="1">
                <a:latin typeface="Arial Black" panose="020B0A04020102020204" pitchFamily="34" charset="0"/>
              </a:rPr>
              <a:t>гидроморфологической</a:t>
            </a:r>
            <a:r>
              <a:rPr lang="ru-RU" sz="2700" dirty="0">
                <a:latin typeface="Arial Black" panose="020B0A04020102020204" pitchFamily="34" charset="0"/>
              </a:rPr>
              <a:t> теории руслового процесса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Попов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Игорь Владимирович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 Кондратьев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Николай Евгеньевич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1747" r="22571" b="14291"/>
          <a:stretch>
            <a:fillRect/>
          </a:stretch>
        </p:blipFill>
        <p:spPr>
          <a:xfrm>
            <a:off x="1331640" y="1469513"/>
            <a:ext cx="6696744" cy="5371636"/>
          </a:xfrm>
          <a:noFill/>
          <a:ln w="6350">
            <a:solidFill>
              <a:srgbClr val="0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66E0-6DAC-45C2-BD67-61B94BBCD17F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4572000"/>
            <a:ext cx="8389938" cy="17145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Снищенко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Борис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Фалалеевич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русловых процессов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1969 по 2007 год</a:t>
            </a:r>
          </a:p>
        </p:txBody>
      </p:sp>
      <p:pic>
        <p:nvPicPr>
          <p:cNvPr id="6147" name="Picture 5" descr="IMGP1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7"/>
          <a:stretch>
            <a:fillRect/>
          </a:stretch>
        </p:blipFill>
        <p:spPr bwMode="auto">
          <a:xfrm>
            <a:off x="2143125" y="357188"/>
            <a:ext cx="4481513" cy="4021137"/>
          </a:xfrm>
          <a:prstGeom prst="rect">
            <a:avLst/>
          </a:prstGeom>
          <a:noFill/>
          <a:ln>
            <a:noFill/>
          </a:ln>
          <a:effectLst>
            <a:innerShdw dir="2154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120000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9A69-9EA6-4EA1-8459-E38B81609FD3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86313" y="260350"/>
            <a:ext cx="4357687" cy="6048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effectLst/>
              </a:rPr>
              <a:t>Ключевым элементов технологии инженерных расчетов в области русловых процессов является </a:t>
            </a:r>
            <a:r>
              <a:rPr lang="ru-RU" sz="2400" dirty="0" err="1">
                <a:effectLst/>
              </a:rPr>
              <a:t>гидроморфологическая</a:t>
            </a:r>
            <a:r>
              <a:rPr lang="ru-RU" sz="2400" dirty="0">
                <a:effectLst/>
              </a:rPr>
              <a:t> типизация руслового процесса – типизация схем деформаций речных русел</a:t>
            </a:r>
            <a:br>
              <a:rPr lang="ru-RU" sz="2400" dirty="0">
                <a:effectLst/>
              </a:rPr>
            </a:br>
            <a:endParaRPr lang="ru-RU" sz="2400" dirty="0" smtClean="0"/>
          </a:p>
        </p:txBody>
      </p:sp>
      <p:pic>
        <p:nvPicPr>
          <p:cNvPr id="8195" name="Picture 4" descr="Photo (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3887787" cy="512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A726D-E244-4CD8-83DB-524A7BC57ECF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g.standartgost.ru/images/g/Data2/1/4293795/4293795958.files/0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2514"/>
            <a:ext cx="2160000" cy="288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 descr="https://docplan.ru/Data2/1/4294815/4294815152.files/l0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2160000" cy="2880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7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8906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  <a:ea typeface="+mj-ea"/>
                <a:cs typeface="+mj-cs"/>
              </a:rPr>
              <a:t>Нормативные </a:t>
            </a:r>
            <a:r>
              <a:rPr lang="en-US" sz="2800" dirty="0"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  <a:ea typeface="+mj-ea"/>
                <a:cs typeface="+mj-cs"/>
              </a:rPr>
              <a:t>и методические </a:t>
            </a:r>
            <a:r>
              <a:rPr lang="ru-RU" sz="2800" dirty="0">
                <a:latin typeface="Arial Black" panose="020B0A04020102020204" pitchFamily="34" charset="0"/>
                <a:ea typeface="+mj-ea"/>
                <a:cs typeface="+mj-cs"/>
              </a:rPr>
              <a:t>документы   </a:t>
            </a:r>
            <a:r>
              <a:rPr lang="en-US" sz="2800" dirty="0"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800" dirty="0">
                <a:latin typeface="Arial Black" panose="020B0A04020102020204" pitchFamily="34" charset="0"/>
                <a:ea typeface="+mj-ea"/>
                <a:cs typeface="+mj-cs"/>
              </a:rPr>
              <a:t>в области русловых процессов и </a:t>
            </a:r>
            <a:r>
              <a:rPr lang="ru-RU" sz="2800" dirty="0" smtClean="0">
                <a:latin typeface="Arial Black" panose="020B0A04020102020204" pitchFamily="34" charset="0"/>
                <a:ea typeface="+mj-ea"/>
                <a:cs typeface="+mj-cs"/>
              </a:rPr>
              <a:t>деформаций </a:t>
            </a:r>
            <a:r>
              <a:rPr lang="ru-RU" sz="2800" dirty="0">
                <a:latin typeface="Arial Black" panose="020B0A04020102020204" pitchFamily="34" charset="0"/>
                <a:ea typeface="+mj-ea"/>
                <a:cs typeface="+mj-cs"/>
              </a:rPr>
              <a:t>речных русел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7" t="2226" r="7293" b="-1"/>
          <a:stretch/>
        </p:blipFill>
        <p:spPr bwMode="auto">
          <a:xfrm>
            <a:off x="3455344" y="2708920"/>
            <a:ext cx="2160000" cy="311037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7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 descr="https://files.stroyinf.ru/Data2/1/4293817/4293817706.files/0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2160000" cy="2880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69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Рисунок 2" descr="http://omskmark.moy.su/Bulletin-ECO/ECO-Ecopolicy/photo_Fisenko_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0" y="3678892"/>
            <a:ext cx="2160000" cy="2880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74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C50E-F606-4938-922C-78DB3AADB38A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4D5-D68B-4868-9D8E-7C34D0D763D6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55568" y="548680"/>
            <a:ext cx="3888432" cy="5477208"/>
          </a:xfrm>
        </p:spPr>
        <p:txBody>
          <a:bodyPr/>
          <a:lstStyle/>
          <a:p>
            <a:r>
              <a:rPr lang="ru-RU" sz="2400" dirty="0" smtClean="0"/>
              <a:t>На основе физического моделирования было решено более 250 важных </a:t>
            </a:r>
            <a:r>
              <a:rPr lang="ru-RU" sz="2400" dirty="0" err="1" smtClean="0"/>
              <a:t>народохозяйственных</a:t>
            </a:r>
            <a:r>
              <a:rPr lang="ru-RU" sz="2400" dirty="0" smtClean="0"/>
              <a:t> задач</a:t>
            </a:r>
            <a:endParaRPr lang="ru-RU" sz="2400" dirty="0"/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96" y="1129344"/>
            <a:ext cx="5256584" cy="4680520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9EAE-9D17-4E09-B4BA-91B1E2D6CCFF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0" y="1086272"/>
            <a:ext cx="8856984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976" y="188640"/>
            <a:ext cx="788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Вторая волна паводка на р. Ия в г. Тулуне в июле 2019 года</a:t>
            </a:r>
          </a:p>
          <a:p>
            <a:pPr algn="ctr"/>
            <a:endParaRPr lang="ru-RU" sz="2400" dirty="0"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28" y="2097330"/>
            <a:ext cx="6600328" cy="3384376"/>
          </a:xfrm>
        </p:spPr>
        <p:txBody>
          <a:bodyPr>
            <a:normAutofit/>
          </a:bodyPr>
          <a:lstStyle/>
          <a:p>
            <a:pPr algn="just">
              <a:tabLst>
                <a:tab pos="266700" algn="l"/>
                <a:tab pos="6007100" algn="l"/>
              </a:tabLst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Расчёты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 речного стока  и других параметров гидрологического режима являются областью наиболее тесной связи  научных выводов гидрологии с практикой водохозяйственного строительства. Они во многом определяют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гидрологии и смысл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существования»  </a:t>
            </a:r>
          </a:p>
          <a:p>
            <a:pPr algn="r"/>
            <a:endParaRPr lang="ru-RU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Чеботарёв 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</a:t>
            </a:r>
          </a:p>
        </p:txBody>
      </p:sp>
      <p:pic>
        <p:nvPicPr>
          <p:cNvPr id="5" name="Picture 4" descr="Чеботарёв А-И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124744"/>
            <a:ext cx="1932164" cy="278762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539552" y="1152748"/>
            <a:ext cx="6336704" cy="4752528"/>
          </a:xfrm>
          <a:prstGeom prst="wedgeEllipseCallout">
            <a:avLst>
              <a:gd name="adj1" fmla="val 67684"/>
              <a:gd name="adj2" fmla="val 27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05928" y="4034681"/>
            <a:ext cx="2311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 smtClean="0">
                <a:solidFill>
                  <a:srgbClr val="000000"/>
                </a:solidFill>
                <a:latin typeface="Georgia" pitchFamily="18" charset="0"/>
              </a:rPr>
              <a:t>ЧЕБОТАРЁВ </a:t>
            </a:r>
            <a:br>
              <a:rPr lang="ru-RU" altLang="ru-RU" sz="1200" b="1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altLang="ru-RU" sz="1200" i="1" dirty="0" smtClean="0">
                <a:solidFill>
                  <a:srgbClr val="000000"/>
                </a:solidFill>
                <a:latin typeface="Georgia" pitchFamily="18" charset="0"/>
              </a:rPr>
              <a:t>Александр Иванович</a:t>
            </a:r>
            <a:r>
              <a:rPr lang="ru-RU" altLang="ru-RU" sz="1200" b="1" dirty="0" smtClean="0">
                <a:latin typeface="Georgia" pitchFamily="18" charset="0"/>
              </a:rPr>
              <a:t> </a:t>
            </a:r>
            <a:endParaRPr lang="ru-RU" altLang="ru-RU" sz="1200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876" y="221346"/>
            <a:ext cx="8175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200" dirty="0">
                <a:latin typeface="Arial Black" panose="020B0A04020102020204" pitchFamily="34" charset="0"/>
                <a:ea typeface="+mj-ea"/>
                <a:cs typeface="+mj-cs"/>
              </a:rPr>
              <a:t>Через развитие научной теории гидрологических процессов к обеспечению современных запросов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6035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Глушков Виктор Григорьеви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4591" r="5597" b="3687"/>
          <a:stretch/>
        </p:blipFill>
        <p:spPr bwMode="auto">
          <a:xfrm>
            <a:off x="395536" y="188640"/>
            <a:ext cx="2160000" cy="30984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4863" r="8293" b="5341"/>
          <a:stretch/>
        </p:blipFill>
        <p:spPr bwMode="auto">
          <a:xfrm>
            <a:off x="6372200" y="140867"/>
            <a:ext cx="2160000" cy="312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4420" r="6564" b="4409"/>
          <a:stretch/>
        </p:blipFill>
        <p:spPr bwMode="auto">
          <a:xfrm>
            <a:off x="6444208" y="3507601"/>
            <a:ext cx="2160000" cy="319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4518" r="6903" b="4531"/>
          <a:stretch/>
        </p:blipFill>
        <p:spPr bwMode="auto">
          <a:xfrm>
            <a:off x="368136" y="3531155"/>
            <a:ext cx="2160000" cy="32021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4061" r="6148" b="4427"/>
          <a:stretch/>
        </p:blipFill>
        <p:spPr bwMode="auto">
          <a:xfrm>
            <a:off x="3419872" y="3567967"/>
            <a:ext cx="2160000" cy="31790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3473" r="6606" b="3774"/>
          <a:stretch/>
        </p:blipFill>
        <p:spPr bwMode="auto">
          <a:xfrm>
            <a:off x="3386720" y="116632"/>
            <a:ext cx="2160000" cy="3098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898"/>
            <a:ext cx="2133600" cy="365125"/>
          </a:xfrm>
        </p:spPr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F3F3-8049-4A53-BE0C-F1759525105D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 Black" panose="020B0A04020102020204" pitchFamily="34" charset="0"/>
              </a:rPr>
              <a:t>Первый Водный кадастр СССР </a:t>
            </a:r>
            <a:endParaRPr lang="ru-RU" sz="30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 descr="Обложка книги Справочник по водным ресурсам СССР, том XVI, Лено-Енисейский район, вып.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1980000" cy="2736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4572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 descr="C:\Users\Elena\Desktop\базы\Тулун\СЗ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1980000" cy="2736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463550" contourW="19050">
            <a:bevelT w="1206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6E29-D6E5-4FDB-B46C-67396E49F49B}" type="datetime1">
              <a:rPr lang="ru-RU" smtClean="0"/>
              <a:t>09.10.2019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348879"/>
            <a:ext cx="1980000" cy="28032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4572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Приказ № 138 от 31.12.1958 </a:t>
            </a: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о </a:t>
            </a:r>
            <a:r>
              <a:rPr lang="ru-RU" sz="2800" dirty="0">
                <a:latin typeface="Arial Black" panose="020B0A04020102020204" pitchFamily="34" charset="0"/>
              </a:rPr>
              <a:t>втором издании Водного кадастра СССР</a:t>
            </a:r>
          </a:p>
        </p:txBody>
      </p:sp>
      <p:pic>
        <p:nvPicPr>
          <p:cNvPr id="5" name="Рисунок 4" descr="Ресурсы поверхностных вод СССР. Том 6. Украина и Молдавия. Выпуск 2. Среднее и Нижнее Поднепров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2052000" cy="270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32385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1" y="1579713"/>
            <a:ext cx="2050556" cy="270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62" y="2348880"/>
            <a:ext cx="2052000" cy="272267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84168" y="1579713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«Опыт обеспечения народного хозяйства сведениями о водных объектах и их гидрологическом режиме показал, что наиболее полно требованиям практики удовлетворяют издания в виде «Справочников по водным ресурсам»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03F2-7C94-4261-8D52-CC450850D694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Arial Black" panose="020B0A04020102020204" pitchFamily="34" charset="0"/>
              </a:rPr>
              <a:t>Нормативные документы по расчётам </a:t>
            </a:r>
            <a:r>
              <a:rPr lang="ru-RU" sz="3100" dirty="0" smtClean="0">
                <a:latin typeface="Arial Black" panose="020B0A04020102020204" pitchFamily="34" charset="0"/>
              </a:rPr>
              <a:t>стока (СН 435-72)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4" name="Объект 3" descr="https://files.stroyinf.ru/Data2/1/4293793/4293793705.files/0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68740"/>
            <a:ext cx="3096184" cy="392455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18415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90056"/>
            <a:ext cx="1440000" cy="21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2225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80" y="2766371"/>
            <a:ext cx="1440000" cy="21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2225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66371"/>
            <a:ext cx="1664620" cy="21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032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FC88-1778-4369-BB1C-A6D78505BE56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468688" y="5661025"/>
            <a:ext cx="1247775" cy="10080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orthographicFront">
              <a:rot lat="0" lon="162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4" name="Рисунок 23" descr="http://www.hydrology.ru/sites/default/files/Books/metodichka_pri_neodnor_danny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89180"/>
            <a:ext cx="1728032" cy="21758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" name="Рисунок 24" descr="http://www.hydrology.ru/sites/default/files/Books/metodichka_pri_otsutst_danny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81" y="4116538"/>
            <a:ext cx="1649617" cy="22161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8" name="Рисунок 27" descr="http://www.hydrology.ru/sites/default/files/images/uchitelia/rozhdestvenskiy/slide0002_image006_novyy_razmer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6240" r="15993" b="1920"/>
          <a:stretch/>
        </p:blipFill>
        <p:spPr bwMode="auto">
          <a:xfrm>
            <a:off x="209459" y="198946"/>
            <a:ext cx="1800000" cy="288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95" y="3384595"/>
            <a:ext cx="2123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Georgia" pitchFamily="18" charset="0"/>
              </a:rPr>
              <a:t>Рождественский </a:t>
            </a:r>
          </a:p>
          <a:p>
            <a:pPr algn="ctr"/>
            <a:r>
              <a:rPr lang="ru-RU" altLang="ru-RU" sz="1200" i="1" dirty="0">
                <a:solidFill>
                  <a:srgbClr val="000000"/>
                </a:solidFill>
                <a:latin typeface="Georgia" pitchFamily="18" charset="0"/>
              </a:rPr>
              <a:t>Анатолий </a:t>
            </a:r>
            <a:r>
              <a:rPr lang="ru-RU" altLang="ru-RU" sz="1200" i="1" dirty="0" smtClean="0">
                <a:solidFill>
                  <a:srgbClr val="000000"/>
                </a:solidFill>
                <a:latin typeface="Georgia" pitchFamily="18" charset="0"/>
              </a:rPr>
              <a:t>Вадимович</a:t>
            </a:r>
            <a:endParaRPr lang="ru-RU" altLang="ru-RU" sz="1200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4747" y="188640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  <a:ea typeface="+mj-ea"/>
                <a:cs typeface="+mj-cs"/>
              </a:rPr>
              <a:t>Методические документы </a:t>
            </a:r>
            <a:r>
              <a:rPr lang="ru-RU" sz="2800" dirty="0">
                <a:latin typeface="Arial Black" panose="020B0A04020102020204" pitchFamily="34" charset="0"/>
                <a:ea typeface="+mj-ea"/>
                <a:cs typeface="+mj-cs"/>
              </a:rPr>
              <a:t>по расчётам стока</a:t>
            </a:r>
          </a:p>
        </p:txBody>
      </p:sp>
      <p:pic>
        <p:nvPicPr>
          <p:cNvPr id="13" name="Рисунок 12" descr="https://rusbuk.ru/uploads/books/369001/bf01b7d983f4a700ea831b814fcb4b9f30041923max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08" y="1449697"/>
            <a:ext cx="1758623" cy="224532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81" y="1340966"/>
            <a:ext cx="1512000" cy="227446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s://present5.com/presentation/3/50132693_61409096.pdf-img/50132693_61409096.pdf-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26" y="968438"/>
            <a:ext cx="1936410" cy="264698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00" y="4252668"/>
            <a:ext cx="1692000" cy="22618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chemeClr val="bg1">
                <a:lumMod val="50000"/>
                <a:alpha val="33000"/>
              </a:scheme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52" y="4299028"/>
            <a:ext cx="1727856" cy="23391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chemeClr val="bg1">
                <a:lumMod val="50000"/>
                <a:alpha val="33000"/>
              </a:scheme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6B42-BC37-4B4C-802C-28062545895B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9628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756" y="188640"/>
            <a:ext cx="5724716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Arial Black" panose="020B0A04020102020204" pitchFamily="34" charset="0"/>
              </a:rPr>
              <a:t>Оценки водных ресурсов</a:t>
            </a:r>
          </a:p>
        </p:txBody>
      </p:sp>
      <p:pic>
        <p:nvPicPr>
          <p:cNvPr id="5" name="Объект 4" descr="http://www.hydrology.ru/sites/default/files/styles/front_page/public/Books/vrr_oblozhka.jpg?itok=9T-Ho7n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42" y="3973204"/>
            <a:ext cx="1620000" cy="234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 descr="http://i.bookfi.net/covers/603000/645635cc31fe057acb2ba15ff99e2cb8-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9" y="4365104"/>
            <a:ext cx="1620000" cy="234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http://ecx.images-amazon.com/images/I/41KdpD3iD%2B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25" y="4338776"/>
            <a:ext cx="1620000" cy="234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6" descr="Шикломанов-цв-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087"/>
            <a:ext cx="2062479" cy="2664296"/>
          </a:xfrm>
          <a:prstGeom prst="rect">
            <a:avLst/>
          </a:prstGeom>
          <a:noFill/>
          <a:ln>
            <a:noFill/>
          </a:ln>
          <a:effectLst>
            <a:outerShdw blurRad="50800" dist="38100" sx="101000" sy="101000" algn="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Книга Воднд-баланс-ресурс-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86" y="4149080"/>
            <a:ext cx="1751135" cy="234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041" y="3140968"/>
            <a:ext cx="2555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err="1">
                <a:solidFill>
                  <a:srgbClr val="000000"/>
                </a:solidFill>
                <a:latin typeface="Georgia" pitchFamily="18" charset="0"/>
              </a:rPr>
              <a:t>Шикломанов</a:t>
            </a:r>
            <a:r>
              <a:rPr lang="ru-RU" altLang="ru-RU" sz="1200" b="1" dirty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altLang="ru-RU" sz="1200" b="1" dirty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altLang="ru-RU" sz="1200" i="1" dirty="0">
                <a:solidFill>
                  <a:srgbClr val="000000"/>
                </a:solidFill>
                <a:latin typeface="Georgia" pitchFamily="18" charset="0"/>
              </a:rPr>
              <a:t>Игорь Алексеевич</a:t>
            </a:r>
          </a:p>
        </p:txBody>
      </p:sp>
      <p:pic>
        <p:nvPicPr>
          <p:cNvPr id="10" name="Рисунок 9" descr="C:\Users\Elena\AppData\Local\Microsoft\Windows\Temporary Internet Files\Content.Word\Шикл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33204"/>
            <a:ext cx="1620000" cy="234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42" y="1538978"/>
            <a:ext cx="1620000" cy="232161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3B5-C19C-466F-AF8D-8026BCD84D07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ww.hydrology.ru/sites/default/files/styles/front_page/public/Books/v_volga.jpg?itok=Y4PGhQo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8" y="1556792"/>
            <a:ext cx="1476000" cy="21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Рисунок 13" descr="http://www.hydrology.ru/sites/default/files/styles/front_page/public/Books/cover_vodohranilishe-190717_0.png?itok=lUGkvG-L">
            <a:hlinkClick r:id="rId4"/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4356000"/>
            <a:ext cx="1476000" cy="21600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10974" b="3815"/>
          <a:stretch/>
        </p:blipFill>
        <p:spPr>
          <a:xfrm>
            <a:off x="5940152" y="4383352"/>
            <a:ext cx="1476000" cy="204110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http://www.hydrology.ru/sites/default/files/styles/front_page/public/Books/kama.jpg?itok=vgprnYvH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1476000" cy="21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 descr="http://www.hydrology.ru/sites/default/files/styles/front_page/public/Books/nizhnyaya_volga_0.jpg?itok=l8ir7e40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1476000" cy="216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Рисунок 8" descr="http://www.hydrology.ru/sites/default/files/styles/front_page/public/Books/cover-a5_2017-_sto_ggi_52.08.41_180917_stranica_1.jpg?itok=0aAENw7o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95" y="4365104"/>
            <a:ext cx="1476000" cy="21600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1520" y="188640"/>
            <a:ext cx="8503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  <a:ea typeface="+mj-ea"/>
                <a:cs typeface="+mj-cs"/>
              </a:rPr>
              <a:t>Новые научно-прикладные справочники и методические рекомендации</a:t>
            </a:r>
            <a:endParaRPr lang="ru-RU" sz="2800" dirty="0"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C60B-5C54-4F42-95EE-9D5AD7A58340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1711-B400-40C8-A1D8-05F967363806}" type="datetime1">
              <a:rPr lang="ru-RU" smtClean="0"/>
              <a:t>09.10.2019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462</Words>
  <Application>Microsoft Office PowerPoint</Application>
  <PresentationFormat>Экран (4:3)</PresentationFormat>
  <Paragraphs>87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Первый Водный кадастр СССР </vt:lpstr>
      <vt:lpstr>Приказ № 138 от 31.12.1958  о втором издании Водного кадастра СССР</vt:lpstr>
      <vt:lpstr>Нормативные документы по расчётам стока (СН 435-72) </vt:lpstr>
      <vt:lpstr>Презентация PowerPoint</vt:lpstr>
      <vt:lpstr>Оценки водных ресурсов</vt:lpstr>
      <vt:lpstr>Презентация PowerPoint</vt:lpstr>
      <vt:lpstr>Планируемые к изданию в 2020 г. научно-прикладные справочники</vt:lpstr>
      <vt:lpstr>Районирование территории РФ по направленности  современных изменений максимального стока рек</vt:lpstr>
      <vt:lpstr>Актуальные проблемы</vt:lpstr>
      <vt:lpstr>Гидроморфологическая теория руслового процесса</vt:lpstr>
      <vt:lpstr>Основатели гидроморфологической теории руслового процесса Попов Игорь Владимирович и Кондратьев Николай Евгеньевич</vt:lpstr>
      <vt:lpstr>Снищенко Борис Фалалеевич  заведующий Отделом русловых процессов  с 1969 по 2007 год</vt:lpstr>
      <vt:lpstr>Ключевым элементов технологии инженерных расчетов в области русловых процессов является гидроморфологическая типизация руслового процесса – типизация схем деформаций речных русел </vt:lpstr>
      <vt:lpstr>Презентация PowerPoint</vt:lpstr>
      <vt:lpstr>На основе физического моделирования было решено более 250 важных народохозяйственных задач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Chieff</dc:creator>
  <cp:lastModifiedBy>Chieff</cp:lastModifiedBy>
  <cp:revision>78</cp:revision>
  <cp:lastPrinted>2019-10-08T13:59:39Z</cp:lastPrinted>
  <dcterms:created xsi:type="dcterms:W3CDTF">2019-10-03T10:03:15Z</dcterms:created>
  <dcterms:modified xsi:type="dcterms:W3CDTF">2019-10-09T12:52:14Z</dcterms:modified>
</cp:coreProperties>
</file>