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5.xml" ContentType="application/vnd.openxmlformats-officedocument.themeOverr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4" r:id="rId2"/>
    <p:sldMasterId id="2147483786" r:id="rId3"/>
    <p:sldMasterId id="2147483798" r:id="rId4"/>
    <p:sldMasterId id="2147483896" r:id="rId5"/>
    <p:sldMasterId id="2147483953" r:id="rId6"/>
    <p:sldMasterId id="2147483977" r:id="rId7"/>
    <p:sldMasterId id="2147483989" r:id="rId8"/>
    <p:sldMasterId id="2147484015" r:id="rId9"/>
  </p:sldMasterIdLst>
  <p:notesMasterIdLst>
    <p:notesMasterId r:id="rId44"/>
  </p:notesMasterIdLst>
  <p:sldIdLst>
    <p:sldId id="256" r:id="rId10"/>
    <p:sldId id="510" r:id="rId11"/>
    <p:sldId id="511" r:id="rId12"/>
    <p:sldId id="512" r:id="rId13"/>
    <p:sldId id="323" r:id="rId14"/>
    <p:sldId id="415" r:id="rId15"/>
    <p:sldId id="521" r:id="rId16"/>
    <p:sldId id="523" r:id="rId17"/>
    <p:sldId id="522" r:id="rId18"/>
    <p:sldId id="520" r:id="rId19"/>
    <p:sldId id="325" r:id="rId20"/>
    <p:sldId id="450" r:id="rId21"/>
    <p:sldId id="451" r:id="rId22"/>
    <p:sldId id="452" r:id="rId23"/>
    <p:sldId id="469" r:id="rId24"/>
    <p:sldId id="471" r:id="rId25"/>
    <p:sldId id="453" r:id="rId26"/>
    <p:sldId id="454" r:id="rId27"/>
    <p:sldId id="509" r:id="rId28"/>
    <p:sldId id="455" r:id="rId29"/>
    <p:sldId id="456" r:id="rId30"/>
    <p:sldId id="497" r:id="rId31"/>
    <p:sldId id="524" r:id="rId32"/>
    <p:sldId id="525" r:id="rId33"/>
    <p:sldId id="385" r:id="rId34"/>
    <p:sldId id="388" r:id="rId35"/>
    <p:sldId id="519" r:id="rId36"/>
    <p:sldId id="498" r:id="rId37"/>
    <p:sldId id="499" r:id="rId38"/>
    <p:sldId id="526" r:id="rId39"/>
    <p:sldId id="527" r:id="rId40"/>
    <p:sldId id="531" r:id="rId41"/>
    <p:sldId id="477" r:id="rId42"/>
    <p:sldId id="532"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4946"/>
    <a:srgbClr val="CE7674"/>
    <a:srgbClr val="357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9" autoAdjust="0"/>
    <p:restoredTop sz="84293" autoAdjust="0"/>
  </p:normalViewPr>
  <p:slideViewPr>
    <p:cSldViewPr snapToGrid="0">
      <p:cViewPr varScale="1">
        <p:scale>
          <a:sx n="39" d="100"/>
          <a:sy n="39" d="100"/>
        </p:scale>
        <p:origin x="1452" y="2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39C623-64C7-43D6-8B11-9E97DDBEA43E}"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ru-RU"/>
        </a:p>
      </dgm:t>
    </dgm:pt>
    <dgm:pt modelId="{C2FE82BD-45DE-469B-9628-20711332A5DE}">
      <dgm:prSet phldrT="[Текст]" custT="1"/>
      <dgm:spPr>
        <a:solidFill>
          <a:schemeClr val="accent6">
            <a:lumMod val="75000"/>
          </a:schemeClr>
        </a:solidFill>
        <a:ln>
          <a:solidFill>
            <a:srgbClr val="00359E"/>
          </a:solidFill>
        </a:ln>
      </dgm:spPr>
      <dgm:t>
        <a:bodyPr/>
        <a:lstStyle/>
        <a:p>
          <a:r>
            <a:rPr lang="ru-RU" sz="2000" b="1" dirty="0" smtClean="0">
              <a:solidFill>
                <a:schemeClr val="bg1"/>
              </a:solidFill>
            </a:rPr>
            <a:t>Слой годовых осадков</a:t>
          </a:r>
          <a:endParaRPr lang="ru-RU" sz="2000" b="1" dirty="0">
            <a:solidFill>
              <a:schemeClr val="bg1"/>
            </a:solidFill>
          </a:endParaRPr>
        </a:p>
      </dgm:t>
    </dgm:pt>
    <dgm:pt modelId="{D4D35706-78C2-4F13-A5F6-25E6F4A42B38}" type="parTrans" cxnId="{8CACBC9F-0F38-489C-8EEC-AA09C1F24BD8}">
      <dgm:prSet/>
      <dgm:spPr/>
      <dgm:t>
        <a:bodyPr/>
        <a:lstStyle/>
        <a:p>
          <a:endParaRPr lang="ru-RU"/>
        </a:p>
      </dgm:t>
    </dgm:pt>
    <dgm:pt modelId="{63B67BE5-44FA-4C65-B27C-417CB184EDBA}" type="sibTrans" cxnId="{8CACBC9F-0F38-489C-8EEC-AA09C1F24BD8}">
      <dgm:prSet/>
      <dgm:spPr/>
      <dgm:t>
        <a:bodyPr/>
        <a:lstStyle/>
        <a:p>
          <a:endParaRPr lang="ru-RU"/>
        </a:p>
      </dgm:t>
    </dgm:pt>
    <dgm:pt modelId="{F26C4808-A859-405C-8F98-A49BEB75613F}">
      <dgm:prSet phldrT="[Текст]"/>
      <dgm:spPr>
        <a:solidFill>
          <a:srgbClr val="FFEEB9"/>
        </a:solidFill>
        <a:ln>
          <a:solidFill>
            <a:srgbClr val="00359E"/>
          </a:solidFill>
        </a:ln>
      </dgm:spPr>
      <dgm:t>
        <a:bodyPr/>
        <a:lstStyle/>
        <a:p>
          <a:r>
            <a:rPr lang="ru-RU" b="1" dirty="0" smtClean="0">
              <a:solidFill>
                <a:srgbClr val="002060"/>
              </a:solidFill>
            </a:rPr>
            <a:t>Относительная неравномерность осадков теплого периода</a:t>
          </a:r>
          <a:endParaRPr lang="ru-RU" b="1" dirty="0">
            <a:solidFill>
              <a:srgbClr val="002060"/>
            </a:solidFill>
          </a:endParaRPr>
        </a:p>
      </dgm:t>
    </dgm:pt>
    <dgm:pt modelId="{05B80438-6A68-4493-B223-E1B3A7DFBDD3}" type="parTrans" cxnId="{A33D481F-1F18-4FCF-9236-B0662EF18893}">
      <dgm:prSet/>
      <dgm:spPr/>
      <dgm:t>
        <a:bodyPr/>
        <a:lstStyle/>
        <a:p>
          <a:endParaRPr lang="ru-RU"/>
        </a:p>
      </dgm:t>
    </dgm:pt>
    <dgm:pt modelId="{1E11970B-7CDB-4A26-BD7F-643F03C2225D}" type="sibTrans" cxnId="{A33D481F-1F18-4FCF-9236-B0662EF18893}">
      <dgm:prSet/>
      <dgm:spPr/>
      <dgm:t>
        <a:bodyPr/>
        <a:lstStyle/>
        <a:p>
          <a:endParaRPr lang="ru-RU"/>
        </a:p>
      </dgm:t>
    </dgm:pt>
    <dgm:pt modelId="{C3C3CDB0-F728-4A4A-9064-F891C1EDDCC2}">
      <dgm:prSet phldrT="[Текст]"/>
      <dgm:spPr>
        <a:solidFill>
          <a:srgbClr val="FFEEB9"/>
        </a:solidFill>
        <a:ln>
          <a:solidFill>
            <a:srgbClr val="00359E"/>
          </a:solidFill>
        </a:ln>
      </dgm:spPr>
      <dgm:t>
        <a:bodyPr/>
        <a:lstStyle/>
        <a:p>
          <a:r>
            <a:rPr lang="ru-RU" b="1" dirty="0" smtClean="0">
              <a:solidFill>
                <a:srgbClr val="002060"/>
              </a:solidFill>
            </a:rPr>
            <a:t>Абсолютная неравномерность осадков теплого периода </a:t>
          </a:r>
          <a:endParaRPr lang="ru-RU" b="1" dirty="0">
            <a:solidFill>
              <a:srgbClr val="002060"/>
            </a:solidFill>
          </a:endParaRPr>
        </a:p>
      </dgm:t>
    </dgm:pt>
    <dgm:pt modelId="{A4624C95-1F35-4968-B645-7109F05E6F75}" type="sibTrans" cxnId="{D1B2D92B-3E8C-49EA-9079-B77CAA1AA2D1}">
      <dgm:prSet/>
      <dgm:spPr/>
      <dgm:t>
        <a:bodyPr/>
        <a:lstStyle/>
        <a:p>
          <a:endParaRPr lang="ru-RU"/>
        </a:p>
      </dgm:t>
    </dgm:pt>
    <dgm:pt modelId="{34C4FFE3-E3BD-40B8-B29F-924E0EDAFDA4}" type="parTrans" cxnId="{D1B2D92B-3E8C-49EA-9079-B77CAA1AA2D1}">
      <dgm:prSet/>
      <dgm:spPr/>
      <dgm:t>
        <a:bodyPr/>
        <a:lstStyle/>
        <a:p>
          <a:endParaRPr lang="ru-RU"/>
        </a:p>
      </dgm:t>
    </dgm:pt>
    <dgm:pt modelId="{37B04370-0178-45BD-B747-7E412D0B61F1}" type="pres">
      <dgm:prSet presAssocID="{9D39C623-64C7-43D6-8B11-9E97DDBEA43E}" presName="linear" presStyleCnt="0">
        <dgm:presLayoutVars>
          <dgm:dir/>
          <dgm:resizeHandles val="exact"/>
        </dgm:presLayoutVars>
      </dgm:prSet>
      <dgm:spPr/>
      <dgm:t>
        <a:bodyPr/>
        <a:lstStyle/>
        <a:p>
          <a:endParaRPr lang="ru-RU"/>
        </a:p>
      </dgm:t>
    </dgm:pt>
    <dgm:pt modelId="{EFCF39E6-E6BF-4F54-BD7F-D62B8FA361CE}" type="pres">
      <dgm:prSet presAssocID="{C2FE82BD-45DE-469B-9628-20711332A5DE}" presName="comp" presStyleCnt="0"/>
      <dgm:spPr/>
    </dgm:pt>
    <dgm:pt modelId="{937A7CDA-4EDC-4336-9B8D-698936A95769}" type="pres">
      <dgm:prSet presAssocID="{C2FE82BD-45DE-469B-9628-20711332A5DE}" presName="box" presStyleLbl="node1" presStyleIdx="0" presStyleCnt="3"/>
      <dgm:spPr/>
      <dgm:t>
        <a:bodyPr/>
        <a:lstStyle/>
        <a:p>
          <a:endParaRPr lang="ru-RU"/>
        </a:p>
      </dgm:t>
    </dgm:pt>
    <dgm:pt modelId="{FE048D37-DB48-460A-B1EE-A67BE06ED0D1}" type="pres">
      <dgm:prSet presAssocID="{C2FE82BD-45DE-469B-9628-20711332A5DE}" presName="img" presStyleLbl="fgImgPlace1" presStyleIdx="0" presStyleCnt="3" custScaleX="73584"/>
      <dgm:spPr>
        <a:blipFill rotWithShape="1">
          <a:blip xmlns:r="http://schemas.openxmlformats.org/officeDocument/2006/relationships" r:embed="rId1"/>
          <a:stretch>
            <a:fillRect/>
          </a:stretch>
        </a:blipFill>
      </dgm:spPr>
      <dgm:t>
        <a:bodyPr/>
        <a:lstStyle/>
        <a:p>
          <a:endParaRPr lang="ru-RU"/>
        </a:p>
      </dgm:t>
    </dgm:pt>
    <dgm:pt modelId="{A9F661BB-B633-4E87-BF77-1AD8A03762AD}" type="pres">
      <dgm:prSet presAssocID="{C2FE82BD-45DE-469B-9628-20711332A5DE}" presName="text" presStyleLbl="node1" presStyleIdx="0" presStyleCnt="3">
        <dgm:presLayoutVars>
          <dgm:bulletEnabled val="1"/>
        </dgm:presLayoutVars>
      </dgm:prSet>
      <dgm:spPr/>
      <dgm:t>
        <a:bodyPr/>
        <a:lstStyle/>
        <a:p>
          <a:endParaRPr lang="ru-RU"/>
        </a:p>
      </dgm:t>
    </dgm:pt>
    <dgm:pt modelId="{3136BB06-5498-4084-8B7D-9BFD033D2F2E}" type="pres">
      <dgm:prSet presAssocID="{63B67BE5-44FA-4C65-B27C-417CB184EDBA}" presName="spacer" presStyleCnt="0"/>
      <dgm:spPr/>
    </dgm:pt>
    <dgm:pt modelId="{2FE5BF0C-F773-4715-B644-D7819749A7C4}" type="pres">
      <dgm:prSet presAssocID="{C3C3CDB0-F728-4A4A-9064-F891C1EDDCC2}" presName="comp" presStyleCnt="0"/>
      <dgm:spPr/>
    </dgm:pt>
    <dgm:pt modelId="{E58A1840-A5FF-4470-BC96-2C81BD955EE5}" type="pres">
      <dgm:prSet presAssocID="{C3C3CDB0-F728-4A4A-9064-F891C1EDDCC2}" presName="box" presStyleLbl="node1" presStyleIdx="1" presStyleCnt="3"/>
      <dgm:spPr/>
      <dgm:t>
        <a:bodyPr/>
        <a:lstStyle/>
        <a:p>
          <a:endParaRPr lang="ru-RU"/>
        </a:p>
      </dgm:t>
    </dgm:pt>
    <dgm:pt modelId="{77E72A28-C647-46E4-BE22-DF17B2A8D039}" type="pres">
      <dgm:prSet presAssocID="{C3C3CDB0-F728-4A4A-9064-F891C1EDDCC2}" presName="img" presStyleLbl="fgImgPlace1" presStyleIdx="1" presStyleCnt="3" custScaleX="73584"/>
      <dgm:spPr>
        <a:blipFill rotWithShape="1">
          <a:blip xmlns:r="http://schemas.openxmlformats.org/officeDocument/2006/relationships" r:embed="rId2"/>
          <a:stretch>
            <a:fillRect/>
          </a:stretch>
        </a:blipFill>
      </dgm:spPr>
    </dgm:pt>
    <dgm:pt modelId="{E8F64D69-A4C5-4AD9-8F92-10C72300806E}" type="pres">
      <dgm:prSet presAssocID="{C3C3CDB0-F728-4A4A-9064-F891C1EDDCC2}" presName="text" presStyleLbl="node1" presStyleIdx="1" presStyleCnt="3">
        <dgm:presLayoutVars>
          <dgm:bulletEnabled val="1"/>
        </dgm:presLayoutVars>
      </dgm:prSet>
      <dgm:spPr/>
      <dgm:t>
        <a:bodyPr/>
        <a:lstStyle/>
        <a:p>
          <a:endParaRPr lang="ru-RU"/>
        </a:p>
      </dgm:t>
    </dgm:pt>
    <dgm:pt modelId="{D3135F51-6B68-4D7F-B983-6DF1DEC0EB7A}" type="pres">
      <dgm:prSet presAssocID="{A4624C95-1F35-4968-B645-7109F05E6F75}" presName="spacer" presStyleCnt="0"/>
      <dgm:spPr/>
    </dgm:pt>
    <dgm:pt modelId="{656FC25F-158D-42AB-9FB3-3F3FD7C2500F}" type="pres">
      <dgm:prSet presAssocID="{F26C4808-A859-405C-8F98-A49BEB75613F}" presName="comp" presStyleCnt="0"/>
      <dgm:spPr/>
    </dgm:pt>
    <dgm:pt modelId="{3B69C6B0-B892-4142-AB6E-839A3F850CE3}" type="pres">
      <dgm:prSet presAssocID="{F26C4808-A859-405C-8F98-A49BEB75613F}" presName="box" presStyleLbl="node1" presStyleIdx="2" presStyleCnt="3"/>
      <dgm:spPr/>
      <dgm:t>
        <a:bodyPr/>
        <a:lstStyle/>
        <a:p>
          <a:endParaRPr lang="ru-RU"/>
        </a:p>
      </dgm:t>
    </dgm:pt>
    <dgm:pt modelId="{EB36D3BB-961C-4FBC-814D-100EE1389AB9}" type="pres">
      <dgm:prSet presAssocID="{F26C4808-A859-405C-8F98-A49BEB75613F}" presName="img" presStyleLbl="fgImgPlace1" presStyleIdx="2" presStyleCnt="3" custScaleX="79977"/>
      <dgm:spPr>
        <a:blipFill rotWithShape="1">
          <a:blip xmlns:r="http://schemas.openxmlformats.org/officeDocument/2006/relationships" r:embed="rId3"/>
          <a:stretch>
            <a:fillRect/>
          </a:stretch>
        </a:blipFill>
      </dgm:spPr>
    </dgm:pt>
    <dgm:pt modelId="{A8DC213F-86EA-4560-8119-FDF7E6D907E4}" type="pres">
      <dgm:prSet presAssocID="{F26C4808-A859-405C-8F98-A49BEB75613F}" presName="text" presStyleLbl="node1" presStyleIdx="2" presStyleCnt="3">
        <dgm:presLayoutVars>
          <dgm:bulletEnabled val="1"/>
        </dgm:presLayoutVars>
      </dgm:prSet>
      <dgm:spPr/>
      <dgm:t>
        <a:bodyPr/>
        <a:lstStyle/>
        <a:p>
          <a:endParaRPr lang="ru-RU"/>
        </a:p>
      </dgm:t>
    </dgm:pt>
  </dgm:ptLst>
  <dgm:cxnLst>
    <dgm:cxn modelId="{9868DD28-46A6-4456-81EE-4CBE6F825B20}" type="presOf" srcId="{C2FE82BD-45DE-469B-9628-20711332A5DE}" destId="{937A7CDA-4EDC-4336-9B8D-698936A95769}" srcOrd="0" destOrd="0" presId="urn:microsoft.com/office/officeart/2005/8/layout/vList4#1"/>
    <dgm:cxn modelId="{BDF45BA3-5336-4D3D-A7EF-35C17091908A}" type="presOf" srcId="{F26C4808-A859-405C-8F98-A49BEB75613F}" destId="{A8DC213F-86EA-4560-8119-FDF7E6D907E4}" srcOrd="1" destOrd="0" presId="urn:microsoft.com/office/officeart/2005/8/layout/vList4#1"/>
    <dgm:cxn modelId="{A152B904-8E7E-4296-9512-8A26EA582E4D}" type="presOf" srcId="{F26C4808-A859-405C-8F98-A49BEB75613F}" destId="{3B69C6B0-B892-4142-AB6E-839A3F850CE3}" srcOrd="0" destOrd="0" presId="urn:microsoft.com/office/officeart/2005/8/layout/vList4#1"/>
    <dgm:cxn modelId="{5BAC4CA7-21D2-4974-A9BC-4D823ABB524D}" type="presOf" srcId="{C3C3CDB0-F728-4A4A-9064-F891C1EDDCC2}" destId="{E58A1840-A5FF-4470-BC96-2C81BD955EE5}" srcOrd="0" destOrd="0" presId="urn:microsoft.com/office/officeart/2005/8/layout/vList4#1"/>
    <dgm:cxn modelId="{D1B2D92B-3E8C-49EA-9079-B77CAA1AA2D1}" srcId="{9D39C623-64C7-43D6-8B11-9E97DDBEA43E}" destId="{C3C3CDB0-F728-4A4A-9064-F891C1EDDCC2}" srcOrd="1" destOrd="0" parTransId="{34C4FFE3-E3BD-40B8-B29F-924E0EDAFDA4}" sibTransId="{A4624C95-1F35-4968-B645-7109F05E6F75}"/>
    <dgm:cxn modelId="{F2321455-CD4F-40B1-8195-9EEC88C88FEF}" type="presOf" srcId="{C2FE82BD-45DE-469B-9628-20711332A5DE}" destId="{A9F661BB-B633-4E87-BF77-1AD8A03762AD}" srcOrd="1" destOrd="0" presId="urn:microsoft.com/office/officeart/2005/8/layout/vList4#1"/>
    <dgm:cxn modelId="{A33D481F-1F18-4FCF-9236-B0662EF18893}" srcId="{9D39C623-64C7-43D6-8B11-9E97DDBEA43E}" destId="{F26C4808-A859-405C-8F98-A49BEB75613F}" srcOrd="2" destOrd="0" parTransId="{05B80438-6A68-4493-B223-E1B3A7DFBDD3}" sibTransId="{1E11970B-7CDB-4A26-BD7F-643F03C2225D}"/>
    <dgm:cxn modelId="{8CACBC9F-0F38-489C-8EEC-AA09C1F24BD8}" srcId="{9D39C623-64C7-43D6-8B11-9E97DDBEA43E}" destId="{C2FE82BD-45DE-469B-9628-20711332A5DE}" srcOrd="0" destOrd="0" parTransId="{D4D35706-78C2-4F13-A5F6-25E6F4A42B38}" sibTransId="{63B67BE5-44FA-4C65-B27C-417CB184EDBA}"/>
    <dgm:cxn modelId="{5E109CB3-BDFE-4C5F-B569-27CAFC484E1A}" type="presOf" srcId="{C3C3CDB0-F728-4A4A-9064-F891C1EDDCC2}" destId="{E8F64D69-A4C5-4AD9-8F92-10C72300806E}" srcOrd="1" destOrd="0" presId="urn:microsoft.com/office/officeart/2005/8/layout/vList4#1"/>
    <dgm:cxn modelId="{47B4D186-5117-48C3-A2F7-11E5E42B628E}" type="presOf" srcId="{9D39C623-64C7-43D6-8B11-9E97DDBEA43E}" destId="{37B04370-0178-45BD-B747-7E412D0B61F1}" srcOrd="0" destOrd="0" presId="urn:microsoft.com/office/officeart/2005/8/layout/vList4#1"/>
    <dgm:cxn modelId="{EBE502CC-5F23-4078-87C5-28FB34954632}" type="presParOf" srcId="{37B04370-0178-45BD-B747-7E412D0B61F1}" destId="{EFCF39E6-E6BF-4F54-BD7F-D62B8FA361CE}" srcOrd="0" destOrd="0" presId="urn:microsoft.com/office/officeart/2005/8/layout/vList4#1"/>
    <dgm:cxn modelId="{58262DD2-30FD-4803-B940-9742C740C28E}" type="presParOf" srcId="{EFCF39E6-E6BF-4F54-BD7F-D62B8FA361CE}" destId="{937A7CDA-4EDC-4336-9B8D-698936A95769}" srcOrd="0" destOrd="0" presId="urn:microsoft.com/office/officeart/2005/8/layout/vList4#1"/>
    <dgm:cxn modelId="{CF2DEEE3-AABB-4D31-B03F-8C117D16B0F7}" type="presParOf" srcId="{EFCF39E6-E6BF-4F54-BD7F-D62B8FA361CE}" destId="{FE048D37-DB48-460A-B1EE-A67BE06ED0D1}" srcOrd="1" destOrd="0" presId="urn:microsoft.com/office/officeart/2005/8/layout/vList4#1"/>
    <dgm:cxn modelId="{80495B53-9833-44F3-8F46-F1FE6310DCA5}" type="presParOf" srcId="{EFCF39E6-E6BF-4F54-BD7F-D62B8FA361CE}" destId="{A9F661BB-B633-4E87-BF77-1AD8A03762AD}" srcOrd="2" destOrd="0" presId="urn:microsoft.com/office/officeart/2005/8/layout/vList4#1"/>
    <dgm:cxn modelId="{4677D685-7180-4C6F-B0AD-6876D5CEA41C}" type="presParOf" srcId="{37B04370-0178-45BD-B747-7E412D0B61F1}" destId="{3136BB06-5498-4084-8B7D-9BFD033D2F2E}" srcOrd="1" destOrd="0" presId="urn:microsoft.com/office/officeart/2005/8/layout/vList4#1"/>
    <dgm:cxn modelId="{2E32EB0D-F1BF-41A7-9571-1FE8E1F5E257}" type="presParOf" srcId="{37B04370-0178-45BD-B747-7E412D0B61F1}" destId="{2FE5BF0C-F773-4715-B644-D7819749A7C4}" srcOrd="2" destOrd="0" presId="urn:microsoft.com/office/officeart/2005/8/layout/vList4#1"/>
    <dgm:cxn modelId="{23B0729B-F713-4F5E-9F08-9E58999B82FE}" type="presParOf" srcId="{2FE5BF0C-F773-4715-B644-D7819749A7C4}" destId="{E58A1840-A5FF-4470-BC96-2C81BD955EE5}" srcOrd="0" destOrd="0" presId="urn:microsoft.com/office/officeart/2005/8/layout/vList4#1"/>
    <dgm:cxn modelId="{90E82B69-A48A-49F9-B545-4308BF38E83A}" type="presParOf" srcId="{2FE5BF0C-F773-4715-B644-D7819749A7C4}" destId="{77E72A28-C647-46E4-BE22-DF17B2A8D039}" srcOrd="1" destOrd="0" presId="urn:microsoft.com/office/officeart/2005/8/layout/vList4#1"/>
    <dgm:cxn modelId="{2703A962-6CF3-4435-8649-055D47D95307}" type="presParOf" srcId="{2FE5BF0C-F773-4715-B644-D7819749A7C4}" destId="{E8F64D69-A4C5-4AD9-8F92-10C72300806E}" srcOrd="2" destOrd="0" presId="urn:microsoft.com/office/officeart/2005/8/layout/vList4#1"/>
    <dgm:cxn modelId="{840443E8-4E3F-48E0-8D56-C9312596A294}" type="presParOf" srcId="{37B04370-0178-45BD-B747-7E412D0B61F1}" destId="{D3135F51-6B68-4D7F-B983-6DF1DEC0EB7A}" srcOrd="3" destOrd="0" presId="urn:microsoft.com/office/officeart/2005/8/layout/vList4#1"/>
    <dgm:cxn modelId="{5A1A7C13-87BD-460E-85A6-3CD054531FFD}" type="presParOf" srcId="{37B04370-0178-45BD-B747-7E412D0B61F1}" destId="{656FC25F-158D-42AB-9FB3-3F3FD7C2500F}" srcOrd="4" destOrd="0" presId="urn:microsoft.com/office/officeart/2005/8/layout/vList4#1"/>
    <dgm:cxn modelId="{9675FE6E-E151-4BB2-987E-8F19E8E70EA1}" type="presParOf" srcId="{656FC25F-158D-42AB-9FB3-3F3FD7C2500F}" destId="{3B69C6B0-B892-4142-AB6E-839A3F850CE3}" srcOrd="0" destOrd="0" presId="urn:microsoft.com/office/officeart/2005/8/layout/vList4#1"/>
    <dgm:cxn modelId="{1668CCE7-EFF4-4AD5-A9C3-79D8C2D79CE4}" type="presParOf" srcId="{656FC25F-158D-42AB-9FB3-3F3FD7C2500F}" destId="{EB36D3BB-961C-4FBC-814D-100EE1389AB9}" srcOrd="1" destOrd="0" presId="urn:microsoft.com/office/officeart/2005/8/layout/vList4#1"/>
    <dgm:cxn modelId="{0A5F69A2-AD82-4833-BDAF-DDD5A35F0564}" type="presParOf" srcId="{656FC25F-158D-42AB-9FB3-3F3FD7C2500F}" destId="{A8DC213F-86EA-4560-8119-FDF7E6D907E4}"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39C623-64C7-43D6-8B11-9E97DDBEA43E}"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ru-RU"/>
        </a:p>
      </dgm:t>
    </dgm:pt>
    <dgm:pt modelId="{C2FE82BD-45DE-469B-9628-20711332A5DE}">
      <dgm:prSet phldrT="[Текст]"/>
      <dgm:spPr>
        <a:solidFill>
          <a:srgbClr val="FFEEB9"/>
        </a:solidFill>
        <a:ln>
          <a:solidFill>
            <a:srgbClr val="00359E"/>
          </a:solidFill>
        </a:ln>
      </dgm:spPr>
      <dgm:t>
        <a:bodyPr/>
        <a:lstStyle/>
        <a:p>
          <a:r>
            <a:rPr lang="ru-RU" b="1" dirty="0" smtClean="0">
              <a:solidFill>
                <a:srgbClr val="002060"/>
              </a:solidFill>
            </a:rPr>
            <a:t>Слой годовых осадков</a:t>
          </a:r>
          <a:endParaRPr lang="ru-RU" b="1" dirty="0">
            <a:solidFill>
              <a:srgbClr val="002060"/>
            </a:solidFill>
          </a:endParaRPr>
        </a:p>
      </dgm:t>
    </dgm:pt>
    <dgm:pt modelId="{D4D35706-78C2-4F13-A5F6-25E6F4A42B38}" type="parTrans" cxnId="{8CACBC9F-0F38-489C-8EEC-AA09C1F24BD8}">
      <dgm:prSet/>
      <dgm:spPr/>
      <dgm:t>
        <a:bodyPr/>
        <a:lstStyle/>
        <a:p>
          <a:endParaRPr lang="ru-RU"/>
        </a:p>
      </dgm:t>
    </dgm:pt>
    <dgm:pt modelId="{63B67BE5-44FA-4C65-B27C-417CB184EDBA}" type="sibTrans" cxnId="{8CACBC9F-0F38-489C-8EEC-AA09C1F24BD8}">
      <dgm:prSet/>
      <dgm:spPr/>
      <dgm:t>
        <a:bodyPr/>
        <a:lstStyle/>
        <a:p>
          <a:endParaRPr lang="ru-RU"/>
        </a:p>
      </dgm:t>
    </dgm:pt>
    <dgm:pt modelId="{F26C4808-A859-405C-8F98-A49BEB75613F}">
      <dgm:prSet phldrT="[Текст]"/>
      <dgm:spPr>
        <a:solidFill>
          <a:srgbClr val="FFEEB9"/>
        </a:solidFill>
        <a:ln>
          <a:solidFill>
            <a:srgbClr val="00359E"/>
          </a:solidFill>
        </a:ln>
      </dgm:spPr>
      <dgm:t>
        <a:bodyPr/>
        <a:lstStyle/>
        <a:p>
          <a:r>
            <a:rPr lang="ru-RU" b="1" dirty="0" smtClean="0">
              <a:solidFill>
                <a:srgbClr val="002060"/>
              </a:solidFill>
            </a:rPr>
            <a:t>Относительная неравномерность осадков теплого периода</a:t>
          </a:r>
          <a:endParaRPr lang="ru-RU" b="1" dirty="0">
            <a:solidFill>
              <a:srgbClr val="002060"/>
            </a:solidFill>
          </a:endParaRPr>
        </a:p>
      </dgm:t>
    </dgm:pt>
    <dgm:pt modelId="{05B80438-6A68-4493-B223-E1B3A7DFBDD3}" type="parTrans" cxnId="{A33D481F-1F18-4FCF-9236-B0662EF18893}">
      <dgm:prSet/>
      <dgm:spPr/>
      <dgm:t>
        <a:bodyPr/>
        <a:lstStyle/>
        <a:p>
          <a:endParaRPr lang="ru-RU"/>
        </a:p>
      </dgm:t>
    </dgm:pt>
    <dgm:pt modelId="{1E11970B-7CDB-4A26-BD7F-643F03C2225D}" type="sibTrans" cxnId="{A33D481F-1F18-4FCF-9236-B0662EF18893}">
      <dgm:prSet/>
      <dgm:spPr/>
      <dgm:t>
        <a:bodyPr/>
        <a:lstStyle/>
        <a:p>
          <a:endParaRPr lang="ru-RU"/>
        </a:p>
      </dgm:t>
    </dgm:pt>
    <dgm:pt modelId="{C3C3CDB0-F728-4A4A-9064-F891C1EDDCC2}">
      <dgm:prSet phldrT="[Текст]" custT="1"/>
      <dgm:spPr>
        <a:solidFill>
          <a:schemeClr val="accent6">
            <a:lumMod val="75000"/>
          </a:schemeClr>
        </a:solidFill>
        <a:ln>
          <a:solidFill>
            <a:srgbClr val="00359E"/>
          </a:solidFill>
        </a:ln>
      </dgm:spPr>
      <dgm:t>
        <a:bodyPr/>
        <a:lstStyle/>
        <a:p>
          <a:r>
            <a:rPr lang="ru-RU" sz="2000" b="1" dirty="0" smtClean="0">
              <a:solidFill>
                <a:schemeClr val="bg1"/>
              </a:solidFill>
            </a:rPr>
            <a:t>Абсолютная неравномерность осадков теплого периода </a:t>
          </a:r>
          <a:endParaRPr lang="ru-RU" sz="2000" b="1" dirty="0">
            <a:solidFill>
              <a:schemeClr val="bg1"/>
            </a:solidFill>
          </a:endParaRPr>
        </a:p>
      </dgm:t>
    </dgm:pt>
    <dgm:pt modelId="{A4624C95-1F35-4968-B645-7109F05E6F75}" type="sibTrans" cxnId="{D1B2D92B-3E8C-49EA-9079-B77CAA1AA2D1}">
      <dgm:prSet/>
      <dgm:spPr/>
      <dgm:t>
        <a:bodyPr/>
        <a:lstStyle/>
        <a:p>
          <a:endParaRPr lang="ru-RU"/>
        </a:p>
      </dgm:t>
    </dgm:pt>
    <dgm:pt modelId="{34C4FFE3-E3BD-40B8-B29F-924E0EDAFDA4}" type="parTrans" cxnId="{D1B2D92B-3E8C-49EA-9079-B77CAA1AA2D1}">
      <dgm:prSet/>
      <dgm:spPr/>
      <dgm:t>
        <a:bodyPr/>
        <a:lstStyle/>
        <a:p>
          <a:endParaRPr lang="ru-RU"/>
        </a:p>
      </dgm:t>
    </dgm:pt>
    <dgm:pt modelId="{37B04370-0178-45BD-B747-7E412D0B61F1}" type="pres">
      <dgm:prSet presAssocID="{9D39C623-64C7-43D6-8B11-9E97DDBEA43E}" presName="linear" presStyleCnt="0">
        <dgm:presLayoutVars>
          <dgm:dir/>
          <dgm:resizeHandles val="exact"/>
        </dgm:presLayoutVars>
      </dgm:prSet>
      <dgm:spPr/>
      <dgm:t>
        <a:bodyPr/>
        <a:lstStyle/>
        <a:p>
          <a:endParaRPr lang="ru-RU"/>
        </a:p>
      </dgm:t>
    </dgm:pt>
    <dgm:pt modelId="{EFCF39E6-E6BF-4F54-BD7F-D62B8FA361CE}" type="pres">
      <dgm:prSet presAssocID="{C2FE82BD-45DE-469B-9628-20711332A5DE}" presName="comp" presStyleCnt="0"/>
      <dgm:spPr/>
    </dgm:pt>
    <dgm:pt modelId="{937A7CDA-4EDC-4336-9B8D-698936A95769}" type="pres">
      <dgm:prSet presAssocID="{C2FE82BD-45DE-469B-9628-20711332A5DE}" presName="box" presStyleLbl="node1" presStyleIdx="0" presStyleCnt="3"/>
      <dgm:spPr/>
      <dgm:t>
        <a:bodyPr/>
        <a:lstStyle/>
        <a:p>
          <a:endParaRPr lang="ru-RU"/>
        </a:p>
      </dgm:t>
    </dgm:pt>
    <dgm:pt modelId="{FE048D37-DB48-460A-B1EE-A67BE06ED0D1}" type="pres">
      <dgm:prSet presAssocID="{C2FE82BD-45DE-469B-9628-20711332A5DE}" presName="img" presStyleLbl="fgImgPlace1" presStyleIdx="0" presStyleCnt="3" custScaleX="51698"/>
      <dgm:spPr>
        <a:blipFill rotWithShape="1">
          <a:blip xmlns:r="http://schemas.openxmlformats.org/officeDocument/2006/relationships" r:embed="rId1"/>
          <a:stretch>
            <a:fillRect/>
          </a:stretch>
        </a:blipFill>
      </dgm:spPr>
    </dgm:pt>
    <dgm:pt modelId="{A9F661BB-B633-4E87-BF77-1AD8A03762AD}" type="pres">
      <dgm:prSet presAssocID="{C2FE82BD-45DE-469B-9628-20711332A5DE}" presName="text" presStyleLbl="node1" presStyleIdx="0" presStyleCnt="3">
        <dgm:presLayoutVars>
          <dgm:bulletEnabled val="1"/>
        </dgm:presLayoutVars>
      </dgm:prSet>
      <dgm:spPr/>
      <dgm:t>
        <a:bodyPr/>
        <a:lstStyle/>
        <a:p>
          <a:endParaRPr lang="ru-RU"/>
        </a:p>
      </dgm:t>
    </dgm:pt>
    <dgm:pt modelId="{3136BB06-5498-4084-8B7D-9BFD033D2F2E}" type="pres">
      <dgm:prSet presAssocID="{63B67BE5-44FA-4C65-B27C-417CB184EDBA}" presName="spacer" presStyleCnt="0"/>
      <dgm:spPr/>
    </dgm:pt>
    <dgm:pt modelId="{2FE5BF0C-F773-4715-B644-D7819749A7C4}" type="pres">
      <dgm:prSet presAssocID="{C3C3CDB0-F728-4A4A-9064-F891C1EDDCC2}" presName="comp" presStyleCnt="0"/>
      <dgm:spPr/>
    </dgm:pt>
    <dgm:pt modelId="{E58A1840-A5FF-4470-BC96-2C81BD955EE5}" type="pres">
      <dgm:prSet presAssocID="{C3C3CDB0-F728-4A4A-9064-F891C1EDDCC2}" presName="box" presStyleLbl="node1" presStyleIdx="1" presStyleCnt="3" custScaleY="122960"/>
      <dgm:spPr/>
      <dgm:t>
        <a:bodyPr/>
        <a:lstStyle/>
        <a:p>
          <a:endParaRPr lang="ru-RU"/>
        </a:p>
      </dgm:t>
    </dgm:pt>
    <dgm:pt modelId="{77E72A28-C647-46E4-BE22-DF17B2A8D039}" type="pres">
      <dgm:prSet presAssocID="{C3C3CDB0-F728-4A4A-9064-F891C1EDDCC2}" presName="img" presStyleLbl="fgImgPlace1" presStyleIdx="1" presStyleCnt="3" custScaleX="51698"/>
      <dgm:spPr>
        <a:blipFill rotWithShape="1">
          <a:blip xmlns:r="http://schemas.openxmlformats.org/officeDocument/2006/relationships" r:embed="rId2"/>
          <a:stretch>
            <a:fillRect/>
          </a:stretch>
        </a:blipFill>
      </dgm:spPr>
    </dgm:pt>
    <dgm:pt modelId="{E8F64D69-A4C5-4AD9-8F92-10C72300806E}" type="pres">
      <dgm:prSet presAssocID="{C3C3CDB0-F728-4A4A-9064-F891C1EDDCC2}" presName="text" presStyleLbl="node1" presStyleIdx="1" presStyleCnt="3">
        <dgm:presLayoutVars>
          <dgm:bulletEnabled val="1"/>
        </dgm:presLayoutVars>
      </dgm:prSet>
      <dgm:spPr/>
      <dgm:t>
        <a:bodyPr/>
        <a:lstStyle/>
        <a:p>
          <a:endParaRPr lang="ru-RU"/>
        </a:p>
      </dgm:t>
    </dgm:pt>
    <dgm:pt modelId="{D3135F51-6B68-4D7F-B983-6DF1DEC0EB7A}" type="pres">
      <dgm:prSet presAssocID="{A4624C95-1F35-4968-B645-7109F05E6F75}" presName="spacer" presStyleCnt="0"/>
      <dgm:spPr/>
    </dgm:pt>
    <dgm:pt modelId="{656FC25F-158D-42AB-9FB3-3F3FD7C2500F}" type="pres">
      <dgm:prSet presAssocID="{F26C4808-A859-405C-8F98-A49BEB75613F}" presName="comp" presStyleCnt="0"/>
      <dgm:spPr/>
    </dgm:pt>
    <dgm:pt modelId="{3B69C6B0-B892-4142-AB6E-839A3F850CE3}" type="pres">
      <dgm:prSet presAssocID="{F26C4808-A859-405C-8F98-A49BEB75613F}" presName="box" presStyleLbl="node1" presStyleIdx="2" presStyleCnt="3"/>
      <dgm:spPr/>
      <dgm:t>
        <a:bodyPr/>
        <a:lstStyle/>
        <a:p>
          <a:endParaRPr lang="ru-RU"/>
        </a:p>
      </dgm:t>
    </dgm:pt>
    <dgm:pt modelId="{EB36D3BB-961C-4FBC-814D-100EE1389AB9}" type="pres">
      <dgm:prSet presAssocID="{F26C4808-A859-405C-8F98-A49BEB75613F}" presName="img" presStyleLbl="fgImgPlace1" presStyleIdx="2" presStyleCnt="3" custScaleX="51698"/>
      <dgm:spPr>
        <a:blipFill rotWithShape="1">
          <a:blip xmlns:r="http://schemas.openxmlformats.org/officeDocument/2006/relationships" r:embed="rId3"/>
          <a:stretch>
            <a:fillRect/>
          </a:stretch>
        </a:blipFill>
      </dgm:spPr>
    </dgm:pt>
    <dgm:pt modelId="{A8DC213F-86EA-4560-8119-FDF7E6D907E4}" type="pres">
      <dgm:prSet presAssocID="{F26C4808-A859-405C-8F98-A49BEB75613F}" presName="text" presStyleLbl="node1" presStyleIdx="2" presStyleCnt="3">
        <dgm:presLayoutVars>
          <dgm:bulletEnabled val="1"/>
        </dgm:presLayoutVars>
      </dgm:prSet>
      <dgm:spPr/>
      <dgm:t>
        <a:bodyPr/>
        <a:lstStyle/>
        <a:p>
          <a:endParaRPr lang="ru-RU"/>
        </a:p>
      </dgm:t>
    </dgm:pt>
  </dgm:ptLst>
  <dgm:cxnLst>
    <dgm:cxn modelId="{9868DD28-46A6-4456-81EE-4CBE6F825B20}" type="presOf" srcId="{C2FE82BD-45DE-469B-9628-20711332A5DE}" destId="{937A7CDA-4EDC-4336-9B8D-698936A95769}" srcOrd="0" destOrd="0" presId="urn:microsoft.com/office/officeart/2005/8/layout/vList4#2"/>
    <dgm:cxn modelId="{BDF45BA3-5336-4D3D-A7EF-35C17091908A}" type="presOf" srcId="{F26C4808-A859-405C-8F98-A49BEB75613F}" destId="{A8DC213F-86EA-4560-8119-FDF7E6D907E4}" srcOrd="1" destOrd="0" presId="urn:microsoft.com/office/officeart/2005/8/layout/vList4#2"/>
    <dgm:cxn modelId="{A152B904-8E7E-4296-9512-8A26EA582E4D}" type="presOf" srcId="{F26C4808-A859-405C-8F98-A49BEB75613F}" destId="{3B69C6B0-B892-4142-AB6E-839A3F850CE3}" srcOrd="0" destOrd="0" presId="urn:microsoft.com/office/officeart/2005/8/layout/vList4#2"/>
    <dgm:cxn modelId="{5BAC4CA7-21D2-4974-A9BC-4D823ABB524D}" type="presOf" srcId="{C3C3CDB0-F728-4A4A-9064-F891C1EDDCC2}" destId="{E58A1840-A5FF-4470-BC96-2C81BD955EE5}" srcOrd="0" destOrd="0" presId="urn:microsoft.com/office/officeart/2005/8/layout/vList4#2"/>
    <dgm:cxn modelId="{D1B2D92B-3E8C-49EA-9079-B77CAA1AA2D1}" srcId="{9D39C623-64C7-43D6-8B11-9E97DDBEA43E}" destId="{C3C3CDB0-F728-4A4A-9064-F891C1EDDCC2}" srcOrd="1" destOrd="0" parTransId="{34C4FFE3-E3BD-40B8-B29F-924E0EDAFDA4}" sibTransId="{A4624C95-1F35-4968-B645-7109F05E6F75}"/>
    <dgm:cxn modelId="{F2321455-CD4F-40B1-8195-9EEC88C88FEF}" type="presOf" srcId="{C2FE82BD-45DE-469B-9628-20711332A5DE}" destId="{A9F661BB-B633-4E87-BF77-1AD8A03762AD}" srcOrd="1" destOrd="0" presId="urn:microsoft.com/office/officeart/2005/8/layout/vList4#2"/>
    <dgm:cxn modelId="{A33D481F-1F18-4FCF-9236-B0662EF18893}" srcId="{9D39C623-64C7-43D6-8B11-9E97DDBEA43E}" destId="{F26C4808-A859-405C-8F98-A49BEB75613F}" srcOrd="2" destOrd="0" parTransId="{05B80438-6A68-4493-B223-E1B3A7DFBDD3}" sibTransId="{1E11970B-7CDB-4A26-BD7F-643F03C2225D}"/>
    <dgm:cxn modelId="{8CACBC9F-0F38-489C-8EEC-AA09C1F24BD8}" srcId="{9D39C623-64C7-43D6-8B11-9E97DDBEA43E}" destId="{C2FE82BD-45DE-469B-9628-20711332A5DE}" srcOrd="0" destOrd="0" parTransId="{D4D35706-78C2-4F13-A5F6-25E6F4A42B38}" sibTransId="{63B67BE5-44FA-4C65-B27C-417CB184EDBA}"/>
    <dgm:cxn modelId="{5E109CB3-BDFE-4C5F-B569-27CAFC484E1A}" type="presOf" srcId="{C3C3CDB0-F728-4A4A-9064-F891C1EDDCC2}" destId="{E8F64D69-A4C5-4AD9-8F92-10C72300806E}" srcOrd="1" destOrd="0" presId="urn:microsoft.com/office/officeart/2005/8/layout/vList4#2"/>
    <dgm:cxn modelId="{47B4D186-5117-48C3-A2F7-11E5E42B628E}" type="presOf" srcId="{9D39C623-64C7-43D6-8B11-9E97DDBEA43E}" destId="{37B04370-0178-45BD-B747-7E412D0B61F1}" srcOrd="0" destOrd="0" presId="urn:microsoft.com/office/officeart/2005/8/layout/vList4#2"/>
    <dgm:cxn modelId="{EBE502CC-5F23-4078-87C5-28FB34954632}" type="presParOf" srcId="{37B04370-0178-45BD-B747-7E412D0B61F1}" destId="{EFCF39E6-E6BF-4F54-BD7F-D62B8FA361CE}" srcOrd="0" destOrd="0" presId="urn:microsoft.com/office/officeart/2005/8/layout/vList4#2"/>
    <dgm:cxn modelId="{58262DD2-30FD-4803-B940-9742C740C28E}" type="presParOf" srcId="{EFCF39E6-E6BF-4F54-BD7F-D62B8FA361CE}" destId="{937A7CDA-4EDC-4336-9B8D-698936A95769}" srcOrd="0" destOrd="0" presId="urn:microsoft.com/office/officeart/2005/8/layout/vList4#2"/>
    <dgm:cxn modelId="{CF2DEEE3-AABB-4D31-B03F-8C117D16B0F7}" type="presParOf" srcId="{EFCF39E6-E6BF-4F54-BD7F-D62B8FA361CE}" destId="{FE048D37-DB48-460A-B1EE-A67BE06ED0D1}" srcOrd="1" destOrd="0" presId="urn:microsoft.com/office/officeart/2005/8/layout/vList4#2"/>
    <dgm:cxn modelId="{80495B53-9833-44F3-8F46-F1FE6310DCA5}" type="presParOf" srcId="{EFCF39E6-E6BF-4F54-BD7F-D62B8FA361CE}" destId="{A9F661BB-B633-4E87-BF77-1AD8A03762AD}" srcOrd="2" destOrd="0" presId="urn:microsoft.com/office/officeart/2005/8/layout/vList4#2"/>
    <dgm:cxn modelId="{4677D685-7180-4C6F-B0AD-6876D5CEA41C}" type="presParOf" srcId="{37B04370-0178-45BD-B747-7E412D0B61F1}" destId="{3136BB06-5498-4084-8B7D-9BFD033D2F2E}" srcOrd="1" destOrd="0" presId="urn:microsoft.com/office/officeart/2005/8/layout/vList4#2"/>
    <dgm:cxn modelId="{2E32EB0D-F1BF-41A7-9571-1FE8E1F5E257}" type="presParOf" srcId="{37B04370-0178-45BD-B747-7E412D0B61F1}" destId="{2FE5BF0C-F773-4715-B644-D7819749A7C4}" srcOrd="2" destOrd="0" presId="urn:microsoft.com/office/officeart/2005/8/layout/vList4#2"/>
    <dgm:cxn modelId="{23B0729B-F713-4F5E-9F08-9E58999B82FE}" type="presParOf" srcId="{2FE5BF0C-F773-4715-B644-D7819749A7C4}" destId="{E58A1840-A5FF-4470-BC96-2C81BD955EE5}" srcOrd="0" destOrd="0" presId="urn:microsoft.com/office/officeart/2005/8/layout/vList4#2"/>
    <dgm:cxn modelId="{90E82B69-A48A-49F9-B545-4308BF38E83A}" type="presParOf" srcId="{2FE5BF0C-F773-4715-B644-D7819749A7C4}" destId="{77E72A28-C647-46E4-BE22-DF17B2A8D039}" srcOrd="1" destOrd="0" presId="urn:microsoft.com/office/officeart/2005/8/layout/vList4#2"/>
    <dgm:cxn modelId="{2703A962-6CF3-4435-8649-055D47D95307}" type="presParOf" srcId="{2FE5BF0C-F773-4715-B644-D7819749A7C4}" destId="{E8F64D69-A4C5-4AD9-8F92-10C72300806E}" srcOrd="2" destOrd="0" presId="urn:microsoft.com/office/officeart/2005/8/layout/vList4#2"/>
    <dgm:cxn modelId="{840443E8-4E3F-48E0-8D56-C9312596A294}" type="presParOf" srcId="{37B04370-0178-45BD-B747-7E412D0B61F1}" destId="{D3135F51-6B68-4D7F-B983-6DF1DEC0EB7A}" srcOrd="3" destOrd="0" presId="urn:microsoft.com/office/officeart/2005/8/layout/vList4#2"/>
    <dgm:cxn modelId="{5A1A7C13-87BD-460E-85A6-3CD054531FFD}" type="presParOf" srcId="{37B04370-0178-45BD-B747-7E412D0B61F1}" destId="{656FC25F-158D-42AB-9FB3-3F3FD7C2500F}" srcOrd="4" destOrd="0" presId="urn:microsoft.com/office/officeart/2005/8/layout/vList4#2"/>
    <dgm:cxn modelId="{9675FE6E-E151-4BB2-987E-8F19E8E70EA1}" type="presParOf" srcId="{656FC25F-158D-42AB-9FB3-3F3FD7C2500F}" destId="{3B69C6B0-B892-4142-AB6E-839A3F850CE3}" srcOrd="0" destOrd="0" presId="urn:microsoft.com/office/officeart/2005/8/layout/vList4#2"/>
    <dgm:cxn modelId="{1668CCE7-EFF4-4AD5-A9C3-79D8C2D79CE4}" type="presParOf" srcId="{656FC25F-158D-42AB-9FB3-3F3FD7C2500F}" destId="{EB36D3BB-961C-4FBC-814D-100EE1389AB9}" srcOrd="1" destOrd="0" presId="urn:microsoft.com/office/officeart/2005/8/layout/vList4#2"/>
    <dgm:cxn modelId="{0A5F69A2-AD82-4833-BDAF-DDD5A35F0564}" type="presParOf" srcId="{656FC25F-158D-42AB-9FB3-3F3FD7C2500F}" destId="{A8DC213F-86EA-4560-8119-FDF7E6D907E4}" srcOrd="2" destOrd="0" presId="urn:microsoft.com/office/officeart/2005/8/layout/vList4#2"/>
  </dgm:cxnLst>
  <dgm:bg/>
  <dgm:whole>
    <a:ln>
      <a:solidFill>
        <a:srgbClr val="00359E"/>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39C623-64C7-43D6-8B11-9E97DDBEA43E}"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ru-RU"/>
        </a:p>
      </dgm:t>
    </dgm:pt>
    <dgm:pt modelId="{C2FE82BD-45DE-469B-9628-20711332A5DE}">
      <dgm:prSet phldrT="[Текст]"/>
      <dgm:spPr>
        <a:solidFill>
          <a:srgbClr val="FFEEB9"/>
        </a:solidFill>
        <a:ln>
          <a:solidFill>
            <a:srgbClr val="00359E"/>
          </a:solidFill>
        </a:ln>
      </dgm:spPr>
      <dgm:t>
        <a:bodyPr/>
        <a:lstStyle/>
        <a:p>
          <a:r>
            <a:rPr lang="ru-RU" b="1" dirty="0" smtClean="0">
              <a:solidFill>
                <a:srgbClr val="002060"/>
              </a:solidFill>
            </a:rPr>
            <a:t>Слой годовых осадков</a:t>
          </a:r>
          <a:endParaRPr lang="ru-RU" b="1" dirty="0">
            <a:solidFill>
              <a:srgbClr val="002060"/>
            </a:solidFill>
          </a:endParaRPr>
        </a:p>
      </dgm:t>
    </dgm:pt>
    <dgm:pt modelId="{D4D35706-78C2-4F13-A5F6-25E6F4A42B38}" type="parTrans" cxnId="{8CACBC9F-0F38-489C-8EEC-AA09C1F24BD8}">
      <dgm:prSet/>
      <dgm:spPr/>
      <dgm:t>
        <a:bodyPr/>
        <a:lstStyle/>
        <a:p>
          <a:endParaRPr lang="ru-RU"/>
        </a:p>
      </dgm:t>
    </dgm:pt>
    <dgm:pt modelId="{63B67BE5-44FA-4C65-B27C-417CB184EDBA}" type="sibTrans" cxnId="{8CACBC9F-0F38-489C-8EEC-AA09C1F24BD8}">
      <dgm:prSet/>
      <dgm:spPr/>
      <dgm:t>
        <a:bodyPr/>
        <a:lstStyle/>
        <a:p>
          <a:endParaRPr lang="ru-RU"/>
        </a:p>
      </dgm:t>
    </dgm:pt>
    <dgm:pt modelId="{F26C4808-A859-405C-8F98-A49BEB75613F}">
      <dgm:prSet phldrT="[Текст]" custT="1"/>
      <dgm:spPr>
        <a:solidFill>
          <a:schemeClr val="accent6">
            <a:lumMod val="75000"/>
          </a:schemeClr>
        </a:solidFill>
        <a:ln>
          <a:solidFill>
            <a:srgbClr val="00359E"/>
          </a:solidFill>
        </a:ln>
      </dgm:spPr>
      <dgm:t>
        <a:bodyPr/>
        <a:lstStyle/>
        <a:p>
          <a:r>
            <a:rPr lang="ru-RU" sz="2000" b="1" dirty="0" smtClean="0">
              <a:solidFill>
                <a:schemeClr val="bg1"/>
              </a:solidFill>
            </a:rPr>
            <a:t>Относительная неравномерность осадков теплого периода</a:t>
          </a:r>
          <a:endParaRPr lang="ru-RU" sz="2000" b="1" dirty="0">
            <a:solidFill>
              <a:schemeClr val="bg1"/>
            </a:solidFill>
          </a:endParaRPr>
        </a:p>
      </dgm:t>
    </dgm:pt>
    <dgm:pt modelId="{05B80438-6A68-4493-B223-E1B3A7DFBDD3}" type="parTrans" cxnId="{A33D481F-1F18-4FCF-9236-B0662EF18893}">
      <dgm:prSet/>
      <dgm:spPr/>
      <dgm:t>
        <a:bodyPr/>
        <a:lstStyle/>
        <a:p>
          <a:endParaRPr lang="ru-RU"/>
        </a:p>
      </dgm:t>
    </dgm:pt>
    <dgm:pt modelId="{1E11970B-7CDB-4A26-BD7F-643F03C2225D}" type="sibTrans" cxnId="{A33D481F-1F18-4FCF-9236-B0662EF18893}">
      <dgm:prSet/>
      <dgm:spPr/>
      <dgm:t>
        <a:bodyPr/>
        <a:lstStyle/>
        <a:p>
          <a:endParaRPr lang="ru-RU"/>
        </a:p>
      </dgm:t>
    </dgm:pt>
    <dgm:pt modelId="{C3C3CDB0-F728-4A4A-9064-F891C1EDDCC2}">
      <dgm:prSet phldrT="[Текст]"/>
      <dgm:spPr>
        <a:solidFill>
          <a:srgbClr val="FFEEB9"/>
        </a:solidFill>
        <a:ln>
          <a:solidFill>
            <a:srgbClr val="00359E"/>
          </a:solidFill>
        </a:ln>
      </dgm:spPr>
      <dgm:t>
        <a:bodyPr/>
        <a:lstStyle/>
        <a:p>
          <a:r>
            <a:rPr lang="ru-RU" b="1" dirty="0" smtClean="0">
              <a:solidFill>
                <a:srgbClr val="002060"/>
              </a:solidFill>
            </a:rPr>
            <a:t>Абсолютная неравномерность осадков теплого периода </a:t>
          </a:r>
          <a:endParaRPr lang="ru-RU" b="1" dirty="0">
            <a:solidFill>
              <a:srgbClr val="002060"/>
            </a:solidFill>
          </a:endParaRPr>
        </a:p>
      </dgm:t>
    </dgm:pt>
    <dgm:pt modelId="{A4624C95-1F35-4968-B645-7109F05E6F75}" type="sibTrans" cxnId="{D1B2D92B-3E8C-49EA-9079-B77CAA1AA2D1}">
      <dgm:prSet/>
      <dgm:spPr/>
      <dgm:t>
        <a:bodyPr/>
        <a:lstStyle/>
        <a:p>
          <a:endParaRPr lang="ru-RU"/>
        </a:p>
      </dgm:t>
    </dgm:pt>
    <dgm:pt modelId="{34C4FFE3-E3BD-40B8-B29F-924E0EDAFDA4}" type="parTrans" cxnId="{D1B2D92B-3E8C-49EA-9079-B77CAA1AA2D1}">
      <dgm:prSet/>
      <dgm:spPr/>
      <dgm:t>
        <a:bodyPr/>
        <a:lstStyle/>
        <a:p>
          <a:endParaRPr lang="ru-RU"/>
        </a:p>
      </dgm:t>
    </dgm:pt>
    <dgm:pt modelId="{37B04370-0178-45BD-B747-7E412D0B61F1}" type="pres">
      <dgm:prSet presAssocID="{9D39C623-64C7-43D6-8B11-9E97DDBEA43E}" presName="linear" presStyleCnt="0">
        <dgm:presLayoutVars>
          <dgm:dir/>
          <dgm:resizeHandles val="exact"/>
        </dgm:presLayoutVars>
      </dgm:prSet>
      <dgm:spPr/>
      <dgm:t>
        <a:bodyPr/>
        <a:lstStyle/>
        <a:p>
          <a:endParaRPr lang="ru-RU"/>
        </a:p>
      </dgm:t>
    </dgm:pt>
    <dgm:pt modelId="{EFCF39E6-E6BF-4F54-BD7F-D62B8FA361CE}" type="pres">
      <dgm:prSet presAssocID="{C2FE82BD-45DE-469B-9628-20711332A5DE}" presName="comp" presStyleCnt="0"/>
      <dgm:spPr/>
    </dgm:pt>
    <dgm:pt modelId="{937A7CDA-4EDC-4336-9B8D-698936A95769}" type="pres">
      <dgm:prSet presAssocID="{C2FE82BD-45DE-469B-9628-20711332A5DE}" presName="box" presStyleLbl="node1" presStyleIdx="0" presStyleCnt="3"/>
      <dgm:spPr/>
      <dgm:t>
        <a:bodyPr/>
        <a:lstStyle/>
        <a:p>
          <a:endParaRPr lang="ru-RU"/>
        </a:p>
      </dgm:t>
    </dgm:pt>
    <dgm:pt modelId="{FE048D37-DB48-460A-B1EE-A67BE06ED0D1}" type="pres">
      <dgm:prSet presAssocID="{C2FE82BD-45DE-469B-9628-20711332A5DE}" presName="img" presStyleLbl="fgImgPlace1" presStyleIdx="0" presStyleCnt="3" custScaleX="39884"/>
      <dgm:spPr>
        <a:blipFill rotWithShape="1">
          <a:blip xmlns:r="http://schemas.openxmlformats.org/officeDocument/2006/relationships" r:embed="rId1"/>
          <a:stretch>
            <a:fillRect/>
          </a:stretch>
        </a:blipFill>
      </dgm:spPr>
    </dgm:pt>
    <dgm:pt modelId="{A9F661BB-B633-4E87-BF77-1AD8A03762AD}" type="pres">
      <dgm:prSet presAssocID="{C2FE82BD-45DE-469B-9628-20711332A5DE}" presName="text" presStyleLbl="node1" presStyleIdx="0" presStyleCnt="3">
        <dgm:presLayoutVars>
          <dgm:bulletEnabled val="1"/>
        </dgm:presLayoutVars>
      </dgm:prSet>
      <dgm:spPr/>
      <dgm:t>
        <a:bodyPr/>
        <a:lstStyle/>
        <a:p>
          <a:endParaRPr lang="ru-RU"/>
        </a:p>
      </dgm:t>
    </dgm:pt>
    <dgm:pt modelId="{3136BB06-5498-4084-8B7D-9BFD033D2F2E}" type="pres">
      <dgm:prSet presAssocID="{63B67BE5-44FA-4C65-B27C-417CB184EDBA}" presName="spacer" presStyleCnt="0"/>
      <dgm:spPr/>
    </dgm:pt>
    <dgm:pt modelId="{2FE5BF0C-F773-4715-B644-D7819749A7C4}" type="pres">
      <dgm:prSet presAssocID="{C3C3CDB0-F728-4A4A-9064-F891C1EDDCC2}" presName="comp" presStyleCnt="0"/>
      <dgm:spPr/>
    </dgm:pt>
    <dgm:pt modelId="{E58A1840-A5FF-4470-BC96-2C81BD955EE5}" type="pres">
      <dgm:prSet presAssocID="{C3C3CDB0-F728-4A4A-9064-F891C1EDDCC2}" presName="box" presStyleLbl="node1" presStyleIdx="1" presStyleCnt="3"/>
      <dgm:spPr/>
      <dgm:t>
        <a:bodyPr/>
        <a:lstStyle/>
        <a:p>
          <a:endParaRPr lang="ru-RU"/>
        </a:p>
      </dgm:t>
    </dgm:pt>
    <dgm:pt modelId="{77E72A28-C647-46E4-BE22-DF17B2A8D039}" type="pres">
      <dgm:prSet presAssocID="{C3C3CDB0-F728-4A4A-9064-F891C1EDDCC2}" presName="img" presStyleLbl="fgImgPlace1" presStyleIdx="1" presStyleCnt="3" custScaleX="39884"/>
      <dgm:spPr>
        <a:blipFill rotWithShape="1">
          <a:blip xmlns:r="http://schemas.openxmlformats.org/officeDocument/2006/relationships" r:embed="rId2"/>
          <a:stretch>
            <a:fillRect/>
          </a:stretch>
        </a:blipFill>
      </dgm:spPr>
    </dgm:pt>
    <dgm:pt modelId="{E8F64D69-A4C5-4AD9-8F92-10C72300806E}" type="pres">
      <dgm:prSet presAssocID="{C3C3CDB0-F728-4A4A-9064-F891C1EDDCC2}" presName="text" presStyleLbl="node1" presStyleIdx="1" presStyleCnt="3">
        <dgm:presLayoutVars>
          <dgm:bulletEnabled val="1"/>
        </dgm:presLayoutVars>
      </dgm:prSet>
      <dgm:spPr/>
      <dgm:t>
        <a:bodyPr/>
        <a:lstStyle/>
        <a:p>
          <a:endParaRPr lang="ru-RU"/>
        </a:p>
      </dgm:t>
    </dgm:pt>
    <dgm:pt modelId="{D3135F51-6B68-4D7F-B983-6DF1DEC0EB7A}" type="pres">
      <dgm:prSet presAssocID="{A4624C95-1F35-4968-B645-7109F05E6F75}" presName="spacer" presStyleCnt="0"/>
      <dgm:spPr/>
    </dgm:pt>
    <dgm:pt modelId="{656FC25F-158D-42AB-9FB3-3F3FD7C2500F}" type="pres">
      <dgm:prSet presAssocID="{F26C4808-A859-405C-8F98-A49BEB75613F}" presName="comp" presStyleCnt="0"/>
      <dgm:spPr/>
    </dgm:pt>
    <dgm:pt modelId="{3B69C6B0-B892-4142-AB6E-839A3F850CE3}" type="pres">
      <dgm:prSet presAssocID="{F26C4808-A859-405C-8F98-A49BEB75613F}" presName="box" presStyleLbl="node1" presStyleIdx="2" presStyleCnt="3" custScaleY="207824"/>
      <dgm:spPr/>
      <dgm:t>
        <a:bodyPr/>
        <a:lstStyle/>
        <a:p>
          <a:endParaRPr lang="ru-RU"/>
        </a:p>
      </dgm:t>
    </dgm:pt>
    <dgm:pt modelId="{EB36D3BB-961C-4FBC-814D-100EE1389AB9}" type="pres">
      <dgm:prSet presAssocID="{F26C4808-A859-405C-8F98-A49BEB75613F}" presName="img" presStyleLbl="fgImgPlace1" presStyleIdx="2" presStyleCnt="3" custScaleX="38101"/>
      <dgm:spPr>
        <a:blipFill rotWithShape="1">
          <a:blip xmlns:r="http://schemas.openxmlformats.org/officeDocument/2006/relationships" r:embed="rId3"/>
          <a:stretch>
            <a:fillRect/>
          </a:stretch>
        </a:blipFill>
      </dgm:spPr>
    </dgm:pt>
    <dgm:pt modelId="{A8DC213F-86EA-4560-8119-FDF7E6D907E4}" type="pres">
      <dgm:prSet presAssocID="{F26C4808-A859-405C-8F98-A49BEB75613F}" presName="text" presStyleLbl="node1" presStyleIdx="2" presStyleCnt="3">
        <dgm:presLayoutVars>
          <dgm:bulletEnabled val="1"/>
        </dgm:presLayoutVars>
      </dgm:prSet>
      <dgm:spPr/>
      <dgm:t>
        <a:bodyPr/>
        <a:lstStyle/>
        <a:p>
          <a:endParaRPr lang="ru-RU"/>
        </a:p>
      </dgm:t>
    </dgm:pt>
  </dgm:ptLst>
  <dgm:cxnLst>
    <dgm:cxn modelId="{9868DD28-46A6-4456-81EE-4CBE6F825B20}" type="presOf" srcId="{C2FE82BD-45DE-469B-9628-20711332A5DE}" destId="{937A7CDA-4EDC-4336-9B8D-698936A95769}" srcOrd="0" destOrd="0" presId="urn:microsoft.com/office/officeart/2005/8/layout/vList4#3"/>
    <dgm:cxn modelId="{BDF45BA3-5336-4D3D-A7EF-35C17091908A}" type="presOf" srcId="{F26C4808-A859-405C-8F98-A49BEB75613F}" destId="{A8DC213F-86EA-4560-8119-FDF7E6D907E4}" srcOrd="1" destOrd="0" presId="urn:microsoft.com/office/officeart/2005/8/layout/vList4#3"/>
    <dgm:cxn modelId="{A152B904-8E7E-4296-9512-8A26EA582E4D}" type="presOf" srcId="{F26C4808-A859-405C-8F98-A49BEB75613F}" destId="{3B69C6B0-B892-4142-AB6E-839A3F850CE3}" srcOrd="0" destOrd="0" presId="urn:microsoft.com/office/officeart/2005/8/layout/vList4#3"/>
    <dgm:cxn modelId="{5BAC4CA7-21D2-4974-A9BC-4D823ABB524D}" type="presOf" srcId="{C3C3CDB0-F728-4A4A-9064-F891C1EDDCC2}" destId="{E58A1840-A5FF-4470-BC96-2C81BD955EE5}" srcOrd="0" destOrd="0" presId="urn:microsoft.com/office/officeart/2005/8/layout/vList4#3"/>
    <dgm:cxn modelId="{D1B2D92B-3E8C-49EA-9079-B77CAA1AA2D1}" srcId="{9D39C623-64C7-43D6-8B11-9E97DDBEA43E}" destId="{C3C3CDB0-F728-4A4A-9064-F891C1EDDCC2}" srcOrd="1" destOrd="0" parTransId="{34C4FFE3-E3BD-40B8-B29F-924E0EDAFDA4}" sibTransId="{A4624C95-1F35-4968-B645-7109F05E6F75}"/>
    <dgm:cxn modelId="{F2321455-CD4F-40B1-8195-9EEC88C88FEF}" type="presOf" srcId="{C2FE82BD-45DE-469B-9628-20711332A5DE}" destId="{A9F661BB-B633-4E87-BF77-1AD8A03762AD}" srcOrd="1" destOrd="0" presId="urn:microsoft.com/office/officeart/2005/8/layout/vList4#3"/>
    <dgm:cxn modelId="{A33D481F-1F18-4FCF-9236-B0662EF18893}" srcId="{9D39C623-64C7-43D6-8B11-9E97DDBEA43E}" destId="{F26C4808-A859-405C-8F98-A49BEB75613F}" srcOrd="2" destOrd="0" parTransId="{05B80438-6A68-4493-B223-E1B3A7DFBDD3}" sibTransId="{1E11970B-7CDB-4A26-BD7F-643F03C2225D}"/>
    <dgm:cxn modelId="{8CACBC9F-0F38-489C-8EEC-AA09C1F24BD8}" srcId="{9D39C623-64C7-43D6-8B11-9E97DDBEA43E}" destId="{C2FE82BD-45DE-469B-9628-20711332A5DE}" srcOrd="0" destOrd="0" parTransId="{D4D35706-78C2-4F13-A5F6-25E6F4A42B38}" sibTransId="{63B67BE5-44FA-4C65-B27C-417CB184EDBA}"/>
    <dgm:cxn modelId="{5E109CB3-BDFE-4C5F-B569-27CAFC484E1A}" type="presOf" srcId="{C3C3CDB0-F728-4A4A-9064-F891C1EDDCC2}" destId="{E8F64D69-A4C5-4AD9-8F92-10C72300806E}" srcOrd="1" destOrd="0" presId="urn:microsoft.com/office/officeart/2005/8/layout/vList4#3"/>
    <dgm:cxn modelId="{47B4D186-5117-48C3-A2F7-11E5E42B628E}" type="presOf" srcId="{9D39C623-64C7-43D6-8B11-9E97DDBEA43E}" destId="{37B04370-0178-45BD-B747-7E412D0B61F1}" srcOrd="0" destOrd="0" presId="urn:microsoft.com/office/officeart/2005/8/layout/vList4#3"/>
    <dgm:cxn modelId="{EBE502CC-5F23-4078-87C5-28FB34954632}" type="presParOf" srcId="{37B04370-0178-45BD-B747-7E412D0B61F1}" destId="{EFCF39E6-E6BF-4F54-BD7F-D62B8FA361CE}" srcOrd="0" destOrd="0" presId="urn:microsoft.com/office/officeart/2005/8/layout/vList4#3"/>
    <dgm:cxn modelId="{58262DD2-30FD-4803-B940-9742C740C28E}" type="presParOf" srcId="{EFCF39E6-E6BF-4F54-BD7F-D62B8FA361CE}" destId="{937A7CDA-4EDC-4336-9B8D-698936A95769}" srcOrd="0" destOrd="0" presId="urn:microsoft.com/office/officeart/2005/8/layout/vList4#3"/>
    <dgm:cxn modelId="{CF2DEEE3-AABB-4D31-B03F-8C117D16B0F7}" type="presParOf" srcId="{EFCF39E6-E6BF-4F54-BD7F-D62B8FA361CE}" destId="{FE048D37-DB48-460A-B1EE-A67BE06ED0D1}" srcOrd="1" destOrd="0" presId="urn:microsoft.com/office/officeart/2005/8/layout/vList4#3"/>
    <dgm:cxn modelId="{80495B53-9833-44F3-8F46-F1FE6310DCA5}" type="presParOf" srcId="{EFCF39E6-E6BF-4F54-BD7F-D62B8FA361CE}" destId="{A9F661BB-B633-4E87-BF77-1AD8A03762AD}" srcOrd="2" destOrd="0" presId="urn:microsoft.com/office/officeart/2005/8/layout/vList4#3"/>
    <dgm:cxn modelId="{4677D685-7180-4C6F-B0AD-6876D5CEA41C}" type="presParOf" srcId="{37B04370-0178-45BD-B747-7E412D0B61F1}" destId="{3136BB06-5498-4084-8B7D-9BFD033D2F2E}" srcOrd="1" destOrd="0" presId="urn:microsoft.com/office/officeart/2005/8/layout/vList4#3"/>
    <dgm:cxn modelId="{2E32EB0D-F1BF-41A7-9571-1FE8E1F5E257}" type="presParOf" srcId="{37B04370-0178-45BD-B747-7E412D0B61F1}" destId="{2FE5BF0C-F773-4715-B644-D7819749A7C4}" srcOrd="2" destOrd="0" presId="urn:microsoft.com/office/officeart/2005/8/layout/vList4#3"/>
    <dgm:cxn modelId="{23B0729B-F713-4F5E-9F08-9E58999B82FE}" type="presParOf" srcId="{2FE5BF0C-F773-4715-B644-D7819749A7C4}" destId="{E58A1840-A5FF-4470-BC96-2C81BD955EE5}" srcOrd="0" destOrd="0" presId="urn:microsoft.com/office/officeart/2005/8/layout/vList4#3"/>
    <dgm:cxn modelId="{90E82B69-A48A-49F9-B545-4308BF38E83A}" type="presParOf" srcId="{2FE5BF0C-F773-4715-B644-D7819749A7C4}" destId="{77E72A28-C647-46E4-BE22-DF17B2A8D039}" srcOrd="1" destOrd="0" presId="urn:microsoft.com/office/officeart/2005/8/layout/vList4#3"/>
    <dgm:cxn modelId="{2703A962-6CF3-4435-8649-055D47D95307}" type="presParOf" srcId="{2FE5BF0C-F773-4715-B644-D7819749A7C4}" destId="{E8F64D69-A4C5-4AD9-8F92-10C72300806E}" srcOrd="2" destOrd="0" presId="urn:microsoft.com/office/officeart/2005/8/layout/vList4#3"/>
    <dgm:cxn modelId="{840443E8-4E3F-48E0-8D56-C9312596A294}" type="presParOf" srcId="{37B04370-0178-45BD-B747-7E412D0B61F1}" destId="{D3135F51-6B68-4D7F-B983-6DF1DEC0EB7A}" srcOrd="3" destOrd="0" presId="urn:microsoft.com/office/officeart/2005/8/layout/vList4#3"/>
    <dgm:cxn modelId="{5A1A7C13-87BD-460E-85A6-3CD054531FFD}" type="presParOf" srcId="{37B04370-0178-45BD-B747-7E412D0B61F1}" destId="{656FC25F-158D-42AB-9FB3-3F3FD7C2500F}" srcOrd="4" destOrd="0" presId="urn:microsoft.com/office/officeart/2005/8/layout/vList4#3"/>
    <dgm:cxn modelId="{9675FE6E-E151-4BB2-987E-8F19E8E70EA1}" type="presParOf" srcId="{656FC25F-158D-42AB-9FB3-3F3FD7C2500F}" destId="{3B69C6B0-B892-4142-AB6E-839A3F850CE3}" srcOrd="0" destOrd="0" presId="urn:microsoft.com/office/officeart/2005/8/layout/vList4#3"/>
    <dgm:cxn modelId="{1668CCE7-EFF4-4AD5-A9C3-79D8C2D79CE4}" type="presParOf" srcId="{656FC25F-158D-42AB-9FB3-3F3FD7C2500F}" destId="{EB36D3BB-961C-4FBC-814D-100EE1389AB9}" srcOrd="1" destOrd="0" presId="urn:microsoft.com/office/officeart/2005/8/layout/vList4#3"/>
    <dgm:cxn modelId="{0A5F69A2-AD82-4833-BDAF-DDD5A35F0564}" type="presParOf" srcId="{656FC25F-158D-42AB-9FB3-3F3FD7C2500F}" destId="{A8DC213F-86EA-4560-8119-FDF7E6D907E4}"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A7CDA-4EDC-4336-9B8D-698936A95769}">
      <dsp:nvSpPr>
        <dsp:cNvPr id="0" name=""/>
        <dsp:cNvSpPr/>
      </dsp:nvSpPr>
      <dsp:spPr>
        <a:xfrm>
          <a:off x="0" y="0"/>
          <a:ext cx="6244551" cy="1094932"/>
        </a:xfrm>
        <a:prstGeom prst="roundRect">
          <a:avLst>
            <a:gd name="adj" fmla="val 10000"/>
          </a:avLst>
        </a:prstGeom>
        <a:solidFill>
          <a:schemeClr val="accent6">
            <a:lumMod val="75000"/>
          </a:schemeClr>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smtClean="0">
              <a:solidFill>
                <a:schemeClr val="bg1"/>
              </a:solidFill>
            </a:rPr>
            <a:t>Слой годовых осадков</a:t>
          </a:r>
          <a:endParaRPr lang="ru-RU" sz="2000" b="1" kern="1200" dirty="0">
            <a:solidFill>
              <a:schemeClr val="bg1"/>
            </a:solidFill>
          </a:endParaRPr>
        </a:p>
      </dsp:txBody>
      <dsp:txXfrm>
        <a:off x="1358403" y="0"/>
        <a:ext cx="4886147" cy="1094932"/>
      </dsp:txXfrm>
    </dsp:sp>
    <dsp:sp modelId="{FE048D37-DB48-460A-B1EE-A67BE06ED0D1}">
      <dsp:nvSpPr>
        <dsp:cNvPr id="0" name=""/>
        <dsp:cNvSpPr/>
      </dsp:nvSpPr>
      <dsp:spPr>
        <a:xfrm>
          <a:off x="274449" y="109493"/>
          <a:ext cx="918998" cy="87594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A1840-A5FF-4470-BC96-2C81BD955EE5}">
      <dsp:nvSpPr>
        <dsp:cNvPr id="0" name=""/>
        <dsp:cNvSpPr/>
      </dsp:nvSpPr>
      <dsp:spPr>
        <a:xfrm>
          <a:off x="0" y="1204425"/>
          <a:ext cx="6244551" cy="1094932"/>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kern="1200" dirty="0" smtClean="0">
              <a:solidFill>
                <a:srgbClr val="002060"/>
              </a:solidFill>
            </a:rPr>
            <a:t>Абсолютная неравномерность осадков теплого периода </a:t>
          </a:r>
          <a:endParaRPr lang="ru-RU" sz="2500" b="1" kern="1200" dirty="0">
            <a:solidFill>
              <a:srgbClr val="002060"/>
            </a:solidFill>
          </a:endParaRPr>
        </a:p>
      </dsp:txBody>
      <dsp:txXfrm>
        <a:off x="1358403" y="1204425"/>
        <a:ext cx="4886147" cy="1094932"/>
      </dsp:txXfrm>
    </dsp:sp>
    <dsp:sp modelId="{77E72A28-C647-46E4-BE22-DF17B2A8D039}">
      <dsp:nvSpPr>
        <dsp:cNvPr id="0" name=""/>
        <dsp:cNvSpPr/>
      </dsp:nvSpPr>
      <dsp:spPr>
        <a:xfrm>
          <a:off x="274449" y="1313919"/>
          <a:ext cx="918998" cy="87594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69C6B0-B892-4142-AB6E-839A3F850CE3}">
      <dsp:nvSpPr>
        <dsp:cNvPr id="0" name=""/>
        <dsp:cNvSpPr/>
      </dsp:nvSpPr>
      <dsp:spPr>
        <a:xfrm>
          <a:off x="0" y="2408851"/>
          <a:ext cx="6244551" cy="1094932"/>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ru-RU" sz="2500" b="1" kern="1200" dirty="0" smtClean="0">
              <a:solidFill>
                <a:srgbClr val="002060"/>
              </a:solidFill>
            </a:rPr>
            <a:t>Относительная неравномерность осадков теплого периода</a:t>
          </a:r>
          <a:endParaRPr lang="ru-RU" sz="2500" b="1" kern="1200" dirty="0">
            <a:solidFill>
              <a:srgbClr val="002060"/>
            </a:solidFill>
          </a:endParaRPr>
        </a:p>
      </dsp:txBody>
      <dsp:txXfrm>
        <a:off x="1358403" y="2408851"/>
        <a:ext cx="4886147" cy="1094932"/>
      </dsp:txXfrm>
    </dsp:sp>
    <dsp:sp modelId="{EB36D3BB-961C-4FBC-814D-100EE1389AB9}">
      <dsp:nvSpPr>
        <dsp:cNvPr id="0" name=""/>
        <dsp:cNvSpPr/>
      </dsp:nvSpPr>
      <dsp:spPr>
        <a:xfrm>
          <a:off x="234527" y="2518344"/>
          <a:ext cx="998840" cy="87594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A7CDA-4EDC-4336-9B8D-698936A95769}">
      <dsp:nvSpPr>
        <dsp:cNvPr id="0" name=""/>
        <dsp:cNvSpPr/>
      </dsp:nvSpPr>
      <dsp:spPr>
        <a:xfrm>
          <a:off x="0" y="0"/>
          <a:ext cx="6121296" cy="1021366"/>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b="1" kern="1200" dirty="0" smtClean="0">
              <a:solidFill>
                <a:srgbClr val="002060"/>
              </a:solidFill>
            </a:rPr>
            <a:t>Слой годовых осадков</a:t>
          </a:r>
          <a:endParaRPr lang="ru-RU" sz="2400" b="1" kern="1200" dirty="0">
            <a:solidFill>
              <a:srgbClr val="002060"/>
            </a:solidFill>
          </a:endParaRPr>
        </a:p>
      </dsp:txBody>
      <dsp:txXfrm>
        <a:off x="1326395" y="0"/>
        <a:ext cx="4794900" cy="1021366"/>
      </dsp:txXfrm>
    </dsp:sp>
    <dsp:sp modelId="{FE048D37-DB48-460A-B1EE-A67BE06ED0D1}">
      <dsp:nvSpPr>
        <dsp:cNvPr id="0" name=""/>
        <dsp:cNvSpPr/>
      </dsp:nvSpPr>
      <dsp:spPr>
        <a:xfrm>
          <a:off x="397807" y="102136"/>
          <a:ext cx="632917" cy="81709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A1840-A5FF-4470-BC96-2C81BD955EE5}">
      <dsp:nvSpPr>
        <dsp:cNvPr id="0" name=""/>
        <dsp:cNvSpPr/>
      </dsp:nvSpPr>
      <dsp:spPr>
        <a:xfrm>
          <a:off x="0" y="1123503"/>
          <a:ext cx="6121296" cy="1255872"/>
        </a:xfrm>
        <a:prstGeom prst="roundRect">
          <a:avLst>
            <a:gd name="adj" fmla="val 10000"/>
          </a:avLst>
        </a:prstGeom>
        <a:solidFill>
          <a:schemeClr val="accent6">
            <a:lumMod val="75000"/>
          </a:schemeClr>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smtClean="0">
              <a:solidFill>
                <a:schemeClr val="bg1"/>
              </a:solidFill>
            </a:rPr>
            <a:t>Абсолютная неравномерность осадков теплого периода </a:t>
          </a:r>
          <a:endParaRPr lang="ru-RU" sz="2000" b="1" kern="1200" dirty="0">
            <a:solidFill>
              <a:schemeClr val="bg1"/>
            </a:solidFill>
          </a:endParaRPr>
        </a:p>
      </dsp:txBody>
      <dsp:txXfrm>
        <a:off x="1326395" y="1123503"/>
        <a:ext cx="4794900" cy="1255872"/>
      </dsp:txXfrm>
    </dsp:sp>
    <dsp:sp modelId="{77E72A28-C647-46E4-BE22-DF17B2A8D039}">
      <dsp:nvSpPr>
        <dsp:cNvPr id="0" name=""/>
        <dsp:cNvSpPr/>
      </dsp:nvSpPr>
      <dsp:spPr>
        <a:xfrm>
          <a:off x="397807" y="1342892"/>
          <a:ext cx="632917" cy="81709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69C6B0-B892-4142-AB6E-839A3F850CE3}">
      <dsp:nvSpPr>
        <dsp:cNvPr id="0" name=""/>
        <dsp:cNvSpPr/>
      </dsp:nvSpPr>
      <dsp:spPr>
        <a:xfrm>
          <a:off x="0" y="2481512"/>
          <a:ext cx="6121296" cy="1021366"/>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b="1" kern="1200" dirty="0" smtClean="0">
              <a:solidFill>
                <a:srgbClr val="002060"/>
              </a:solidFill>
            </a:rPr>
            <a:t>Относительная неравномерность осадков теплого периода</a:t>
          </a:r>
          <a:endParaRPr lang="ru-RU" sz="2400" b="1" kern="1200" dirty="0">
            <a:solidFill>
              <a:srgbClr val="002060"/>
            </a:solidFill>
          </a:endParaRPr>
        </a:p>
      </dsp:txBody>
      <dsp:txXfrm>
        <a:off x="1326395" y="2481512"/>
        <a:ext cx="4794900" cy="1021366"/>
      </dsp:txXfrm>
    </dsp:sp>
    <dsp:sp modelId="{EB36D3BB-961C-4FBC-814D-100EE1389AB9}">
      <dsp:nvSpPr>
        <dsp:cNvPr id="0" name=""/>
        <dsp:cNvSpPr/>
      </dsp:nvSpPr>
      <dsp:spPr>
        <a:xfrm>
          <a:off x="397807" y="2583649"/>
          <a:ext cx="632917" cy="81709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A7CDA-4EDC-4336-9B8D-698936A95769}">
      <dsp:nvSpPr>
        <dsp:cNvPr id="0" name=""/>
        <dsp:cNvSpPr/>
      </dsp:nvSpPr>
      <dsp:spPr>
        <a:xfrm>
          <a:off x="0" y="0"/>
          <a:ext cx="6362041" cy="708891"/>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u-RU" sz="1900" b="1" kern="1200" dirty="0" smtClean="0">
              <a:solidFill>
                <a:srgbClr val="002060"/>
              </a:solidFill>
            </a:rPr>
            <a:t>Слой годовых осадков</a:t>
          </a:r>
          <a:endParaRPr lang="ru-RU" sz="1900" b="1" kern="1200" dirty="0">
            <a:solidFill>
              <a:srgbClr val="002060"/>
            </a:solidFill>
          </a:endParaRPr>
        </a:p>
      </dsp:txBody>
      <dsp:txXfrm>
        <a:off x="1343297" y="0"/>
        <a:ext cx="5018743" cy="708891"/>
      </dsp:txXfrm>
    </dsp:sp>
    <dsp:sp modelId="{FE048D37-DB48-460A-B1EE-A67BE06ED0D1}">
      <dsp:nvSpPr>
        <dsp:cNvPr id="0" name=""/>
        <dsp:cNvSpPr/>
      </dsp:nvSpPr>
      <dsp:spPr>
        <a:xfrm>
          <a:off x="453349" y="70889"/>
          <a:ext cx="507487" cy="56711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A1840-A5FF-4470-BC96-2C81BD955EE5}">
      <dsp:nvSpPr>
        <dsp:cNvPr id="0" name=""/>
        <dsp:cNvSpPr/>
      </dsp:nvSpPr>
      <dsp:spPr>
        <a:xfrm>
          <a:off x="0" y="779780"/>
          <a:ext cx="6362041" cy="708891"/>
        </a:xfrm>
        <a:prstGeom prst="roundRect">
          <a:avLst>
            <a:gd name="adj" fmla="val 10000"/>
          </a:avLst>
        </a:prstGeom>
        <a:solidFill>
          <a:srgbClr val="FFEEB9"/>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ru-RU" sz="1900" b="1" kern="1200" dirty="0" smtClean="0">
              <a:solidFill>
                <a:srgbClr val="002060"/>
              </a:solidFill>
            </a:rPr>
            <a:t>Абсолютная неравномерность осадков теплого периода </a:t>
          </a:r>
          <a:endParaRPr lang="ru-RU" sz="1900" b="1" kern="1200" dirty="0">
            <a:solidFill>
              <a:srgbClr val="002060"/>
            </a:solidFill>
          </a:endParaRPr>
        </a:p>
      </dsp:txBody>
      <dsp:txXfrm>
        <a:off x="1343297" y="779780"/>
        <a:ext cx="5018743" cy="708891"/>
      </dsp:txXfrm>
    </dsp:sp>
    <dsp:sp modelId="{77E72A28-C647-46E4-BE22-DF17B2A8D039}">
      <dsp:nvSpPr>
        <dsp:cNvPr id="0" name=""/>
        <dsp:cNvSpPr/>
      </dsp:nvSpPr>
      <dsp:spPr>
        <a:xfrm>
          <a:off x="453349" y="850670"/>
          <a:ext cx="507487" cy="56711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69C6B0-B892-4142-AB6E-839A3F850CE3}">
      <dsp:nvSpPr>
        <dsp:cNvPr id="0" name=""/>
        <dsp:cNvSpPr/>
      </dsp:nvSpPr>
      <dsp:spPr>
        <a:xfrm>
          <a:off x="0" y="1559561"/>
          <a:ext cx="6362041" cy="1473247"/>
        </a:xfrm>
        <a:prstGeom prst="roundRect">
          <a:avLst>
            <a:gd name="adj" fmla="val 10000"/>
          </a:avLst>
        </a:prstGeom>
        <a:solidFill>
          <a:schemeClr val="accent6">
            <a:lumMod val="75000"/>
          </a:schemeClr>
        </a:solidFill>
        <a:ln w="25400" cap="flat" cmpd="sng" algn="ctr">
          <a:solidFill>
            <a:srgbClr val="00359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smtClean="0">
              <a:solidFill>
                <a:schemeClr val="bg1"/>
              </a:solidFill>
            </a:rPr>
            <a:t>Относительная неравномерность осадков теплого периода</a:t>
          </a:r>
          <a:endParaRPr lang="ru-RU" sz="2000" b="1" kern="1200" dirty="0">
            <a:solidFill>
              <a:schemeClr val="bg1"/>
            </a:solidFill>
          </a:endParaRPr>
        </a:p>
      </dsp:txBody>
      <dsp:txXfrm>
        <a:off x="1343297" y="1559561"/>
        <a:ext cx="5018743" cy="1473247"/>
      </dsp:txXfrm>
    </dsp:sp>
    <dsp:sp modelId="{EB36D3BB-961C-4FBC-814D-100EE1389AB9}">
      <dsp:nvSpPr>
        <dsp:cNvPr id="0" name=""/>
        <dsp:cNvSpPr/>
      </dsp:nvSpPr>
      <dsp:spPr>
        <a:xfrm>
          <a:off x="464693" y="2012628"/>
          <a:ext cx="484800" cy="56711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1743671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настоящем докладе представлены результаты работ по картографированию современного водного режима рек Европейской территории России и его трансформации, проведенной в рамках гранта РФФИ-РГО.  В исследовании участвовали сотрудники географического факультета МГУ – кафедр гидрологии суши и картографии и </a:t>
            </a:r>
            <a:r>
              <a:rPr lang="ru-RU" dirty="0" err="1" smtClean="0"/>
              <a:t>геоинформатики</a:t>
            </a:r>
            <a:r>
              <a:rPr lang="ru-RU" dirty="0" smtClean="0"/>
              <a:t>.</a:t>
            </a:r>
            <a:endParaRPr lang="ru-RU" dirty="0"/>
          </a:p>
        </p:txBody>
      </p:sp>
    </p:spTree>
    <p:extLst>
      <p:ext uri="{BB962C8B-B14F-4D97-AF65-F5344CB8AC3E}">
        <p14:creationId xmlns:p14="http://schemas.microsoft.com/office/powerpoint/2010/main" val="351361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исследования водного режима схема расчленения гидрографа по методу </a:t>
            </a:r>
            <a:r>
              <a:rPr lang="ru-RU" dirty="0" err="1" smtClean="0"/>
              <a:t>Куделина</a:t>
            </a:r>
            <a:r>
              <a:rPr lang="ru-RU" dirty="0" smtClean="0"/>
              <a:t> была реализована в виде автоматизированного алгоритма</a:t>
            </a:r>
            <a:r>
              <a:rPr lang="ru-RU" baseline="0" dirty="0" smtClean="0"/>
              <a:t>, предусматривающего определение источников питания, дат начала и конца различных фаз водного режима, многолетнюю изменчивость параметров (их рассчитывается около 50), статистический анализ изменений, включая определение переломных лет и многое другое. Для корректного определения отдельных характеристик привлекаются данные метеостанций, расположенных в бассейне или </a:t>
            </a:r>
            <a:r>
              <a:rPr lang="ru-RU" baseline="0" dirty="0" err="1" smtClean="0"/>
              <a:t>реанализы</a:t>
            </a:r>
            <a:r>
              <a:rPr lang="ru-RU" baseline="0" dirty="0" smtClean="0"/>
              <a:t>.</a:t>
            </a:r>
            <a:endParaRPr lang="ru-RU" dirty="0"/>
          </a:p>
        </p:txBody>
      </p:sp>
    </p:spTree>
    <p:extLst>
      <p:ext uri="{BB962C8B-B14F-4D97-AF65-F5344CB8AC3E}">
        <p14:creationId xmlns:p14="http://schemas.microsoft.com/office/powerpoint/2010/main" val="368830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Разделение гидрологических рядов наблюдений на условно «исторический» и «современный» и их сравнение позволяет дать оценку трансформации водного режима. В настоящей работе принято, что современный период ведет свое начало с 1978 года. Это подкрепляется предварительными исследованиями, показавшими существенные отличия в среднемноголетних характеристиках стока до и после наступления указанного года.</a:t>
            </a: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defRPr/>
            </a:pPr>
            <a:fld id="{04CD3E31-8C54-47CE-BF07-53B59B960A4C}" type="slidenum">
              <a:rPr lang="ru-RU" altLang="ru-RU" smtClean="0">
                <a:solidFill>
                  <a:srgbClr val="000000"/>
                </a:solidFill>
                <a:latin typeface="Arial" panose="020B0604020202020204" pitchFamily="34" charset="0"/>
              </a:rPr>
              <a:pPr fontAlgn="base">
                <a:spcBef>
                  <a:spcPct val="0"/>
                </a:spcBef>
                <a:spcAft>
                  <a:spcPct val="0"/>
                </a:spcAft>
                <a:defRPr/>
              </a:pPr>
              <a:t>11</a:t>
            </a:fld>
            <a:endParaRPr lang="ru-RU" altLang="ru-RU"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9558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Конечно, значительный вклад в эти изменения вносят осадки</a:t>
            </a:r>
            <a:r>
              <a:rPr lang="hi-IN" sz="2200" dirty="0" smtClean="0">
                <a:effectLst/>
                <a:latin typeface="+mn-lt"/>
                <a:ea typeface="+mn-ea"/>
                <a:cs typeface="+mn-cs"/>
                <a:sym typeface="Helvetica Neue"/>
              </a:rPr>
              <a:t>.</a:t>
            </a:r>
            <a:endParaRPr lang="ru-RU" sz="2200" dirty="0" smtClean="0">
              <a:effectLst/>
              <a:latin typeface="+mn-lt"/>
              <a:ea typeface="+mn-ea"/>
              <a:cs typeface="+mn-cs"/>
              <a:sym typeface="Helvetica Neue"/>
            </a:endParaRPr>
          </a:p>
          <a:p>
            <a:r>
              <a:rPr lang="ru-RU" sz="2200" dirty="0" smtClean="0">
                <a:effectLst/>
                <a:latin typeface="+mn-lt"/>
                <a:ea typeface="+mn-ea"/>
                <a:cs typeface="+mn-cs"/>
                <a:sym typeface="Helvetica Neue"/>
              </a:rPr>
              <a:t>Если говорить в целом для годовых осадков, то в среднем для ЕТР их рост составил 6</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Области уменьшения слоя осадков существуют лишь на севере, в районах рек Мезень и Северная Двина и на </a:t>
            </a:r>
            <a:r>
              <a:rPr lang="ru-RU" sz="2200" dirty="0" err="1" smtClean="0">
                <a:effectLst/>
                <a:latin typeface="+mn-lt"/>
                <a:ea typeface="+mn-ea"/>
                <a:cs typeface="+mn-cs"/>
                <a:sym typeface="Helvetica Neue"/>
              </a:rPr>
              <a:t>юго</a:t>
            </a:r>
            <a:r>
              <a:rPr lang="hi-IN" sz="2200" dirty="0" smtClean="0">
                <a:effectLst/>
                <a:latin typeface="+mn-lt"/>
                <a:ea typeface="+mn-ea"/>
                <a:cs typeface="+mn-cs"/>
                <a:sym typeface="Helvetica Neue"/>
              </a:rPr>
              <a:t>-</a:t>
            </a:r>
            <a:r>
              <a:rPr lang="ru-RU" sz="2200" dirty="0" smtClean="0">
                <a:effectLst/>
                <a:latin typeface="+mn-lt"/>
                <a:ea typeface="+mn-ea"/>
                <a:cs typeface="+mn-cs"/>
                <a:sym typeface="Helvetica Neue"/>
              </a:rPr>
              <a:t>востоке, в районе рек Белая и Урал</a:t>
            </a:r>
            <a:r>
              <a:rPr lang="hi-IN" sz="2200" dirty="0" smtClean="0">
                <a:effectLst/>
                <a:latin typeface="+mn-lt"/>
                <a:ea typeface="+mn-ea"/>
                <a:cs typeface="+mn-cs"/>
                <a:sym typeface="Helvetica Neue"/>
              </a:rPr>
              <a:t>.</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19075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Если говорить о неравномерности осадков, в частности за теплый период, то она</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выросла почти на всей ЕТР, местами более чем на 10</a:t>
            </a:r>
            <a:r>
              <a:rPr lang="hi-IN" sz="2200" dirty="0" smtClean="0">
                <a:effectLst/>
                <a:latin typeface="+mn-lt"/>
                <a:ea typeface="+mn-ea"/>
                <a:cs typeface="+mn-cs"/>
                <a:sym typeface="Helvetica Neue"/>
              </a:rPr>
              <a:t>% - </a:t>
            </a:r>
            <a:r>
              <a:rPr lang="ru-RU" sz="2200" dirty="0" smtClean="0">
                <a:effectLst/>
                <a:latin typeface="+mn-lt"/>
                <a:ea typeface="+mn-ea"/>
                <a:cs typeface="+mn-cs"/>
                <a:sym typeface="Helvetica Neue"/>
              </a:rPr>
              <a:t>особенно в районе Кавказа</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Основная причина роста – рост интенсивности осадков, в т</a:t>
            </a:r>
            <a:r>
              <a:rPr lang="hi-IN" sz="2200" dirty="0" smtClean="0">
                <a:effectLst/>
                <a:latin typeface="+mn-lt"/>
                <a:ea typeface="+mn-ea"/>
                <a:cs typeface="+mn-cs"/>
                <a:sym typeface="Helvetica Neue"/>
              </a:rPr>
              <a:t>.</a:t>
            </a:r>
            <a:r>
              <a:rPr lang="ru-RU" sz="2200" dirty="0" smtClean="0">
                <a:effectLst/>
                <a:latin typeface="+mn-lt"/>
                <a:ea typeface="+mn-ea"/>
                <a:cs typeface="+mn-cs"/>
                <a:sym typeface="Helvetica Neue"/>
              </a:rPr>
              <a:t>ч</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максимальных</a:t>
            </a:r>
            <a:r>
              <a:rPr lang="hi-IN" sz="2200" dirty="0" smtClean="0">
                <a:effectLst/>
                <a:latin typeface="+mn-lt"/>
                <a:ea typeface="+mn-ea"/>
                <a:cs typeface="+mn-cs"/>
                <a:sym typeface="Helvetica Neue"/>
              </a:rPr>
              <a:t>. </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128979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При этом выросла не только абсолютная неравномерность осадков, но и относительная – то есть отнесенная к среднему слою осадков за теплый период</a:t>
            </a:r>
            <a:r>
              <a:rPr lang="hi-IN" sz="2200" dirty="0" smtClean="0">
                <a:effectLst/>
                <a:latin typeface="+mn-lt"/>
                <a:ea typeface="+mn-ea"/>
                <a:cs typeface="+mn-cs"/>
                <a:sym typeface="Helvetica Neue"/>
              </a:rPr>
              <a:t>. </a:t>
            </a:r>
            <a:endParaRPr lang="ru-RU" altLang="ru-RU" dirty="0" smtClean="0">
              <a:latin typeface="Arial" panose="020B0604020202020204" pitchFamily="34" charset="0"/>
            </a:endParaRPr>
          </a:p>
          <a:p>
            <a:endParaRPr lang="ru-RU" altLang="ru-RU" dirty="0" smtClean="0">
              <a:latin typeface="Arial" panose="020B0604020202020204" pitchFamily="34" charset="0"/>
            </a:endParaRPr>
          </a:p>
          <a:p>
            <a:r>
              <a:rPr lang="ru-RU" altLang="ru-RU" dirty="0" smtClean="0">
                <a:latin typeface="Arial" panose="020B0604020202020204" pitchFamily="34" charset="0"/>
              </a:rPr>
              <a:t>За 1945–2014 гг., с учетом существенных региональных различий, на ЕЧР произошла интенсификация гидрологического цикла, проявившаяся в росте величин осадков, речного стока, испарения и потенциального испарения. При этом распределение осадков внутри теплого сезона стало менее равномерным, а речного стока внутри года, напротив, более равномерным.</a:t>
            </a:r>
          </a:p>
          <a:p>
            <a:endParaRPr lang="ru-RU" altLang="ru-RU" dirty="0" smtClean="0">
              <a:latin typeface="Arial" panose="020B0604020202020204" pitchFamily="34" charset="0"/>
            </a:endParaRPr>
          </a:p>
          <a:p>
            <a:r>
              <a:rPr lang="ru-RU" altLang="ru-RU" dirty="0" smtClean="0">
                <a:latin typeface="Arial" panose="020B0604020202020204" pitchFamily="34" charset="0"/>
              </a:rPr>
              <a:t>Установлено, что в изменение величины годового стока основной вклад (&gt;60%) внесло изменение слоя годовых осадков. Выявлено изменение неравномерности стока летней межени, преимущественно в сторону увеличения. Для ряда речных бассейнов показано, что </a:t>
            </a:r>
            <a:r>
              <a:rPr lang="ru-RU" altLang="ru-RU" dirty="0" err="1" smtClean="0">
                <a:latin typeface="Arial" panose="020B0604020202020204" pitchFamily="34" charset="0"/>
              </a:rPr>
              <a:t>бóльший</a:t>
            </a:r>
            <a:r>
              <a:rPr lang="ru-RU" altLang="ru-RU" dirty="0" smtClean="0">
                <a:latin typeface="Arial" panose="020B0604020202020204" pitchFamily="34" charset="0"/>
              </a:rPr>
              <a:t> вклад в это изменение вносит рост величины подземного стока на начало летней межени.</a:t>
            </a:r>
          </a:p>
          <a:p>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34298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Основной причиной изменения относительной неравномерности является сокращение количества дней с осадками.</a:t>
            </a:r>
          </a:p>
          <a:p>
            <a:r>
              <a:rPr lang="ru-RU" altLang="ru-RU" dirty="0" smtClean="0">
                <a:latin typeface="Arial" panose="020B0604020202020204" pitchFamily="34" charset="0"/>
              </a:rPr>
              <a:t>Таким образом, мы имеем предпосылки для увеличения продолжительности маловодных периодов и роста максимальных </a:t>
            </a:r>
            <a:r>
              <a:rPr lang="ru-RU" altLang="ru-RU" dirty="0" err="1" smtClean="0">
                <a:latin typeface="Arial" panose="020B0604020202020204" pitchFamily="34" charset="0"/>
              </a:rPr>
              <a:t>паводочных</a:t>
            </a:r>
            <a:r>
              <a:rPr lang="ru-RU" altLang="ru-RU" dirty="0" smtClean="0">
                <a:latin typeface="Arial" panose="020B0604020202020204" pitchFamily="34" charset="0"/>
              </a:rPr>
              <a:t> расходов.</a:t>
            </a: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04CD3E31-8C54-47CE-BF07-53B59B960A4C}" type="slidenum">
              <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rPr>
              <a:pPr marL="0" marR="0" lvl="0" indent="0" algn="ctr" defTabSz="584200" rtl="0" eaLnBrk="1" fontAlgn="base" latinLnBrk="0" hangingPunct="0">
                <a:lnSpc>
                  <a:spcPct val="100000"/>
                </a:lnSpc>
                <a:spcBef>
                  <a:spcPct val="0"/>
                </a:spcBef>
                <a:spcAft>
                  <a:spcPct val="0"/>
                </a:spcAft>
                <a:buClrTx/>
                <a:buSzTx/>
                <a:buFontTx/>
                <a:buNone/>
                <a:tabLst/>
                <a:defRPr/>
              </a:pPr>
              <a:t>15</a:t>
            </a:fld>
            <a:endPar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584802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 изменение количества твердых и жидких осадков за зимний период отражают условия формирования зимнего стока рек. Относительное снижение твердых осадков, характерное для отдельных областей южной половины Русской равнины составляет 10-20 %. Однако главной тенденцией последних 40 лет является рост жидких осадков в течение зимнего периода. Эта тенденция наблюдается практически для большей половины Русской равнины, расположенной к югу от 60° </a:t>
            </a:r>
            <a:r>
              <a:rPr lang="ru-RU" dirty="0" err="1" smtClean="0"/>
              <a:t>с.ш</a:t>
            </a:r>
            <a:r>
              <a:rPr lang="ru-RU" dirty="0" smtClean="0"/>
              <a:t>.</a:t>
            </a:r>
            <a:endParaRPr lang="ru-RU" dirty="0"/>
          </a:p>
        </p:txBody>
      </p:sp>
    </p:spTree>
    <p:extLst>
      <p:ext uri="{BB962C8B-B14F-4D97-AF65-F5344CB8AC3E}">
        <p14:creationId xmlns:p14="http://schemas.microsoft.com/office/powerpoint/2010/main" val="23756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Что касается потенциального испарения, мы ограничились рассмотрением изменения лишь годовых величин. В среднем для ЕЧР произошел рост в районе 1.5-3%. На слайде вы можете видеть осредненные по пятилеткам величины потенциального испарения и дефицита влажности воздуха. Отмечу что реальный рост потенциального испарения начался лишь с середины 1990-ых гг. Максимальный рост (&gt; 3%/10 лет) имеет место в бассейнах рек Дона, Верхней Волги, Оки, Западной Двины и частично Камы. При этом, в среднем для ЕТР, тренд за 1976 – 1993 гг. описывает лишь 3% изменчивости РЕТ, в то время как для промежутка 1994 – 2014 гг. уже более 40%.</a:t>
            </a: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1407042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Мы рассчитывали испарение как разницу между слоем осадков и слоем стока для ряда речных бассейнов</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При этом для Дона отдельно рассматривался участок выше и ниже створа х</a:t>
            </a:r>
            <a:r>
              <a:rPr lang="hi-IN" sz="2200" dirty="0" smtClean="0">
                <a:effectLst/>
                <a:latin typeface="+mn-lt"/>
                <a:ea typeface="+mn-ea"/>
                <a:cs typeface="+mn-cs"/>
                <a:sym typeface="Helvetica Neue"/>
              </a:rPr>
              <a:t>. </a:t>
            </a:r>
            <a:r>
              <a:rPr lang="ru-RU" sz="2200" dirty="0" err="1" smtClean="0">
                <a:effectLst/>
                <a:latin typeface="+mn-lt"/>
                <a:ea typeface="+mn-ea"/>
                <a:cs typeface="+mn-cs"/>
                <a:sym typeface="Helvetica Neue"/>
              </a:rPr>
              <a:t>Беляевский</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Сильней всего испарение уменьшилось в бассейне Мезени, а выросло в бассейнах Невы и Дона</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Также на всех бассейнах, кроме Дона и Невы произошел рост коэффициента стока</a:t>
            </a:r>
            <a:r>
              <a:rPr lang="hi-IN" sz="2200" dirty="0" smtClean="0">
                <a:effectLst/>
                <a:latin typeface="+mn-lt"/>
                <a:ea typeface="+mn-ea"/>
                <a:cs typeface="+mn-cs"/>
                <a:sym typeface="Helvetica Neue"/>
              </a:rPr>
              <a:t>.</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408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Во второй половине XX в. на ЕТР произошел рост бассейновых </a:t>
            </a:r>
            <a:r>
              <a:rPr lang="ru-RU" altLang="ru-RU" dirty="0" err="1" smtClean="0">
                <a:latin typeface="Arial" panose="020B0604020202020204" pitchFamily="34" charset="0"/>
              </a:rPr>
              <a:t>влагозапасов</a:t>
            </a:r>
            <a:r>
              <a:rPr lang="ru-RU" altLang="ru-RU" dirty="0" smtClean="0">
                <a:latin typeface="Arial" panose="020B0604020202020204" pitchFamily="34" charset="0"/>
              </a:rPr>
              <a:t>, как за счет роста увлажненности почвы, так и подъема уровня грунтовых вод [1]. Средний рост влажности почвы в последнюю декаду сентября можно оценить в 50 мм, а рост запасов подземных вод в 100 мм. За 1966 – 2015 гг. максимальный запас воды в снежном покрове изменился незначительно, увеличившись на полевых маршрутах и уменьшаясь на лесных. При этом, за 2002-2015 гг. бассейновые </a:t>
            </a:r>
            <a:r>
              <a:rPr lang="ru-RU" altLang="ru-RU" dirty="0" err="1" smtClean="0">
                <a:latin typeface="Arial" panose="020B0604020202020204" pitchFamily="34" charset="0"/>
              </a:rPr>
              <a:t>влагозапасы</a:t>
            </a:r>
            <a:r>
              <a:rPr lang="ru-RU" altLang="ru-RU" dirty="0" smtClean="0">
                <a:latin typeface="Arial" panose="020B0604020202020204" pitchFamily="34" charset="0"/>
              </a:rPr>
              <a:t> (по данным GRACE) претерпели некоторое изменение. При рассмотрении динамики общих бассейновых </a:t>
            </a:r>
            <a:r>
              <a:rPr lang="ru-RU" altLang="ru-RU" dirty="0" err="1" smtClean="0">
                <a:latin typeface="Arial" panose="020B0604020202020204" pitchFamily="34" charset="0"/>
              </a:rPr>
              <a:t>влагозапасов</a:t>
            </a:r>
            <a:r>
              <a:rPr lang="ru-RU" altLang="ru-RU" dirty="0" smtClean="0">
                <a:latin typeface="Arial" panose="020B0604020202020204" pitchFamily="34" charset="0"/>
              </a:rPr>
              <a:t> и их отдельных составляющих мы ограничились периодом с 2002 г. (период действия миссии GRACE). При этом отдельно рассматривались минимальные и максимальные за год </a:t>
            </a:r>
            <a:r>
              <a:rPr lang="ru-RU" altLang="ru-RU" dirty="0" err="1" smtClean="0">
                <a:latin typeface="Arial" panose="020B0604020202020204" pitchFamily="34" charset="0"/>
              </a:rPr>
              <a:t>влагозапасы</a:t>
            </a:r>
            <a:r>
              <a:rPr lang="ru-RU" altLang="ru-RU" dirty="0" smtClean="0">
                <a:latin typeface="Arial" panose="020B0604020202020204" pitchFamily="34" charset="0"/>
              </a:rPr>
              <a:t>. Если говорить о минимальных за год </a:t>
            </a:r>
            <a:r>
              <a:rPr lang="ru-RU" altLang="ru-RU" dirty="0" err="1" smtClean="0">
                <a:latin typeface="Arial" panose="020B0604020202020204" pitchFamily="34" charset="0"/>
              </a:rPr>
              <a:t>влагозапасах</a:t>
            </a:r>
            <a:r>
              <a:rPr lang="ru-RU" altLang="ru-RU" dirty="0" smtClean="0">
                <a:latin typeface="Arial" panose="020B0604020202020204" pitchFamily="34" charset="0"/>
              </a:rPr>
              <a:t>, то они уменьшились практически на всей территории ЕЧР, особенно заметно на юго-востоке, в бассейнах Дона и Кубани, где скорость снижения превысила 15 мм/год. Для максимальных </a:t>
            </a:r>
            <a:r>
              <a:rPr lang="ru-RU" altLang="ru-RU" dirty="0" err="1" smtClean="0">
                <a:latin typeface="Arial" panose="020B0604020202020204" pitchFamily="34" charset="0"/>
              </a:rPr>
              <a:t>влагозапасов</a:t>
            </a:r>
            <a:r>
              <a:rPr lang="ru-RU" altLang="ru-RU" dirty="0" smtClean="0">
                <a:latin typeface="Arial" panose="020B0604020202020204" pitchFamily="34" charset="0"/>
              </a:rPr>
              <a:t> картина схожая, но максимальная скорость снижения уже в районе 10 мм/год.</a:t>
            </a: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132517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233213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Возвращаясь снова к годовому стоку - Практически на всей территории ЕЧР наблюдается рост речного стока, наиболее заметный между 55 и 60 градусами северной широты, где он в среднем составляет порядка 15%, местами достигая 30%. </a:t>
            </a: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165443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Используя полученную информацию, для годового стока была проведена оценка осадков и потенциального испарения в его изменения</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Для этого мы использовали формулу </a:t>
            </a:r>
            <a:r>
              <a:rPr lang="ru-RU" sz="2200" dirty="0" err="1" smtClean="0">
                <a:effectLst/>
                <a:latin typeface="+mn-lt"/>
                <a:ea typeface="+mn-ea"/>
                <a:cs typeface="+mn-cs"/>
                <a:sym typeface="Helvetica Neue"/>
              </a:rPr>
              <a:t>Шрайбера</a:t>
            </a:r>
            <a:r>
              <a:rPr lang="ru-RU" sz="2200" dirty="0" smtClean="0">
                <a:effectLst/>
                <a:latin typeface="+mn-lt"/>
                <a:ea typeface="+mn-ea"/>
                <a:cs typeface="+mn-cs"/>
                <a:sym typeface="Helvetica Neue"/>
              </a:rPr>
              <a:t>, которая связывает среднемноголетние величины речного стока, осадков и потенциального испарения</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Ведущая роль – более 80</a:t>
            </a:r>
            <a:r>
              <a:rPr lang="hi-IN" sz="2200" dirty="0" smtClean="0">
                <a:effectLst/>
                <a:latin typeface="+mn-lt"/>
                <a:ea typeface="+mn-ea"/>
                <a:cs typeface="+mn-cs"/>
                <a:sym typeface="Helvetica Neue"/>
              </a:rPr>
              <a:t>% -  </a:t>
            </a:r>
            <a:r>
              <a:rPr lang="ru-RU" sz="2200" dirty="0" smtClean="0">
                <a:effectLst/>
                <a:latin typeface="+mn-lt"/>
                <a:ea typeface="+mn-ea"/>
                <a:cs typeface="+mn-cs"/>
                <a:sym typeface="Helvetica Neue"/>
              </a:rPr>
              <a:t>принадлежит изменению слоя осадков</a:t>
            </a:r>
            <a:r>
              <a:rPr lang="hi-IN" sz="2200" dirty="0" smtClean="0">
                <a:effectLst/>
                <a:latin typeface="+mn-lt"/>
                <a:ea typeface="+mn-ea"/>
                <a:cs typeface="+mn-cs"/>
                <a:sym typeface="Helvetica Neue"/>
              </a:rPr>
              <a:t>. </a:t>
            </a:r>
            <a:r>
              <a:rPr lang="ru-RU" sz="2200" dirty="0" smtClean="0">
                <a:effectLst/>
                <a:latin typeface="+mn-lt"/>
                <a:ea typeface="+mn-ea"/>
                <a:cs typeface="+mn-cs"/>
                <a:sym typeface="Helvetica Neue"/>
              </a:rPr>
              <a:t>Вклад изменения РЕТ в основном меньше </a:t>
            </a:r>
            <a:r>
              <a:rPr lang="hi-IN" sz="2200" dirty="0" smtClean="0">
                <a:effectLst/>
                <a:latin typeface="+mn-lt"/>
                <a:ea typeface="+mn-ea"/>
                <a:cs typeface="+mn-cs"/>
                <a:sym typeface="Helvetica Neue"/>
              </a:rPr>
              <a:t>20%</a:t>
            </a:r>
            <a:r>
              <a:rPr lang="ru-RU" sz="2200" dirty="0" smtClean="0">
                <a:effectLst/>
                <a:latin typeface="+mn-lt"/>
                <a:ea typeface="+mn-ea"/>
                <a:cs typeface="+mn-cs"/>
                <a:sym typeface="Helvetica Neue"/>
              </a:rPr>
              <a:t>, хотя локально достигает </a:t>
            </a:r>
            <a:r>
              <a:rPr lang="hi-IN" sz="2200" dirty="0" smtClean="0">
                <a:effectLst/>
                <a:latin typeface="+mn-lt"/>
                <a:ea typeface="+mn-ea"/>
                <a:cs typeface="+mn-cs"/>
                <a:sym typeface="Helvetica Neue"/>
              </a:rPr>
              <a:t>40-50%.</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458717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latin typeface="Arial" panose="020B0604020202020204" pitchFamily="34" charset="0"/>
            </a:endParaRPr>
          </a:p>
          <a:p>
            <a:r>
              <a:rPr lang="ru-RU" altLang="ru-RU" dirty="0" smtClean="0">
                <a:latin typeface="Arial" panose="020B0604020202020204" pitchFamily="34" charset="0"/>
              </a:rPr>
              <a:t>Важным является анализ изменения сезонного стока. Так, снижение стока половодья сильнее всего характерно для зоны недостаточного увлажнения. Более подробно картина изменения максимальных расходов воды и дат их прохождения представлена на этом слайде. Наиболее интенсивное уменьшение весенних расходов воды фиксируется в бассейне Дона и Оки. На западе Русской равнины также отмечается снижение максимумов весеннего половодья, но здесь оно носит характер тенденции. Иная картина характерна для северных и восточных районов ЕТР. Здесь на средних и крупных реках тенденция снижения максимумов весеннего половодья практически не выражена. В течение последних лет на этих реках происходит интенсивное сокращение соотношения объемов и максимальных расходов половодья по отношению к соответствующим характеристикам паводков. Если до 1978 г. максимальные расходы половодья на порядок превышали максимальные расходы паводков, то в последние тридцать лет эти величины даже для крупных бассейнов становятся сопоставимыми.</a:t>
            </a: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04CD3E31-8C54-47CE-BF07-53B59B960A4C}" type="slidenum">
              <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rPr>
              <a:pPr marL="0" marR="0" lvl="0" indent="0" algn="ctr" defTabSz="584200" rtl="0" eaLnBrk="1" fontAlgn="base" latinLnBrk="0" hangingPunct="0">
                <a:lnSpc>
                  <a:spcPct val="100000"/>
                </a:lnSpc>
                <a:spcBef>
                  <a:spcPct val="0"/>
                </a:spcBef>
                <a:spcAft>
                  <a:spcPct val="0"/>
                </a:spcAft>
                <a:buClrTx/>
                <a:buSzTx/>
                <a:buFontTx/>
                <a:buNone/>
                <a:tabLst/>
                <a:defRPr/>
              </a:pPr>
              <a:t>22</a:t>
            </a:fld>
            <a:endPar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1121385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Следующие несколько слайдов показывают место наших регионов в общем изменении различных характеристик водного режима рек Европы в целом. Такая работа проводилась с европейскими коллегами из многих европейских стран. Первое исследование касалось сдвига в датах прохождения максимальных расходов воды. </a:t>
            </a:r>
          </a:p>
          <a:p>
            <a:r>
              <a:rPr lang="ru-RU" dirty="0" smtClean="0"/>
              <a:t>Наиболее сильные изменения наблюдаются на Атлантическом побережье (Португалия – Великобритания): там максимумы водности сместились на 16 дней раньше. На северо-западе Европейской России даты прохождения максимумов расходов сдвинулись почти на неделю. А на юге эти тенденции также присутствуют, но выражены менее ярко. </a:t>
            </a:r>
          </a:p>
        </p:txBody>
      </p:sp>
    </p:spTree>
    <p:extLst>
      <p:ext uri="{BB962C8B-B14F-4D97-AF65-F5344CB8AC3E}">
        <p14:creationId xmlns:p14="http://schemas.microsoft.com/office/powerpoint/2010/main" val="3640147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Региональные тенденции изменения величин максимальных расходов воды в Европе меняется от +11,4% за десятилетие до -23,1%. В Северо-Западной Европе за последние 12 лет увеличилось количество осадков в осенне-зимний период, что привело к увеличению максимальных расходов воды в этом регионе. В южно-европейских странах за этот же временной интервал отмечено уменьшение осадков и увеличение испарения, что привело к уменьшению наводнений в пределах средних и больших водосборов. В Восточной Европе исследователи зарегистрировали уменьшение максимальных расходов воды как следствие более частых зимних оттепелей и сокращения запасов воды в снежном покрове. </a:t>
            </a:r>
          </a:p>
          <a:p>
            <a:endParaRPr lang="ru-RU" dirty="0" smtClean="0"/>
          </a:p>
          <a:p>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04CD3E31-8C54-47CE-BF07-53B59B960A4C}" type="slidenum">
              <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rPr>
              <a:pPr marL="0" marR="0" lvl="0" indent="0" algn="ctr" defTabSz="584200" rtl="0" eaLnBrk="1" fontAlgn="base" latinLnBrk="0" hangingPunct="0">
                <a:lnSpc>
                  <a:spcPct val="100000"/>
                </a:lnSpc>
                <a:spcBef>
                  <a:spcPct val="0"/>
                </a:spcBef>
                <a:spcAft>
                  <a:spcPct val="0"/>
                </a:spcAft>
                <a:buClrTx/>
                <a:buSzTx/>
                <a:buFontTx/>
                <a:buNone/>
                <a:tabLst/>
                <a:defRPr/>
              </a:pPr>
              <a:t>24</a:t>
            </a:fld>
            <a:endPar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59874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 Для слоев стока летнее-осенней межени к югу от 60° </a:t>
            </a:r>
            <a:r>
              <a:rPr lang="ru-RU" altLang="ru-RU" dirty="0" err="1" smtClean="0">
                <a:latin typeface="Arial" panose="020B0604020202020204" pitchFamily="34" charset="0"/>
              </a:rPr>
              <a:t>с.ш</a:t>
            </a:r>
            <a:r>
              <a:rPr lang="ru-RU" altLang="ru-RU" dirty="0" smtClean="0">
                <a:latin typeface="Arial" panose="020B0604020202020204" pitchFamily="34" charset="0"/>
              </a:rPr>
              <a:t>. наблюдается повсеместное увеличение стока на 25 – 50 и более 50 %. В большей степени описанные тенденции повторяются и для зимнего сезона.</a:t>
            </a: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04CD3E31-8C54-47CE-BF07-53B59B960A4C}" type="slidenum">
              <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rPr>
              <a:pPr marL="0" marR="0" lvl="0" indent="0" algn="ctr" defTabSz="584200" rtl="0" eaLnBrk="1" fontAlgn="base" latinLnBrk="0" hangingPunct="0">
                <a:lnSpc>
                  <a:spcPct val="100000"/>
                </a:lnSpc>
                <a:spcBef>
                  <a:spcPct val="0"/>
                </a:spcBef>
                <a:spcAft>
                  <a:spcPct val="0"/>
                </a:spcAft>
                <a:buClrTx/>
                <a:buSzTx/>
                <a:buFontTx/>
                <a:buNone/>
                <a:tabLst/>
                <a:defRPr/>
              </a:pPr>
              <a:t>25</a:t>
            </a:fld>
            <a:endPar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66326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Картодиаграммы позволяют проанализировать структуру внутригодового распределения стока. Здесь видно, что практически для всей территории, за исключением северо-востока Европейской части России, наблюдается увеличение роли меженных периодов в годовом стоке. Заметнее всего это выражается в росте доли летнее-осенней межени, которая для некоторых рек стала давать около половины объема годового стока. Также заметно возрастает и доля зимней межени, но в силу ее меньшей продолжительности эти изменения видны слабее.</a:t>
            </a:r>
            <a:endParaRPr lang="ru-RU" dirty="0"/>
          </a:p>
        </p:txBody>
      </p:sp>
    </p:spTree>
    <p:extLst>
      <p:ext uri="{BB962C8B-B14F-4D97-AF65-F5344CB8AC3E}">
        <p14:creationId xmlns:p14="http://schemas.microsoft.com/office/powerpoint/2010/main" val="3036571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 проблемой выделения границ гидрологических сезонов мы столкнулись при подготовке справочников по Волге. Набор этих карт призван продемонстрировать, что даже на месячном разрешении в настоящий момент фиксируются существенные сдвиги гидрологических сезонов во времени для некоторых зон. Начало летнее-осенней межени в южной половине Европейской России сместилось с июля на июнь. При этом на севере Русской равнины летняя межень, наоборот стала начинаться позднее, то есть многоводный сезон стал более растянутым. </a:t>
            </a:r>
            <a:endParaRPr lang="ru-RU" dirty="0"/>
          </a:p>
        </p:txBody>
      </p:sp>
    </p:spTree>
    <p:extLst>
      <p:ext uri="{BB962C8B-B14F-4D97-AF65-F5344CB8AC3E}">
        <p14:creationId xmlns:p14="http://schemas.microsoft.com/office/powerpoint/2010/main" val="327075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общей оценки трансформации водного режима анализировался целый ряд возможных параметров. В результате выбранная совокупность позволяет путём математической обработки и картографического анализа провести типизацию водного режима и оценить степень его трансформации. На рисунке справа показаны доли различных параметров в общий коэффициент трансформации водного режима по отдельным бассейновым округам.</a:t>
            </a:r>
            <a:endParaRPr lang="ru-RU" dirty="0"/>
          </a:p>
        </p:txBody>
      </p:sp>
    </p:spTree>
    <p:extLst>
      <p:ext uri="{BB962C8B-B14F-4D97-AF65-F5344CB8AC3E}">
        <p14:creationId xmlns:p14="http://schemas.microsoft.com/office/powerpoint/2010/main" val="3238198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Тип водного режима рек ЕТР, особенно Центральной России изменился и тяготеет к Западно-Европейскому с влажной и тёплой зимой.  В весенний период часто наблюдается дефицит воды (как это было в этом году на Волге), раньше</a:t>
            </a:r>
            <a:r>
              <a:rPr lang="ru-RU" baseline="0" dirty="0" smtClean="0"/>
              <a:t> наступает продолжительный меженный период, характеризующийся значительным дефицитом. Осенние осадки уж не оказывают значительного влияния на формирование будущих многоводных периодов, изменилось соотношение между источниками питания.</a:t>
            </a:r>
            <a:endParaRPr lang="ru-RU" dirty="0" smtClean="0"/>
          </a:p>
          <a:p>
            <a:endParaRPr lang="ru-RU" dirty="0"/>
          </a:p>
        </p:txBody>
      </p:sp>
    </p:spTree>
    <p:extLst>
      <p:ext uri="{BB962C8B-B14F-4D97-AF65-F5344CB8AC3E}">
        <p14:creationId xmlns:p14="http://schemas.microsoft.com/office/powerpoint/2010/main" val="325759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Последние имеющиеся обобщения по водному режиму относятся к концу 80-началу 90-х годов прошлого столетия. При всей своей научной значимости, требуется актуализация картографических материалов. Кроме того, на современном этапе развития гидрометеорологических знаний реакция водного режима рек на происходящие климатические изменения, выражающаяся, в том числе, в возникновении экстремальных гидрометеорологических событий, остается недостаточно изученной.</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584200" rtl="0" eaLnBrk="1" fontAlgn="base" latinLnBrk="0" hangingPunct="0">
              <a:lnSpc>
                <a:spcPct val="100000"/>
              </a:lnSpc>
              <a:spcBef>
                <a:spcPct val="0"/>
              </a:spcBef>
              <a:spcAft>
                <a:spcPct val="0"/>
              </a:spcAft>
              <a:buClrTx/>
              <a:buSzTx/>
              <a:buFontTx/>
              <a:buNone/>
              <a:tabLst/>
              <a:defRPr/>
            </a:pPr>
            <a:fld id="{04CD3E31-8C54-47CE-BF07-53B59B960A4C}" type="slidenum">
              <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rPr>
              <a:pPr marL="0" marR="0" lvl="0" indent="0" algn="ctr" defTabSz="584200" rtl="0" eaLnBrk="1" fontAlgn="base" latinLnBrk="0" hangingPunct="0">
                <a:lnSpc>
                  <a:spcPct val="100000"/>
                </a:lnSpc>
                <a:spcBef>
                  <a:spcPct val="0"/>
                </a:spcBef>
                <a:spcAft>
                  <a:spcPct val="0"/>
                </a:spcAft>
                <a:buClrTx/>
                <a:buSzTx/>
                <a:buFontTx/>
                <a:buNone/>
                <a:tabLst/>
                <a:defRPr/>
              </a:pPr>
              <a:t>3</a:t>
            </a:fld>
            <a:endParaRPr kumimoji="0" lang="ru-RU" altLang="ru-RU" sz="36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2052130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последние десятилетия наблюдается деградация весеннего половодья на фоне роста зимних температур и увеличении числа оттепелей. За их счет талый сток формируется практически всю зиму, а водоотдача из покрова ведет к инфильтрации в почву и пополнения грунтовых вод. Так осуществляется «перехват» талого стока зимними паводками и повышается водность межени. При этом годовой сток сократился незначительно. </a:t>
            </a:r>
          </a:p>
          <a:p>
            <a:endParaRPr lang="ru-RU" dirty="0"/>
          </a:p>
        </p:txBody>
      </p:sp>
    </p:spTree>
    <p:extLst>
      <p:ext uri="{BB962C8B-B14F-4D97-AF65-F5344CB8AC3E}">
        <p14:creationId xmlns:p14="http://schemas.microsoft.com/office/powerpoint/2010/main" val="1205623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48740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Данная работа была продолжена совместно с сотрудниками ИВП РАН во главе с </a:t>
            </a:r>
            <a:r>
              <a:rPr lang="ru-RU" dirty="0" err="1" smtClean="0"/>
              <a:t>Р.Г.Джамаловым</a:t>
            </a:r>
            <a:r>
              <a:rPr lang="ru-RU" dirty="0" smtClean="0"/>
              <a:t>, а также снова с сотрудниками  ГГИ в рамках работ по созданию справочников по Волге. Сейчас мы постарались подвести некоторые итоги последних исследований.</a:t>
            </a:r>
            <a:endParaRPr lang="ru-RU" dirty="0"/>
          </a:p>
        </p:txBody>
      </p:sp>
    </p:spTree>
    <p:extLst>
      <p:ext uri="{BB962C8B-B14F-4D97-AF65-F5344CB8AC3E}">
        <p14:creationId xmlns:p14="http://schemas.microsoft.com/office/powerpoint/2010/main" val="3755691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Гидрометеорологический блок включает в себя временные ряды наблюдений на </a:t>
            </a:r>
            <a:r>
              <a:rPr lang="ru-RU" altLang="ru-RU" dirty="0" err="1" smtClean="0">
                <a:latin typeface="Arial" panose="020B0604020202020204" pitchFamily="34" charset="0"/>
              </a:rPr>
              <a:t>гидропостах</a:t>
            </a:r>
            <a:r>
              <a:rPr lang="ru-RU" altLang="ru-RU" dirty="0" smtClean="0">
                <a:latin typeface="Arial" panose="020B0604020202020204" pitchFamily="34" charset="0"/>
              </a:rPr>
              <a:t> и метеостанциях, параметры опасных явлений, а также широкий спектр производных показателей, вычисленных на основе перечисленных наборов данных с целью характеристики изменений водного режима и трансформации водосборов. В настоящей работе использованы данные 605 гидрометрических постов (с суточными данными – 100 пост) за период с 1945 по 2015 гг., 625 метеостанций, включающих срочные измерения и суточные величины, данные о запасах воды в снежном покрове по 284 снегомерным маршрутам по данным ВНИИГМИ – МЦД. Кроме того, в настоящей работе для исследования изменений режима температуры и осадков использованы пространственно-временные модели метеорологических характеристик на регулярной сетке (</a:t>
            </a:r>
            <a:r>
              <a:rPr lang="ru-RU" altLang="ru-RU" dirty="0" err="1" smtClean="0">
                <a:latin typeface="Arial" panose="020B0604020202020204" pitchFamily="34" charset="0"/>
              </a:rPr>
              <a:t>реанализы</a:t>
            </a:r>
            <a:r>
              <a:rPr lang="ru-RU" altLang="ru-RU" dirty="0" smtClean="0">
                <a:latin typeface="Arial" panose="020B0604020202020204" pitchFamily="34" charset="0"/>
              </a:rPr>
              <a:t>) ERA-40, EOBS и ERA </a:t>
            </a:r>
            <a:r>
              <a:rPr lang="ru-RU" altLang="ru-RU" dirty="0" err="1" smtClean="0">
                <a:latin typeface="Arial" panose="020B0604020202020204" pitchFamily="34" charset="0"/>
              </a:rPr>
              <a:t>Interim</a:t>
            </a:r>
            <a:r>
              <a:rPr lang="ru-RU" altLang="ru-RU" dirty="0" smtClean="0">
                <a:latin typeface="Arial" panose="020B0604020202020204" pitchFamily="34" charset="0"/>
              </a:rPr>
              <a:t>. </a:t>
            </a:r>
          </a:p>
        </p:txBody>
      </p:sp>
      <p:sp>
        <p:nvSpPr>
          <p:cNvPr id="22532" name="Номер слайда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defRPr/>
            </a:pPr>
            <a:fld id="{04CD3E31-8C54-47CE-BF07-53B59B960A4C}" type="slidenum">
              <a:rPr lang="ru-RU" altLang="ru-RU" smtClean="0">
                <a:solidFill>
                  <a:srgbClr val="000000"/>
                </a:solidFill>
                <a:latin typeface="Arial" panose="020B0604020202020204" pitchFamily="34" charset="0"/>
              </a:rPr>
              <a:pPr fontAlgn="base">
                <a:spcBef>
                  <a:spcPct val="0"/>
                </a:spcBef>
                <a:spcAft>
                  <a:spcPct val="0"/>
                </a:spcAft>
                <a:defRPr/>
              </a:pPr>
              <a:t>5</a:t>
            </a:fld>
            <a:endParaRPr lang="ru-RU" altLang="ru-RU"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7893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a:ln/>
        </p:spPr>
      </p:sp>
      <p:sp>
        <p:nvSpPr>
          <p:cNvPr id="225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dirty="0" smtClean="0">
                <a:effectLst/>
                <a:latin typeface="+mn-lt"/>
                <a:ea typeface="+mn-ea"/>
                <a:cs typeface="+mn-cs"/>
                <a:sym typeface="Helvetica Neue"/>
              </a:rPr>
              <a:t>Наиболее сложно определяемым элементом водного баланса, вплоть до последнего времени была величина изменения бассейновых </a:t>
            </a:r>
            <a:r>
              <a:rPr lang="ru-RU" sz="2200" dirty="0" err="1" smtClean="0">
                <a:effectLst/>
                <a:latin typeface="+mn-lt"/>
                <a:ea typeface="+mn-ea"/>
                <a:cs typeface="+mn-cs"/>
                <a:sym typeface="Helvetica Neue"/>
              </a:rPr>
              <a:t>влагозапасов</a:t>
            </a:r>
            <a:r>
              <a:rPr lang="hi-IN" sz="2200" b="1" dirty="0" smtClean="0">
                <a:effectLst/>
                <a:latin typeface="+mn-lt"/>
                <a:ea typeface="+mn-ea"/>
                <a:cs typeface="+mn-cs"/>
                <a:sym typeface="Helvetica Neue"/>
              </a:rPr>
              <a:t>. </a:t>
            </a:r>
            <a:r>
              <a:rPr lang="ru-RU" sz="2200" dirty="0" smtClean="0">
                <a:effectLst/>
                <a:latin typeface="+mn-lt"/>
                <a:ea typeface="+mn-ea"/>
                <a:cs typeface="+mn-cs"/>
                <a:sym typeface="Helvetica Neue"/>
              </a:rPr>
              <a:t>Начиная с 2002 г начала функционировать система GRACE, основой которой служили два спутника, которая позволяла рассчитать величину </a:t>
            </a:r>
            <a:r>
              <a:rPr lang="ru-RU" sz="2200" dirty="0" err="1" smtClean="0">
                <a:effectLst/>
                <a:latin typeface="+mn-lt"/>
                <a:ea typeface="+mn-ea"/>
                <a:cs typeface="+mn-cs"/>
                <a:sym typeface="Helvetica Neue"/>
              </a:rPr>
              <a:t>влагозапасов</a:t>
            </a:r>
            <a:r>
              <a:rPr lang="ru-RU" sz="2200" dirty="0" smtClean="0">
                <a:effectLst/>
                <a:latin typeface="+mn-lt"/>
                <a:ea typeface="+mn-ea"/>
                <a:cs typeface="+mn-cs"/>
                <a:sym typeface="Helvetica Neue"/>
              </a:rPr>
              <a:t> независимо, по величине аномалии поля силы тяжести</a:t>
            </a:r>
            <a:r>
              <a:rPr lang="hi-IN" sz="2200" b="1" dirty="0" smtClean="0">
                <a:effectLst/>
                <a:latin typeface="+mn-lt"/>
                <a:ea typeface="+mn-ea"/>
                <a:cs typeface="+mn-cs"/>
                <a:sym typeface="Helvetica Neue"/>
              </a:rPr>
              <a:t>. </a:t>
            </a:r>
            <a:r>
              <a:rPr lang="ru-RU" sz="2200" dirty="0" smtClean="0">
                <a:effectLst/>
                <a:latin typeface="+mn-lt"/>
                <a:ea typeface="+mn-ea"/>
                <a:cs typeface="+mn-cs"/>
                <a:sym typeface="Helvetica Neue"/>
              </a:rPr>
              <a:t>Спутники </a:t>
            </a:r>
            <a:r>
              <a:rPr lang="en-US" sz="2200" dirty="0" smtClean="0">
                <a:effectLst/>
                <a:latin typeface="+mn-lt"/>
                <a:ea typeface="+mn-ea"/>
                <a:cs typeface="+mn-cs"/>
                <a:sym typeface="Helvetica Neue"/>
              </a:rPr>
              <a:t>GRACE</a:t>
            </a:r>
            <a:r>
              <a:rPr lang="ru-RU" sz="2200" dirty="0" smtClean="0">
                <a:effectLst/>
                <a:latin typeface="+mn-lt"/>
                <a:ea typeface="+mn-ea"/>
                <a:cs typeface="+mn-cs"/>
                <a:sym typeface="Helvetica Neue"/>
              </a:rPr>
              <a:t> прекратили свое существование, однако с 2018 года запущены новые </a:t>
            </a:r>
            <a:r>
              <a:rPr lang="en-US" sz="2200" dirty="0" smtClean="0">
                <a:effectLst/>
                <a:latin typeface="+mn-lt"/>
                <a:ea typeface="+mn-ea"/>
                <a:cs typeface="+mn-cs"/>
                <a:sym typeface="Helvetica Neue"/>
              </a:rPr>
              <a:t>GRACE</a:t>
            </a:r>
            <a:r>
              <a:rPr lang="en-US" sz="2200" b="1" dirty="0" smtClean="0">
                <a:effectLst/>
                <a:latin typeface="+mn-lt"/>
                <a:ea typeface="+mn-ea"/>
                <a:cs typeface="+mn-cs"/>
                <a:sym typeface="Helvetica Neue"/>
              </a:rPr>
              <a:t> </a:t>
            </a:r>
            <a:r>
              <a:rPr lang="en-US" sz="2200" dirty="0" smtClean="0">
                <a:effectLst/>
                <a:latin typeface="+mn-lt"/>
                <a:ea typeface="+mn-ea"/>
                <a:cs typeface="+mn-cs"/>
                <a:sym typeface="Helvetica Neue"/>
              </a:rPr>
              <a:t>FO</a:t>
            </a:r>
            <a:r>
              <a:rPr lang="ru-RU" sz="2200" dirty="0" smtClean="0">
                <a:effectLst/>
                <a:latin typeface="+mn-lt"/>
                <a:ea typeface="+mn-ea"/>
                <a:cs typeface="+mn-cs"/>
                <a:sym typeface="Helvetica Neue"/>
              </a:rPr>
              <a:t>, которые начали передавать соответствующую </a:t>
            </a:r>
            <a:r>
              <a:rPr lang="ru-RU" sz="2200" dirty="0" err="1" smtClean="0">
                <a:effectLst/>
                <a:latin typeface="+mn-lt"/>
                <a:ea typeface="+mn-ea"/>
                <a:cs typeface="+mn-cs"/>
                <a:sym typeface="Helvetica Neue"/>
              </a:rPr>
              <a:t>инфомацию</a:t>
            </a:r>
            <a:endParaRPr lang="ru-RU" altLang="ru-RU" dirty="0" smtClean="0">
              <a:latin typeface="Arial" panose="020B0604020202020204" pitchFamily="34" charset="0"/>
            </a:endParaRPr>
          </a:p>
        </p:txBody>
      </p:sp>
      <p:sp>
        <p:nvSpPr>
          <p:cNvPr id="225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D3E31-8C54-47CE-BF07-53B59B960A4C}"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720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ltLang="ru-RU" dirty="0" smtClean="0"/>
              <a:t>Показано, что, несмотря на пространственную неоднородность процессов формирования стока,</a:t>
            </a:r>
          </a:p>
          <a:p>
            <a:r>
              <a:rPr lang="ru-RU" altLang="ru-RU" dirty="0" smtClean="0"/>
              <a:t>средняя для всего бассейна величина </a:t>
            </a:r>
            <a:r>
              <a:rPr lang="ru-RU" altLang="ru-RU" dirty="0" err="1" smtClean="0"/>
              <a:t>влагозапасов</a:t>
            </a:r>
            <a:r>
              <a:rPr lang="ru-RU" altLang="ru-RU" dirty="0" smtClean="0"/>
              <a:t> во многом определяет величину расхода воды за бесснежный период.</a:t>
            </a:r>
          </a:p>
          <a:p>
            <a:endParaRPr lang="ru-RU" altLang="ru-RU" dirty="0" smtClean="0"/>
          </a:p>
          <a:p>
            <a:r>
              <a:rPr lang="en-US" altLang="ru-RU" dirty="0" smtClean="0"/>
              <a:t>Ninety-seven monthly TWS retrieval from GRACE data (from April 2002 to December 2009) was examined and compared with TWS-estimates obtained by the ECOMAG hydrological model simulations. The case study was carried out for the Northern Dvina and Pechora River basin. Quantitative analyze between the hydrological model and GRACE-based TWS showed that latter is in good consistency with the simulation results on both seasonal and inter-annual time scales.</a:t>
            </a:r>
            <a:r>
              <a:rPr lang="ru-RU" altLang="ru-RU" dirty="0" smtClean="0"/>
              <a:t> </a:t>
            </a:r>
            <a:r>
              <a:rPr lang="en-US" altLang="ru-RU" dirty="0" smtClean="0"/>
              <a:t>Overall, the results highlight the benefit of assimilating GRACE data for hydrological applications, particularly in data-sparse regions. </a:t>
            </a:r>
            <a:r>
              <a:rPr lang="ru-RU" altLang="ru-RU" dirty="0" smtClean="0"/>
              <a:t> </a:t>
            </a:r>
            <a:r>
              <a:rPr lang="en-US" altLang="ru-RU" dirty="0" smtClean="0"/>
              <a:t>To improve the TWS-estimates, it is reasonable to combine the simulated TWS with independent observations provided by the GRACE gravity data.</a:t>
            </a:r>
          </a:p>
          <a:p>
            <a:r>
              <a:rPr lang="ru-RU" altLang="ru-RU" dirty="0" smtClean="0">
                <a:latin typeface="Arial" panose="020B0604020202020204" pitchFamily="34" charset="0"/>
              </a:rPr>
              <a:t>Показано, что, несмотря на пространственную неоднородность процессов формирования стока,</a:t>
            </a:r>
          </a:p>
          <a:p>
            <a:r>
              <a:rPr lang="ru-RU" altLang="ru-RU" dirty="0" smtClean="0">
                <a:latin typeface="Arial" panose="020B0604020202020204" pitchFamily="34" charset="0"/>
              </a:rPr>
              <a:t>средняя для всего бассейна величина </a:t>
            </a:r>
            <a:r>
              <a:rPr lang="ru-RU" altLang="ru-RU" dirty="0" err="1" smtClean="0">
                <a:latin typeface="Arial" panose="020B0604020202020204" pitchFamily="34" charset="0"/>
              </a:rPr>
              <a:t>влагозапасов</a:t>
            </a:r>
            <a:r>
              <a:rPr lang="ru-RU" altLang="ru-RU" dirty="0" smtClean="0">
                <a:latin typeface="Arial" panose="020B0604020202020204" pitchFamily="34" charset="0"/>
              </a:rPr>
              <a:t> во многом определяет величину расхода воды за бесснежный период.</a:t>
            </a:r>
          </a:p>
          <a:p>
            <a:endParaRPr lang="ru-RU" altLang="ru-RU" dirty="0" smtClean="0">
              <a:latin typeface="Arial" panose="020B0604020202020204" pitchFamily="34" charset="0"/>
            </a:endParaRPr>
          </a:p>
          <a:p>
            <a:endParaRPr lang="ru-RU" dirty="0"/>
          </a:p>
        </p:txBody>
      </p:sp>
    </p:spTree>
    <p:extLst>
      <p:ext uri="{BB962C8B-B14F-4D97-AF65-F5344CB8AC3E}">
        <p14:creationId xmlns:p14="http://schemas.microsoft.com/office/powerpoint/2010/main" val="194230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We can also analyze the dynamics of TWS for different basins. The analysis of a change in TWS in EPR, beginning with the second half of the 20th century, according to literature data and the GRACE data, has shown that the growth of TWS in EPR in the second half of the 20th century was replaced by a decline for the southern half of EPR in the 21st century, which was the most significant in the Don basin, where the rate of a decline is 14 mm/year for 2002-2015. There were no significant changes for the northern half of EPR.</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479A4-9283-48FF-895B-37A13170B0E3}" type="slidenum">
              <a:rPr kumimoji="0" lang="ru-RU"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ru-RU"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sym typeface="Helvetica Light"/>
            </a:endParaRPr>
          </a:p>
        </p:txBody>
      </p:sp>
    </p:spTree>
    <p:extLst>
      <p:ext uri="{BB962C8B-B14F-4D97-AF65-F5344CB8AC3E}">
        <p14:creationId xmlns:p14="http://schemas.microsoft.com/office/powerpoint/2010/main" val="234376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64E644-C0F3-4AD9-A1FC-C990075906FB}" type="slidenum">
              <a:rPr kumimoji="0" lang="ru-RU"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Helvetica Light"/>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ru-RU"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Helvetica Light"/>
            </a:endParaRPr>
          </a:p>
        </p:txBody>
      </p:sp>
      <p:sp>
        <p:nvSpPr>
          <p:cNvPr id="67587" name="Text Box 2"/>
          <p:cNvSpPr txBox="1">
            <a:spLocks noChangeArrowheads="1"/>
          </p:cNvSpPr>
          <p:nvPr/>
        </p:nvSpPr>
        <p:spPr bwMode="auto">
          <a:xfrm>
            <a:off x="1003300" y="695325"/>
            <a:ext cx="4849813" cy="3427413"/>
          </a:xfrm>
          <a:prstGeom prst="rect">
            <a:avLst/>
          </a:prstGeom>
          <a:solidFill>
            <a:srgbClr val="FFFFFF"/>
          </a:solidFill>
          <a:ln w="9360">
            <a:solidFill>
              <a:srgbClr val="000000"/>
            </a:solidFill>
            <a:miter lim="800000"/>
            <a:headEnd/>
            <a:tailEnd/>
          </a:ln>
        </p:spPr>
        <p:txBody>
          <a:bodyPr wrap="none" lIns="91431" tIns="45716" rIns="91431" bIns="45716"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Helvetica Light"/>
            </a:endParaRPr>
          </a:p>
        </p:txBody>
      </p:sp>
      <p:sp>
        <p:nvSpPr>
          <p:cNvPr id="67588" name="Rectangle 3"/>
          <p:cNvSpPr>
            <a:spLocks noGrp="1" noChangeArrowheads="1"/>
          </p:cNvSpPr>
          <p:nvPr>
            <p:ph type="body"/>
          </p:nvPr>
        </p:nvSpPr>
        <p:spPr bwMode="auto">
          <a:xfrm>
            <a:off x="685800" y="4343400"/>
            <a:ext cx="5478463"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r>
              <a:rPr lang="en-US" altLang="fr-FR" dirty="0" smtClean="0"/>
              <a:t>Mass increase has been observed in some Siberian regions, in river basin Ob, Yenisei, which may be related to the degradation of permafrost. Melted ground ice is replaced by water, what increases the density, mass, and gravity field. You can see negative anomaly over the Caspian sea.</a:t>
            </a:r>
          </a:p>
          <a:p>
            <a:pPr eaLnBrk="1" hangingPunct="1">
              <a:spcBef>
                <a:spcPct val="0"/>
              </a:spcBef>
            </a:pPr>
            <a:endParaRPr lang="fr-FR" altLang="fr-FR" dirty="0" smtClean="0"/>
          </a:p>
        </p:txBody>
      </p:sp>
    </p:spTree>
    <p:extLst>
      <p:ext uri="{BB962C8B-B14F-4D97-AF65-F5344CB8AC3E}">
        <p14:creationId xmlns:p14="http://schemas.microsoft.com/office/powerpoint/2010/main" val="750396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70000" y="0"/>
            <a:ext cx="10464800" cy="49403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12" name="Уровень текста 1…"/>
          <p:cNvSpPr txBox="1">
            <a:spLocks noGrp="1"/>
          </p:cNvSpPr>
          <p:nvPr>
            <p:ph type="body" sz="half" idx="1"/>
          </p:nvPr>
        </p:nvSpPr>
        <p:spPr>
          <a:xfrm>
            <a:off x="1270000" y="5029200"/>
            <a:ext cx="10464800" cy="35687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0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26" name="Текст заголовка"/>
          <p:cNvSpPr txBox="1">
            <a:spLocks noGrp="1"/>
          </p:cNvSpPr>
          <p:nvPr>
            <p:ph type="title"/>
          </p:nvPr>
        </p:nvSpPr>
        <p:spPr>
          <a:xfrm>
            <a:off x="1270000" y="0"/>
            <a:ext cx="10464800" cy="49403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127" name="Уровень текста 1…"/>
          <p:cNvSpPr txBox="1">
            <a:spLocks noGrp="1"/>
          </p:cNvSpPr>
          <p:nvPr>
            <p:ph type="body" sz="half" idx="1"/>
          </p:nvPr>
        </p:nvSpPr>
        <p:spPr>
          <a:xfrm>
            <a:off x="1270000" y="5029200"/>
            <a:ext cx="10464800" cy="47244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35" name="Текст заголовка"/>
          <p:cNvSpPr txBox="1">
            <a:spLocks noGrp="1"/>
          </p:cNvSpPr>
          <p:nvPr>
            <p:ph type="title"/>
          </p:nvPr>
        </p:nvSpPr>
        <p:spPr>
          <a:xfrm>
            <a:off x="975359" y="3029937"/>
            <a:ext cx="11054082" cy="2090703"/>
          </a:xfrm>
          <a:prstGeom prst="rect">
            <a:avLst/>
          </a:prstGeom>
        </p:spPr>
        <p:txBody>
          <a:bodyPr lIns="65023" tIns="65023" rIns="65023" bIns="65023"/>
          <a:lstStyle>
            <a:lvl1pPr defTabSz="650240">
              <a:defRPr sz="6200">
                <a:latin typeface="Euphemia UCAS"/>
                <a:ea typeface="Euphemia UCAS"/>
                <a:cs typeface="Euphemia UCAS"/>
                <a:sym typeface="Euphemia UCAS"/>
              </a:defRPr>
            </a:lvl1pPr>
          </a:lstStyle>
          <a:p>
            <a:r>
              <a:t>Текст заголовка</a:t>
            </a:r>
          </a:p>
        </p:txBody>
      </p:sp>
      <p:sp>
        <p:nvSpPr>
          <p:cNvPr id="136" name="Уровень текста 1…"/>
          <p:cNvSpPr txBox="1">
            <a:spLocks noGrp="1"/>
          </p:cNvSpPr>
          <p:nvPr>
            <p:ph type="body" sz="quarter" idx="1"/>
          </p:nvPr>
        </p:nvSpPr>
        <p:spPr>
          <a:xfrm>
            <a:off x="1950719" y="5527040"/>
            <a:ext cx="9103361" cy="2492587"/>
          </a:xfrm>
          <a:prstGeom prst="rect">
            <a:avLst/>
          </a:prstGeom>
        </p:spPr>
        <p:txBody>
          <a:bodyPr lIns="65023" tIns="65023" rIns="65023" bIns="65023" anchor="t"/>
          <a:lstStyle>
            <a:lvl1pPr marL="0" indent="0" algn="ctr" defTabSz="650240">
              <a:spcBef>
                <a:spcPts val="1000"/>
              </a:spcBef>
              <a:buSzTx/>
              <a:buNone/>
              <a:defRPr sz="4400">
                <a:solidFill>
                  <a:srgbClr val="888888"/>
                </a:solidFill>
                <a:latin typeface="Euphemia UCAS"/>
                <a:ea typeface="Euphemia UCAS"/>
                <a:cs typeface="Euphemia UCAS"/>
                <a:sym typeface="Euphemia UCAS"/>
              </a:defRPr>
            </a:lvl1pPr>
            <a:lvl2pPr marL="0" indent="457200" algn="ctr" defTabSz="650240">
              <a:spcBef>
                <a:spcPts val="1000"/>
              </a:spcBef>
              <a:buSzTx/>
              <a:buNone/>
              <a:defRPr sz="4400">
                <a:solidFill>
                  <a:srgbClr val="888888"/>
                </a:solidFill>
                <a:latin typeface="Euphemia UCAS"/>
                <a:ea typeface="Euphemia UCAS"/>
                <a:cs typeface="Euphemia UCAS"/>
                <a:sym typeface="Euphemia UCAS"/>
              </a:defRPr>
            </a:lvl2pPr>
            <a:lvl3pPr marL="0" indent="914400" algn="ctr" defTabSz="650240">
              <a:spcBef>
                <a:spcPts val="1000"/>
              </a:spcBef>
              <a:buSzTx/>
              <a:buNone/>
              <a:defRPr sz="4400">
                <a:solidFill>
                  <a:srgbClr val="888888"/>
                </a:solidFill>
                <a:latin typeface="Euphemia UCAS"/>
                <a:ea typeface="Euphemia UCAS"/>
                <a:cs typeface="Euphemia UCAS"/>
                <a:sym typeface="Euphemia UCAS"/>
              </a:defRPr>
            </a:lvl3pPr>
            <a:lvl4pPr marL="0" indent="1371600" algn="ctr" defTabSz="650240">
              <a:spcBef>
                <a:spcPts val="1000"/>
              </a:spcBef>
              <a:buSzTx/>
              <a:buNone/>
              <a:defRPr sz="4400">
                <a:solidFill>
                  <a:srgbClr val="888888"/>
                </a:solidFill>
                <a:latin typeface="Euphemia UCAS"/>
                <a:ea typeface="Euphemia UCAS"/>
                <a:cs typeface="Euphemia UCAS"/>
                <a:sym typeface="Euphemia UCAS"/>
              </a:defRPr>
            </a:lvl4pPr>
            <a:lvl5pPr marL="0" indent="1828800" algn="ctr" defTabSz="650240">
              <a:spcBef>
                <a:spcPts val="1000"/>
              </a:spcBef>
              <a:buSzTx/>
              <a:buNone/>
              <a:defRPr sz="4400">
                <a:solidFill>
                  <a:srgbClr val="888888"/>
                </a:solidFill>
                <a:latin typeface="Euphemia UCAS"/>
                <a:ea typeface="Euphemia UCAS"/>
                <a:cs typeface="Euphemia UCAS"/>
                <a:sym typeface="Euphemia UCAS"/>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7" name="Номер слайда"/>
          <p:cNvSpPr txBox="1">
            <a:spLocks noGrp="1"/>
          </p:cNvSpPr>
          <p:nvPr>
            <p:ph type="sldNum" sz="quarter" idx="2"/>
          </p:nvPr>
        </p:nvSpPr>
        <p:spPr>
          <a:xfrm>
            <a:off x="11985791" y="9114112"/>
            <a:ext cx="368769" cy="371349"/>
          </a:xfrm>
          <a:prstGeom prst="rect">
            <a:avLst/>
          </a:prstGeom>
        </p:spPr>
        <p:txBody>
          <a:bodyPr wrap="none" lIns="65023" tIns="65023" rIns="65023" bIns="65023"/>
          <a:lstStyle>
            <a:lvl1pPr defTabSz="650240"/>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39"/>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8A86D78-289D-4053-A629-F78EB89FDBC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4511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E13AEABB-BD74-4991-B2BA-1F991D826C99}"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64782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592"/>
            <a:ext cx="11054080" cy="1937173"/>
          </a:xfrm>
        </p:spPr>
        <p:txBody>
          <a:bodyPr anchor="t"/>
          <a:lstStyle>
            <a:lvl1pPr algn="l">
              <a:defRPr sz="5689" b="1" cap="all"/>
            </a:lvl1pPr>
          </a:lstStyle>
          <a:p>
            <a:r>
              <a:rPr lang="ru-RU" smtClean="0"/>
              <a:t>Образец заголовка</a:t>
            </a:r>
            <a:endParaRPr lang="ru-RU"/>
          </a:p>
        </p:txBody>
      </p:sp>
      <p:sp>
        <p:nvSpPr>
          <p:cNvPr id="3" name="Текст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B3320333-4B1E-46BC-8835-061C538BFA4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22636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2357F69-F610-472B-99CF-802FA4DBF251}"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43285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Содержимое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8"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9"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C1463660-89F9-4359-8403-5FD80FD1DC62}"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51955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7BEFC3E3-E276-48FE-8E7F-D6581304B9EF}"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77880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3"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BEFCAAA-6B84-4A47-BE55-8A675967E02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315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1270000" y="4279900"/>
            <a:ext cx="10464800" cy="38608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21" name="Уровень текста 1…"/>
          <p:cNvSpPr txBox="1">
            <a:spLocks noGrp="1"/>
          </p:cNvSpPr>
          <p:nvPr>
            <p:ph type="body" sz="quarter" idx="1"/>
          </p:nvPr>
        </p:nvSpPr>
        <p:spPr>
          <a:xfrm>
            <a:off x="1270000" y="8191500"/>
            <a:ext cx="10464800" cy="15621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1" y="388338"/>
            <a:ext cx="4278490" cy="1652693"/>
          </a:xfrm>
        </p:spPr>
        <p:txBody>
          <a:bodyPr anchor="b"/>
          <a:lstStyle>
            <a:lvl1pPr algn="l">
              <a:defRPr sz="2844" b="1"/>
            </a:lvl1pPr>
          </a:lstStyle>
          <a:p>
            <a:r>
              <a:rPr lang="ru-RU" smtClean="0"/>
              <a:t>Образец заголовка</a:t>
            </a:r>
            <a:endParaRPr lang="ru-RU"/>
          </a:p>
        </p:txBody>
      </p:sp>
      <p:sp>
        <p:nvSpPr>
          <p:cNvPr id="3" name="Содержимое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8B8F1F88-A424-4025-B292-A0D48065AC28}"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3929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44"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9F68F117-74DA-44F9-9F21-B1A88728CDB6}"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4777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F9FAD5A0-A6AC-4C5F-8D09-9AC3296395C3}"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274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480" y="390597"/>
            <a:ext cx="2926080" cy="832216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240" y="390597"/>
            <a:ext cx="8561493" cy="832216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5F22DA7-3B03-4CC0-9FC0-5FEF0847F63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242147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39"/>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8A86D78-289D-4053-A629-F78EB89FDBC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2534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E13AEABB-BD74-4991-B2BA-1F991D826C99}"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834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592"/>
            <a:ext cx="11054080" cy="1937173"/>
          </a:xfrm>
        </p:spPr>
        <p:txBody>
          <a:bodyPr anchor="t"/>
          <a:lstStyle>
            <a:lvl1pPr algn="l">
              <a:defRPr sz="5689" b="1" cap="all"/>
            </a:lvl1pPr>
          </a:lstStyle>
          <a:p>
            <a:r>
              <a:rPr lang="ru-RU" smtClean="0"/>
              <a:t>Образец заголовка</a:t>
            </a:r>
            <a:endParaRPr lang="ru-RU"/>
          </a:p>
        </p:txBody>
      </p:sp>
      <p:sp>
        <p:nvSpPr>
          <p:cNvPr id="3" name="Текст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B3320333-4B1E-46BC-8835-061C538BFA4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37517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2357F69-F610-472B-99CF-802FA4DBF251}"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49931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Содержимое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8"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9"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C1463660-89F9-4359-8403-5FD80FD1DC62}"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047293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7BEFC3E3-E276-48FE-8E7F-D6581304B9EF}"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491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1270000" y="3225800"/>
            <a:ext cx="10464800" cy="3302000"/>
          </a:xfrm>
          <a:prstGeom prst="rect">
            <a:avLst/>
          </a:prstGeom>
        </p:spPr>
        <p:txBody>
          <a:bodyPr/>
          <a:lstStyle/>
          <a:p>
            <a:r>
              <a:t>Текст заголовка</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3"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BEFCAAA-6B84-4A47-BE55-8A675967E02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06636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1" y="388338"/>
            <a:ext cx="4278490" cy="1652693"/>
          </a:xfrm>
        </p:spPr>
        <p:txBody>
          <a:bodyPr anchor="b"/>
          <a:lstStyle>
            <a:lvl1pPr algn="l">
              <a:defRPr sz="2844" b="1"/>
            </a:lvl1pPr>
          </a:lstStyle>
          <a:p>
            <a:r>
              <a:rPr lang="ru-RU" smtClean="0"/>
              <a:t>Образец заголовка</a:t>
            </a:r>
            <a:endParaRPr lang="ru-RU"/>
          </a:p>
        </p:txBody>
      </p:sp>
      <p:sp>
        <p:nvSpPr>
          <p:cNvPr id="3" name="Содержимое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8B8F1F88-A424-4025-B292-A0D48065AC28}"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40461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44"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9F68F117-74DA-44F9-9F21-B1A88728CDB6}"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64656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F9FAD5A0-A6AC-4C5F-8D09-9AC3296395C3}"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37125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480" y="390597"/>
            <a:ext cx="2926080" cy="832216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240" y="390597"/>
            <a:ext cx="8561493" cy="832216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5F22DA7-3B03-4CC0-9FC0-5FEF0847F63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653377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39"/>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8A86D78-289D-4053-A629-F78EB89FDBC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53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E13AEABB-BD74-4991-B2BA-1F991D826C99}"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77971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592"/>
            <a:ext cx="11054080" cy="1937173"/>
          </a:xfrm>
        </p:spPr>
        <p:txBody>
          <a:bodyPr anchor="t"/>
          <a:lstStyle>
            <a:lvl1pPr algn="l">
              <a:defRPr sz="5689" b="1" cap="all"/>
            </a:lvl1pPr>
          </a:lstStyle>
          <a:p>
            <a:r>
              <a:rPr lang="ru-RU" smtClean="0"/>
              <a:t>Образец заголовка</a:t>
            </a:r>
            <a:endParaRPr lang="ru-RU"/>
          </a:p>
        </p:txBody>
      </p:sp>
      <p:sp>
        <p:nvSpPr>
          <p:cNvPr id="3" name="Текст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B3320333-4B1E-46BC-8835-061C538BFA47}"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14083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12357F69-F610-472B-99CF-802FA4DBF251}"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55521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Содержимое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8"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9"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C1463660-89F9-4359-8403-5FD80FD1DC62}"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7435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xfrm>
            <a:off x="952500" y="0"/>
            <a:ext cx="5334000" cy="4622800"/>
          </a:xfrm>
          <a:prstGeom prst="rect">
            <a:avLst/>
          </a:prstGeom>
        </p:spPr>
        <p:txBody>
          <a:bodyPr anchor="b"/>
          <a:lstStyle>
            <a:lvl1pPr>
              <a:defRPr sz="6000">
                <a:latin typeface="Helvetica Light"/>
                <a:ea typeface="Helvetica Light"/>
                <a:cs typeface="Helvetica Light"/>
                <a:sym typeface="Helvetica Light"/>
              </a:defRPr>
            </a:lvl1pPr>
          </a:lstStyle>
          <a:p>
            <a:r>
              <a:t>Текст заголовка</a:t>
            </a:r>
          </a:p>
        </p:txBody>
      </p:sp>
      <p:sp>
        <p:nvSpPr>
          <p:cNvPr id="38" name="Уровень текста 1…"/>
          <p:cNvSpPr txBox="1">
            <a:spLocks noGrp="1"/>
          </p:cNvSpPr>
          <p:nvPr>
            <p:ph type="body" sz="half" idx="1"/>
          </p:nvPr>
        </p:nvSpPr>
        <p:spPr>
          <a:xfrm>
            <a:off x="952500" y="4762500"/>
            <a:ext cx="5334000" cy="49911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7BEFC3E3-E276-48FE-8E7F-D6581304B9EF}"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506709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3"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4"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BEFCAAA-6B84-4A47-BE55-8A675967E02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1291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1" y="388338"/>
            <a:ext cx="4278490" cy="1652693"/>
          </a:xfrm>
        </p:spPr>
        <p:txBody>
          <a:bodyPr anchor="b"/>
          <a:lstStyle>
            <a:lvl1pPr algn="l">
              <a:defRPr sz="2844" b="1"/>
            </a:lvl1pPr>
          </a:lstStyle>
          <a:p>
            <a:r>
              <a:rPr lang="ru-RU" smtClean="0"/>
              <a:t>Образец заголовка</a:t>
            </a:r>
            <a:endParaRPr lang="ru-RU"/>
          </a:p>
        </p:txBody>
      </p:sp>
      <p:sp>
        <p:nvSpPr>
          <p:cNvPr id="3" name="Содержимое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8B8F1F88-A424-4025-B292-A0D48065AC28}"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881302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44"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7"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9F68F117-74DA-44F9-9F21-B1A88728CDB6}"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4524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F9FAD5A0-A6AC-4C5F-8D09-9AC3296395C3}"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357173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480" y="390597"/>
            <a:ext cx="2926080" cy="832216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240" y="390597"/>
            <a:ext cx="8561493" cy="832216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u-RU">
              <a:solidFill>
                <a:prstClr val="black">
                  <a:tint val="75000"/>
                </a:prstClr>
              </a:solidFill>
              <a:latin typeface="Tahoma" panose="020B0604030504040204" pitchFamily="34"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35F22DA7-3B03-4CC0-9FC0-5FEF0847F63D}"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a:t>
            </a:fld>
            <a:endParaRPr lang="ru-RU" altLang="ru-RU" smtClean="0">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51065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Free powerpoint templates nice powerpoint backgrounds for"/>
          <p:cNvPicPr>
            <a:picLocks noChangeAspect="1" noChangeArrowheads="1"/>
          </p:cNvPicPr>
          <p:nvPr userDrawn="1"/>
        </p:nvPicPr>
        <p:blipFill>
          <a:blip r:embed="rId2" cstate="print"/>
          <a:srcRect/>
          <a:stretch>
            <a:fillRect/>
          </a:stretch>
        </p:blipFill>
        <p:spPr bwMode="auto">
          <a:xfrm>
            <a:off x="0" y="0"/>
            <a:ext cx="13004800" cy="9753600"/>
          </a:xfrm>
          <a:prstGeom prst="rect">
            <a:avLst/>
          </a:prstGeom>
          <a:noFill/>
        </p:spPr>
      </p:pic>
      <p:sp>
        <p:nvSpPr>
          <p:cNvPr id="2" name="Title 1"/>
          <p:cNvSpPr>
            <a:spLocks noGrp="1"/>
          </p:cNvSpPr>
          <p:nvPr>
            <p:ph type="ctrTitle"/>
          </p:nvPr>
        </p:nvSpPr>
        <p:spPr>
          <a:xfrm>
            <a:off x="975360" y="3029939"/>
            <a:ext cx="11054080" cy="2090702"/>
          </a:xfrm>
        </p:spPr>
        <p:txBody>
          <a:bodyPr/>
          <a:lstStyle>
            <a:lvl1pPr>
              <a:defRPr>
                <a:solidFill>
                  <a:srgbClr val="006599"/>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0A3A2B-C3EC-4717-A17E-CD4B65651A46}" type="slidenum">
              <a:rPr lang="en-GB" smtClean="0"/>
              <a:pPr/>
              <a:t>‹#›</a:t>
            </a:fld>
            <a:endParaRPr lang="en-GB" dirty="0"/>
          </a:p>
        </p:txBody>
      </p:sp>
    </p:spTree>
    <p:extLst>
      <p:ext uri="{BB962C8B-B14F-4D97-AF65-F5344CB8AC3E}">
        <p14:creationId xmlns:p14="http://schemas.microsoft.com/office/powerpoint/2010/main" val="1944487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1965"/>
            <a:ext cx="11704320" cy="1625600"/>
          </a:xfrm>
        </p:spPr>
        <p:txBody>
          <a:bodyPr/>
          <a:lstStyle>
            <a:lvl1pPr>
              <a:defRPr>
                <a:solidFill>
                  <a:srgbClr val="023C9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50240" y="1629717"/>
            <a:ext cx="11704320" cy="7083049"/>
          </a:xfrm>
        </p:spPr>
        <p:txBody>
          <a:bodyPr/>
          <a:lstStyle>
            <a:lvl1pPr>
              <a:defRPr>
                <a:solidFill>
                  <a:srgbClr val="023C90"/>
                </a:solidFill>
              </a:defRPr>
            </a:lvl1pPr>
            <a:lvl2pPr>
              <a:defRPr>
                <a:solidFill>
                  <a:srgbClr val="023C90"/>
                </a:solidFill>
              </a:defRPr>
            </a:lvl2pPr>
            <a:lvl3pPr>
              <a:defRPr>
                <a:solidFill>
                  <a:srgbClr val="023C90"/>
                </a:solidFill>
              </a:defRPr>
            </a:lvl3pPr>
            <a:lvl4pPr>
              <a:defRPr>
                <a:solidFill>
                  <a:srgbClr val="023C90"/>
                </a:solidFill>
              </a:defRPr>
            </a:lvl4pPr>
            <a:lvl5pPr>
              <a:defRPr>
                <a:solidFill>
                  <a:srgbClr val="023C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2216727" y="9286317"/>
            <a:ext cx="10788073" cy="705065"/>
          </a:xfrm>
          <a:prstGeom prst="rect">
            <a:avLst/>
          </a:prstGeom>
          <a:noFill/>
        </p:spPr>
        <p:txBody>
          <a:bodyPr wrap="square" rtlCol="0">
            <a:spAutoFit/>
          </a:bodyPr>
          <a:lstStyle/>
          <a:p>
            <a:pPr marL="0" marR="0" indent="0" algn="ctr" defTabSz="1300460" rtl="0" eaLnBrk="1" fontAlgn="base" latinLnBrk="0" hangingPunct="1">
              <a:lnSpc>
                <a:spcPct val="100000"/>
              </a:lnSpc>
              <a:spcBef>
                <a:spcPct val="0"/>
              </a:spcBef>
              <a:spcAft>
                <a:spcPct val="0"/>
              </a:spcAft>
              <a:buClrTx/>
              <a:buSzTx/>
              <a:buFontTx/>
              <a:buNone/>
              <a:tabLst/>
              <a:defRPr/>
            </a:pPr>
            <a:r>
              <a:rPr lang="en-IE" sz="1991" b="0" dirty="0" smtClean="0">
                <a:solidFill>
                  <a:srgbClr val="336FB0"/>
                </a:solidFill>
              </a:rPr>
              <a:t>16</a:t>
            </a:r>
            <a:r>
              <a:rPr lang="en-IE" sz="1991" b="0" baseline="30000" dirty="0" smtClean="0">
                <a:solidFill>
                  <a:srgbClr val="336FB0"/>
                </a:solidFill>
              </a:rPr>
              <a:t>th</a:t>
            </a:r>
            <a:r>
              <a:rPr lang="en-IE" sz="1991" b="0" dirty="0" smtClean="0">
                <a:solidFill>
                  <a:srgbClr val="336FB0"/>
                </a:solidFill>
              </a:rPr>
              <a:t> August  2017 - </a:t>
            </a:r>
            <a:r>
              <a:rPr lang="en-IE" sz="1991" b="0" dirty="0">
                <a:solidFill>
                  <a:srgbClr val="336FB0"/>
                </a:solidFill>
              </a:rPr>
              <a:t>Julia Hall: hall@hydro.tuwien.ac.at</a:t>
            </a:r>
            <a:endParaRPr lang="en-IE" sz="1707" b="0" dirty="0">
              <a:solidFill>
                <a:srgbClr val="336FB0"/>
              </a:solidFill>
            </a:endParaRPr>
          </a:p>
          <a:p>
            <a:pPr algn="ctr"/>
            <a:endParaRPr lang="en-IE" sz="1991" b="0" dirty="0">
              <a:solidFill>
                <a:srgbClr val="336FB0"/>
              </a:solidFill>
            </a:endParaRPr>
          </a:p>
        </p:txBody>
      </p:sp>
    </p:spTree>
    <p:extLst>
      <p:ext uri="{BB962C8B-B14F-4D97-AF65-F5344CB8AC3E}">
        <p14:creationId xmlns:p14="http://schemas.microsoft.com/office/powerpoint/2010/main" val="3633022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3C90"/>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50240" y="2275841"/>
            <a:ext cx="5743787" cy="6436925"/>
          </a:xfrm>
        </p:spPr>
        <p:txBody>
          <a:bodyPr/>
          <a:lstStyle>
            <a:lvl1pPr>
              <a:defRPr sz="3982">
                <a:solidFill>
                  <a:srgbClr val="023C90"/>
                </a:solidFill>
              </a:defRPr>
            </a:lvl1pPr>
            <a:lvl2pPr>
              <a:defRPr sz="3413">
                <a:solidFill>
                  <a:srgbClr val="023C90"/>
                </a:solidFill>
              </a:defRPr>
            </a:lvl2pPr>
            <a:lvl3pPr>
              <a:defRPr sz="2844">
                <a:solidFill>
                  <a:srgbClr val="023C90"/>
                </a:solidFill>
              </a:defRPr>
            </a:lvl3pPr>
            <a:lvl4pPr>
              <a:defRPr sz="2560">
                <a:solidFill>
                  <a:srgbClr val="023C90"/>
                </a:solidFill>
              </a:defRPr>
            </a:lvl4pPr>
            <a:lvl5pPr>
              <a:defRPr sz="2560">
                <a:solidFill>
                  <a:srgbClr val="023C90"/>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610773" y="2275841"/>
            <a:ext cx="5743787" cy="6436925"/>
          </a:xfrm>
        </p:spPr>
        <p:txBody>
          <a:bodyPr/>
          <a:lstStyle>
            <a:lvl1pPr>
              <a:defRPr sz="3982">
                <a:solidFill>
                  <a:srgbClr val="023C90"/>
                </a:solidFill>
              </a:defRPr>
            </a:lvl1pPr>
            <a:lvl2pPr>
              <a:defRPr sz="3413">
                <a:solidFill>
                  <a:srgbClr val="023C90"/>
                </a:solidFill>
              </a:defRPr>
            </a:lvl2pPr>
            <a:lvl3pPr>
              <a:defRPr sz="2844">
                <a:solidFill>
                  <a:srgbClr val="023C90"/>
                </a:solidFill>
              </a:defRPr>
            </a:lvl3pPr>
            <a:lvl4pPr>
              <a:defRPr sz="2560">
                <a:solidFill>
                  <a:srgbClr val="023C90"/>
                </a:solidFill>
              </a:defRPr>
            </a:lvl4pPr>
            <a:lvl5pPr>
              <a:defRPr sz="2560">
                <a:solidFill>
                  <a:srgbClr val="023C90"/>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7" name="Slide Number Placeholder 6"/>
          <p:cNvSpPr>
            <a:spLocks noGrp="1"/>
          </p:cNvSpPr>
          <p:nvPr>
            <p:ph type="sldNum" sz="quarter" idx="12"/>
          </p:nvPr>
        </p:nvSpPr>
        <p:spPr>
          <a:xfrm>
            <a:off x="9970347" y="9234312"/>
            <a:ext cx="3034453" cy="519289"/>
          </a:xfrm>
        </p:spPr>
        <p:txBody>
          <a:bodyPr/>
          <a:lstStyle/>
          <a:p>
            <a:fld id="{DC0A3A2B-C3EC-4717-A17E-CD4B65651A46}" type="slidenum">
              <a:rPr lang="en-GB" smtClean="0"/>
              <a:pPr/>
              <a:t>‹#›</a:t>
            </a:fld>
            <a:endParaRPr lang="en-GB" dirty="0"/>
          </a:p>
        </p:txBody>
      </p:sp>
      <p:sp>
        <p:nvSpPr>
          <p:cNvPr id="9" name="TextBox 8"/>
          <p:cNvSpPr txBox="1"/>
          <p:nvPr userDrawn="1"/>
        </p:nvSpPr>
        <p:spPr>
          <a:xfrm>
            <a:off x="2216727" y="9302675"/>
            <a:ext cx="10788073" cy="705065"/>
          </a:xfrm>
          <a:prstGeom prst="rect">
            <a:avLst/>
          </a:prstGeom>
          <a:noFill/>
        </p:spPr>
        <p:txBody>
          <a:bodyPr wrap="square" rtlCol="0">
            <a:spAutoFit/>
          </a:bodyPr>
          <a:lstStyle/>
          <a:p>
            <a:pPr marL="0" marR="0" indent="0" algn="ctr" defTabSz="1300460" rtl="0" eaLnBrk="1" fontAlgn="base" latinLnBrk="0" hangingPunct="1">
              <a:lnSpc>
                <a:spcPct val="100000"/>
              </a:lnSpc>
              <a:spcBef>
                <a:spcPct val="0"/>
              </a:spcBef>
              <a:spcAft>
                <a:spcPct val="0"/>
              </a:spcAft>
              <a:buClrTx/>
              <a:buSzTx/>
              <a:buFontTx/>
              <a:buNone/>
              <a:tabLst/>
              <a:defRPr/>
            </a:pPr>
            <a:r>
              <a:rPr lang="en-IE" sz="1991" b="0" dirty="0" smtClean="0">
                <a:solidFill>
                  <a:srgbClr val="336FB0"/>
                </a:solidFill>
              </a:rPr>
              <a:t>16</a:t>
            </a:r>
            <a:r>
              <a:rPr lang="en-IE" sz="1991" b="0" baseline="30000" dirty="0" smtClean="0">
                <a:solidFill>
                  <a:srgbClr val="336FB0"/>
                </a:solidFill>
              </a:rPr>
              <a:t>th</a:t>
            </a:r>
            <a:r>
              <a:rPr lang="en-IE" sz="1991" b="0" dirty="0" smtClean="0">
                <a:solidFill>
                  <a:srgbClr val="336FB0"/>
                </a:solidFill>
              </a:rPr>
              <a:t> August  2017 - </a:t>
            </a:r>
            <a:r>
              <a:rPr lang="en-IE" sz="1991" b="0" dirty="0">
                <a:solidFill>
                  <a:srgbClr val="336FB0"/>
                </a:solidFill>
              </a:rPr>
              <a:t>Julia Hall: hall@hydro.tuwien.ac.at</a:t>
            </a:r>
            <a:endParaRPr lang="en-IE" sz="1707" b="0" dirty="0">
              <a:solidFill>
                <a:srgbClr val="336FB0"/>
              </a:solidFill>
            </a:endParaRPr>
          </a:p>
          <a:p>
            <a:pPr algn="ctr"/>
            <a:endParaRPr lang="en-IE" sz="1991" b="0" dirty="0">
              <a:solidFill>
                <a:srgbClr val="336FB0"/>
              </a:solidFill>
            </a:endParaRPr>
          </a:p>
        </p:txBody>
      </p:sp>
    </p:spTree>
    <p:extLst>
      <p:ext uri="{BB962C8B-B14F-4D97-AF65-F5344CB8AC3E}">
        <p14:creationId xmlns:p14="http://schemas.microsoft.com/office/powerpoint/2010/main" val="73985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3C90"/>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solidFill>
                  <a:srgbClr val="023C90"/>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solidFill>
                  <a:srgbClr val="023C90"/>
                </a:solidFill>
              </a:defRPr>
            </a:lvl1pPr>
            <a:lvl2pPr>
              <a:defRPr sz="2844">
                <a:solidFill>
                  <a:srgbClr val="023C90"/>
                </a:solidFill>
              </a:defRPr>
            </a:lvl2pPr>
            <a:lvl3pPr>
              <a:defRPr sz="2560">
                <a:solidFill>
                  <a:srgbClr val="023C90"/>
                </a:solidFill>
              </a:defRPr>
            </a:lvl3pPr>
            <a:lvl4pPr>
              <a:defRPr sz="2276">
                <a:solidFill>
                  <a:srgbClr val="023C90"/>
                </a:solidFill>
              </a:defRPr>
            </a:lvl4pPr>
            <a:lvl5pPr>
              <a:defRPr sz="2276">
                <a:solidFill>
                  <a:srgbClr val="023C90"/>
                </a:solidFill>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solidFill>
                  <a:srgbClr val="023C90"/>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solidFill>
                  <a:srgbClr val="023C90"/>
                </a:solidFill>
              </a:defRPr>
            </a:lvl1pPr>
            <a:lvl2pPr>
              <a:defRPr sz="2844">
                <a:solidFill>
                  <a:srgbClr val="023C90"/>
                </a:solidFill>
              </a:defRPr>
            </a:lvl2pPr>
            <a:lvl3pPr>
              <a:defRPr sz="2560">
                <a:solidFill>
                  <a:srgbClr val="023C90"/>
                </a:solidFill>
              </a:defRPr>
            </a:lvl3pPr>
            <a:lvl4pPr>
              <a:defRPr sz="2276">
                <a:solidFill>
                  <a:srgbClr val="023C90"/>
                </a:solidFill>
              </a:defRPr>
            </a:lvl4pPr>
            <a:lvl5pPr>
              <a:defRPr sz="2276">
                <a:solidFill>
                  <a:srgbClr val="023C90"/>
                </a:solidFill>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C0A3A2B-C3EC-4717-A17E-CD4B65651A46}" type="slidenum">
              <a:rPr lang="en-GB" smtClean="0"/>
              <a:pPr/>
              <a:t>‹#›</a:t>
            </a:fld>
            <a:endParaRPr lang="en-GB" dirty="0"/>
          </a:p>
        </p:txBody>
      </p:sp>
    </p:spTree>
    <p:extLst>
      <p:ext uri="{BB962C8B-B14F-4D97-AF65-F5344CB8AC3E}">
        <p14:creationId xmlns:p14="http://schemas.microsoft.com/office/powerpoint/2010/main" val="1751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46" name="Текст заголовка"/>
          <p:cNvSpPr txBox="1">
            <a:spLocks noGrp="1"/>
          </p:cNvSpPr>
          <p:nvPr>
            <p:ph type="title"/>
          </p:nvPr>
        </p:nvSpPr>
        <p:spPr>
          <a:xfrm>
            <a:off x="952500" y="0"/>
            <a:ext cx="11099800" cy="3048000"/>
          </a:xfrm>
          <a:prstGeom prst="rect">
            <a:avLst/>
          </a:prstGeom>
        </p:spPr>
        <p:txBody>
          <a:bodyPr/>
          <a:lstStyle>
            <a:lvl1pPr>
              <a:defRPr>
                <a:latin typeface="Helvetica Light"/>
                <a:ea typeface="Helvetica Light"/>
                <a:cs typeface="Helvetica Light"/>
                <a:sym typeface="Helvetica Light"/>
              </a:defRPr>
            </a:lvl1pPr>
          </a:lstStyle>
          <a:p>
            <a:r>
              <a:t>Текст заголовка</a:t>
            </a:r>
          </a:p>
        </p:txBody>
      </p:sp>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3C90"/>
                </a:solidFill>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C0A3A2B-C3EC-4717-A17E-CD4B65651A46}" type="slidenum">
              <a:rPr lang="en-GB" smtClean="0"/>
              <a:pPr/>
              <a:t>‹#›</a:t>
            </a:fld>
            <a:endParaRPr lang="en-GB" dirty="0"/>
          </a:p>
        </p:txBody>
      </p:sp>
    </p:spTree>
    <p:extLst>
      <p:ext uri="{BB962C8B-B14F-4D97-AF65-F5344CB8AC3E}">
        <p14:creationId xmlns:p14="http://schemas.microsoft.com/office/powerpoint/2010/main" val="2841453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C0A3A2B-C3EC-4717-A17E-CD4B65651A46}" type="slidenum">
              <a:rPr lang="en-GB" smtClean="0"/>
              <a:pPr/>
              <a:t>‹#›</a:t>
            </a:fld>
            <a:endParaRPr lang="en-GB" dirty="0"/>
          </a:p>
        </p:txBody>
      </p:sp>
    </p:spTree>
    <p:extLst>
      <p:ext uri="{BB962C8B-B14F-4D97-AF65-F5344CB8AC3E}">
        <p14:creationId xmlns:p14="http://schemas.microsoft.com/office/powerpoint/2010/main" val="2841912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5360" y="3029939"/>
            <a:ext cx="11054080" cy="209070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25655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21633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592"/>
            <a:ext cx="11054080" cy="1937173"/>
          </a:xfrm>
        </p:spPr>
        <p:txBody>
          <a:bodyPr anchor="t"/>
          <a:lstStyle>
            <a:lvl1pPr algn="l">
              <a:defRPr sz="5689" b="1" cap="all"/>
            </a:lvl1pPr>
          </a:lstStyle>
          <a:p>
            <a:r>
              <a:rPr lang="ru-RU" smtClean="0"/>
              <a:t>Образец заголовка</a:t>
            </a:r>
            <a:endParaRPr lang="ru-RU"/>
          </a:p>
        </p:txBody>
      </p:sp>
      <p:sp>
        <p:nvSpPr>
          <p:cNvPr id="3" name="Текст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48391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14252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Содержимое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96360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311810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255306" y="268289"/>
            <a:ext cx="614468" cy="519289"/>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12136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1" y="388338"/>
            <a:ext cx="4278490" cy="1652693"/>
          </a:xfrm>
        </p:spPr>
        <p:txBody>
          <a:bodyPr anchor="b"/>
          <a:lstStyle>
            <a:lvl1pPr algn="l">
              <a:defRPr sz="2844" b="1"/>
            </a:lvl1pPr>
          </a:lstStyle>
          <a:p>
            <a:r>
              <a:rPr lang="ru-RU" smtClean="0"/>
              <a:t>Образец заголовка</a:t>
            </a:r>
            <a:endParaRPr lang="ru-RU"/>
          </a:p>
        </p:txBody>
      </p:sp>
      <p:sp>
        <p:nvSpPr>
          <p:cNvPr id="3" name="Содержимое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3321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3" name="Текст заголовка"/>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Текст заголовка</a:t>
            </a:r>
          </a:p>
        </p:txBody>
      </p:sp>
      <p:sp>
        <p:nvSpPr>
          <p:cNvPr id="64" name="Уровень текста 1…"/>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atin typeface="Helvetica Light"/>
                <a:ea typeface="Helvetica Light"/>
                <a:cs typeface="Helvetica Light"/>
                <a:sym typeface="Helvetica Light"/>
              </a:defRPr>
            </a:lvl1pPr>
            <a:lvl2pPr marL="685800" indent="-342900">
              <a:spcBef>
                <a:spcPts val="3200"/>
              </a:spcBef>
              <a:defRPr sz="2800">
                <a:latin typeface="Helvetica Light"/>
                <a:ea typeface="Helvetica Light"/>
                <a:cs typeface="Helvetica Light"/>
                <a:sym typeface="Helvetica Light"/>
              </a:defRPr>
            </a:lvl2pPr>
            <a:lvl3pPr marL="1028700" indent="-342900">
              <a:spcBef>
                <a:spcPts val="3200"/>
              </a:spcBef>
              <a:defRPr sz="2800">
                <a:latin typeface="Helvetica Light"/>
                <a:ea typeface="Helvetica Light"/>
                <a:cs typeface="Helvetica Light"/>
                <a:sym typeface="Helvetica Light"/>
              </a:defRPr>
            </a:lvl3pPr>
            <a:lvl4pPr marL="1371600" indent="-342900">
              <a:spcBef>
                <a:spcPts val="3200"/>
              </a:spcBef>
              <a:defRPr sz="2800">
                <a:latin typeface="Helvetica Light"/>
                <a:ea typeface="Helvetica Light"/>
                <a:cs typeface="Helvetica Light"/>
                <a:sym typeface="Helvetica Light"/>
              </a:defRPr>
            </a:lvl4pPr>
            <a:lvl5pPr marL="1714500" indent="-342900">
              <a:spcBef>
                <a:spcPts val="3200"/>
              </a:spcBef>
              <a:defRPr sz="28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nchor="b"/>
          <a:lstStyle>
            <a:lvl1pPr algn="l">
              <a:defRPr sz="2844"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ru-RU"/>
          </a:p>
        </p:txBody>
      </p:sp>
      <p:sp>
        <p:nvSpPr>
          <p:cNvPr id="4" name="Текст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40367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48087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428480" y="390597"/>
            <a:ext cx="2926080" cy="832216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50240" y="390597"/>
            <a:ext cx="8561493" cy="832216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305148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75360" y="3404729"/>
            <a:ext cx="11054080" cy="155787"/>
          </a:xfrm>
          <a:custGeom>
            <a:avLst/>
            <a:gdLst>
              <a:gd name="T0" fmla="*/ 0 w 1000"/>
              <a:gd name="T1" fmla="*/ 0 h 1000"/>
              <a:gd name="T2" fmla="*/ 4803343 w 1000"/>
              <a:gd name="T3" fmla="*/ 0 h 1000"/>
              <a:gd name="T4" fmla="*/ 4803343 w 1000"/>
              <a:gd name="T5" fmla="*/ 109538 h 1000"/>
              <a:gd name="T6" fmla="*/ 0 w 1000"/>
              <a:gd name="T7" fmla="*/ 109538 h 1000"/>
              <a:gd name="T8" fmla="*/ 0 w 1000"/>
              <a:gd name="T9" fmla="*/ 0 h 1000"/>
              <a:gd name="T10" fmla="*/ 77724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ru-RU" sz="5120"/>
          </a:p>
        </p:txBody>
      </p:sp>
      <p:sp>
        <p:nvSpPr>
          <p:cNvPr id="53250" name="Rectangle 2"/>
          <p:cNvSpPr>
            <a:spLocks noGrp="1" noChangeArrowheads="1"/>
          </p:cNvSpPr>
          <p:nvPr>
            <p:ph type="ctrTitle"/>
          </p:nvPr>
        </p:nvSpPr>
        <p:spPr>
          <a:xfrm>
            <a:off x="975360" y="1408853"/>
            <a:ext cx="11054080" cy="1950720"/>
          </a:xfrm>
        </p:spPr>
        <p:txBody>
          <a:bodyPr/>
          <a:lstStyle>
            <a:lvl1pPr>
              <a:defRPr sz="5689"/>
            </a:lvl1pPr>
          </a:lstStyle>
          <a:p>
            <a:r>
              <a:rPr lang="ru-RU"/>
              <a:t>Образец заголовка</a:t>
            </a:r>
          </a:p>
        </p:txBody>
      </p:sp>
      <p:sp>
        <p:nvSpPr>
          <p:cNvPr id="53251" name="Rectangle 3"/>
          <p:cNvSpPr>
            <a:spLocks noGrp="1" noChangeArrowheads="1"/>
          </p:cNvSpPr>
          <p:nvPr>
            <p:ph type="subTitle" idx="1"/>
          </p:nvPr>
        </p:nvSpPr>
        <p:spPr>
          <a:xfrm>
            <a:off x="2059093" y="4876800"/>
            <a:ext cx="9970347" cy="2275840"/>
          </a:xfrm>
        </p:spPr>
        <p:txBody>
          <a:bodyPr/>
          <a:lstStyle>
            <a:lvl1pPr marL="0" indent="0">
              <a:buFont typeface="Wingdings" pitchFamily="2" charset="2"/>
              <a:buNone/>
              <a:defRPr sz="3982"/>
            </a:lvl1pPr>
          </a:lstStyle>
          <a:p>
            <a:r>
              <a:rPr lang="ru-RU"/>
              <a:t>Образец подзаголовка</a:t>
            </a:r>
          </a:p>
        </p:txBody>
      </p:sp>
      <p:sp>
        <p:nvSpPr>
          <p:cNvPr id="5" name="Rectangle 4"/>
          <p:cNvSpPr>
            <a:spLocks noGrp="1" noChangeArrowheads="1"/>
          </p:cNvSpPr>
          <p:nvPr>
            <p:ph type="dt" sz="half" idx="10"/>
          </p:nvPr>
        </p:nvSpPr>
        <p:spPr>
          <a:xfrm>
            <a:off x="975360" y="8886613"/>
            <a:ext cx="2709333" cy="650240"/>
          </a:xfrm>
        </p:spPr>
        <p:txBody>
          <a:bodyPr/>
          <a:lstStyle>
            <a:lvl1pPr>
              <a:defRPr/>
            </a:lvl1pPr>
          </a:lstStyle>
          <a:p>
            <a:pPr>
              <a:defRPr/>
            </a:pPr>
            <a:fld id="{72EE9E7A-4650-499F-B054-778D42E22F18}" type="datetimeFigureOut">
              <a:rPr lang="ru-RU"/>
              <a:pPr>
                <a:defRPr/>
              </a:pPr>
              <a:t>09.10.2019</a:t>
            </a:fld>
            <a:endParaRPr lang="ru-RU"/>
          </a:p>
        </p:txBody>
      </p:sp>
      <p:sp>
        <p:nvSpPr>
          <p:cNvPr id="6" name="Rectangle 5"/>
          <p:cNvSpPr>
            <a:spLocks noGrp="1" noChangeArrowheads="1"/>
          </p:cNvSpPr>
          <p:nvPr>
            <p:ph type="ftr" sz="quarter" idx="11"/>
          </p:nvPr>
        </p:nvSpPr>
        <p:spPr>
          <a:xfrm>
            <a:off x="4443307" y="8886613"/>
            <a:ext cx="4118187" cy="650240"/>
          </a:xfrm>
        </p:spPr>
        <p:txBody>
          <a:bodyPr/>
          <a:lstStyle>
            <a:lvl1pPr>
              <a:defRPr/>
            </a:lvl1pPr>
          </a:lstStyle>
          <a:p>
            <a:pPr>
              <a:defRPr/>
            </a:pPr>
            <a:endParaRPr lang="ru-RU"/>
          </a:p>
        </p:txBody>
      </p:sp>
      <p:sp>
        <p:nvSpPr>
          <p:cNvPr id="7" name="Rectangle 6"/>
          <p:cNvSpPr>
            <a:spLocks noGrp="1" noChangeArrowheads="1"/>
          </p:cNvSpPr>
          <p:nvPr>
            <p:ph type="sldNum" sz="quarter" idx="12"/>
          </p:nvPr>
        </p:nvSpPr>
        <p:spPr>
          <a:xfrm>
            <a:off x="9320107" y="8886613"/>
            <a:ext cx="2709333" cy="650240"/>
          </a:xfrm>
        </p:spPr>
        <p:txBody>
          <a:bodyPr/>
          <a:lstStyle>
            <a:lvl1pPr>
              <a:defRPr smtClean="0"/>
            </a:lvl1pPr>
          </a:lstStyle>
          <a:p>
            <a:pPr>
              <a:defRPr/>
            </a:pPr>
            <a:fld id="{42B3E04E-25F6-436E-8682-528B1B44E331}" type="slidenum">
              <a:rPr lang="ru-RU" altLang="ru-RU"/>
              <a:pPr>
                <a:defRPr/>
              </a:pPr>
              <a:t>‹#›</a:t>
            </a:fld>
            <a:endParaRPr lang="ru-RU" altLang="ru-RU"/>
          </a:p>
        </p:txBody>
      </p:sp>
    </p:spTree>
    <p:extLst>
      <p:ext uri="{BB962C8B-B14F-4D97-AF65-F5344CB8AC3E}">
        <p14:creationId xmlns:p14="http://schemas.microsoft.com/office/powerpoint/2010/main" val="3512442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dt" sz="half" idx="10"/>
          </p:nvPr>
        </p:nvSpPr>
        <p:spPr/>
        <p:txBody>
          <a:bodyPr/>
          <a:lstStyle>
            <a:lvl1pPr>
              <a:defRPr/>
            </a:lvl1pPr>
          </a:lstStyle>
          <a:p>
            <a:pPr>
              <a:defRPr/>
            </a:pPr>
            <a:fld id="{D8C27A79-7D86-4EF7-ACB7-415828E46D71}" type="datetimeFigureOut">
              <a:rPr lang="ru-RU"/>
              <a:pPr>
                <a:defRPr/>
              </a:pPr>
              <a:t>09.10.2019</a:t>
            </a:fld>
            <a:endParaRPr lang="ru-RU"/>
          </a:p>
        </p:txBody>
      </p:sp>
      <p:sp>
        <p:nvSpPr>
          <p:cNvPr id="5" name="Rectangle 7"/>
          <p:cNvSpPr>
            <a:spLocks noGrp="1" noChangeArrowheads="1"/>
          </p:cNvSpPr>
          <p:nvPr>
            <p:ph type="ftr" sz="quarter" idx="11"/>
          </p:nvPr>
        </p:nvSpPr>
        <p:spPr/>
        <p:txBody>
          <a:bodyPr/>
          <a:lstStyle>
            <a:lvl1pPr>
              <a:defRPr/>
            </a:lvl1pPr>
          </a:lstStyle>
          <a:p>
            <a:pPr>
              <a:defRPr/>
            </a:pPr>
            <a:endParaRPr lang="ru-RU"/>
          </a:p>
        </p:txBody>
      </p:sp>
      <p:sp>
        <p:nvSpPr>
          <p:cNvPr id="6" name="Rectangle 8"/>
          <p:cNvSpPr>
            <a:spLocks noGrp="1" noChangeArrowheads="1"/>
          </p:cNvSpPr>
          <p:nvPr>
            <p:ph type="sldNum" sz="quarter" idx="12"/>
          </p:nvPr>
        </p:nvSpPr>
        <p:spPr/>
        <p:txBody>
          <a:bodyPr/>
          <a:lstStyle>
            <a:lvl1pPr>
              <a:defRPr smtClean="0"/>
            </a:lvl1pPr>
          </a:lstStyle>
          <a:p>
            <a:pPr>
              <a:defRPr/>
            </a:pPr>
            <a:fld id="{E183FA0E-C890-4790-BACC-DE71C6B2BD43}" type="slidenum">
              <a:rPr lang="ru-RU" altLang="ru-RU"/>
              <a:pPr>
                <a:defRPr/>
              </a:pPr>
              <a:t>‹#›</a:t>
            </a:fld>
            <a:endParaRPr lang="ru-RU" altLang="ru-RU"/>
          </a:p>
        </p:txBody>
      </p:sp>
    </p:spTree>
    <p:extLst>
      <p:ext uri="{BB962C8B-B14F-4D97-AF65-F5344CB8AC3E}">
        <p14:creationId xmlns:p14="http://schemas.microsoft.com/office/powerpoint/2010/main" val="3510594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7290" y="6267592"/>
            <a:ext cx="11054080" cy="1937173"/>
          </a:xfrm>
        </p:spPr>
        <p:txBody>
          <a:bodyPr anchor="t"/>
          <a:lstStyle>
            <a:lvl1pPr algn="l">
              <a:defRPr sz="5689" b="1" cap="all"/>
            </a:lvl1pPr>
          </a:lstStyle>
          <a:p>
            <a:r>
              <a:rPr lang="ru-RU" smtClean="0"/>
              <a:t>Образец заголовка</a:t>
            </a:r>
            <a:endParaRPr lang="ru-RU"/>
          </a:p>
        </p:txBody>
      </p:sp>
      <p:sp>
        <p:nvSpPr>
          <p:cNvPr id="3" name="Текст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ru-RU" smtClean="0"/>
              <a:t>Образец текста</a:t>
            </a:r>
          </a:p>
        </p:txBody>
      </p:sp>
      <p:sp>
        <p:nvSpPr>
          <p:cNvPr id="4" name="Rectangle 6"/>
          <p:cNvSpPr>
            <a:spLocks noGrp="1" noChangeArrowheads="1"/>
          </p:cNvSpPr>
          <p:nvPr>
            <p:ph type="dt" sz="half" idx="10"/>
          </p:nvPr>
        </p:nvSpPr>
        <p:spPr/>
        <p:txBody>
          <a:bodyPr/>
          <a:lstStyle>
            <a:lvl1pPr>
              <a:defRPr/>
            </a:lvl1pPr>
          </a:lstStyle>
          <a:p>
            <a:pPr>
              <a:defRPr/>
            </a:pPr>
            <a:fld id="{540B1509-A90D-4DE2-9237-858061CAC619}" type="datetimeFigureOut">
              <a:rPr lang="ru-RU"/>
              <a:pPr>
                <a:defRPr/>
              </a:pPr>
              <a:t>09.10.2019</a:t>
            </a:fld>
            <a:endParaRPr lang="ru-RU"/>
          </a:p>
        </p:txBody>
      </p:sp>
      <p:sp>
        <p:nvSpPr>
          <p:cNvPr id="5" name="Rectangle 7"/>
          <p:cNvSpPr>
            <a:spLocks noGrp="1" noChangeArrowheads="1"/>
          </p:cNvSpPr>
          <p:nvPr>
            <p:ph type="ftr" sz="quarter" idx="11"/>
          </p:nvPr>
        </p:nvSpPr>
        <p:spPr/>
        <p:txBody>
          <a:bodyPr/>
          <a:lstStyle>
            <a:lvl1pPr>
              <a:defRPr/>
            </a:lvl1pPr>
          </a:lstStyle>
          <a:p>
            <a:pPr>
              <a:defRPr/>
            </a:pPr>
            <a:endParaRPr lang="ru-RU"/>
          </a:p>
        </p:txBody>
      </p:sp>
      <p:sp>
        <p:nvSpPr>
          <p:cNvPr id="6" name="Rectangle 8"/>
          <p:cNvSpPr>
            <a:spLocks noGrp="1" noChangeArrowheads="1"/>
          </p:cNvSpPr>
          <p:nvPr>
            <p:ph type="sldNum" sz="quarter" idx="12"/>
          </p:nvPr>
        </p:nvSpPr>
        <p:spPr/>
        <p:txBody>
          <a:bodyPr/>
          <a:lstStyle>
            <a:lvl1pPr>
              <a:defRPr smtClean="0"/>
            </a:lvl1pPr>
          </a:lstStyle>
          <a:p>
            <a:pPr>
              <a:defRPr/>
            </a:pPr>
            <a:fld id="{260E8406-EBF6-4A71-9795-5A25382556D7}" type="slidenum">
              <a:rPr lang="ru-RU" altLang="ru-RU"/>
              <a:pPr>
                <a:defRPr/>
              </a:pPr>
              <a:t>‹#›</a:t>
            </a:fld>
            <a:endParaRPr lang="ru-RU" altLang="ru-RU"/>
          </a:p>
        </p:txBody>
      </p:sp>
    </p:spTree>
    <p:extLst>
      <p:ext uri="{BB962C8B-B14F-4D97-AF65-F5344CB8AC3E}">
        <p14:creationId xmlns:p14="http://schemas.microsoft.com/office/powerpoint/2010/main" val="3823163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06027" y="2492587"/>
            <a:ext cx="5581227" cy="606890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04001" y="2492587"/>
            <a:ext cx="5581227" cy="606890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6"/>
          <p:cNvSpPr>
            <a:spLocks noGrp="1" noChangeArrowheads="1"/>
          </p:cNvSpPr>
          <p:nvPr>
            <p:ph type="dt" sz="half" idx="10"/>
          </p:nvPr>
        </p:nvSpPr>
        <p:spPr/>
        <p:txBody>
          <a:bodyPr/>
          <a:lstStyle>
            <a:lvl1pPr>
              <a:defRPr/>
            </a:lvl1pPr>
          </a:lstStyle>
          <a:p>
            <a:pPr>
              <a:defRPr/>
            </a:pPr>
            <a:fld id="{489771D1-06C2-4CB9-84C4-8AE4B7599C3F}" type="datetimeFigureOut">
              <a:rPr lang="ru-RU"/>
              <a:pPr>
                <a:defRPr/>
              </a:pPr>
              <a:t>09.10.2019</a:t>
            </a:fld>
            <a:endParaRPr lang="ru-RU"/>
          </a:p>
        </p:txBody>
      </p:sp>
      <p:sp>
        <p:nvSpPr>
          <p:cNvPr id="6" name="Rectangle 7"/>
          <p:cNvSpPr>
            <a:spLocks noGrp="1" noChangeArrowheads="1"/>
          </p:cNvSpPr>
          <p:nvPr>
            <p:ph type="ftr" sz="quarter" idx="11"/>
          </p:nvPr>
        </p:nvSpPr>
        <p:spPr/>
        <p:txBody>
          <a:bodyPr/>
          <a:lstStyle>
            <a:lvl1pPr>
              <a:defRPr/>
            </a:lvl1pPr>
          </a:lstStyle>
          <a:p>
            <a:pPr>
              <a:defRPr/>
            </a:pPr>
            <a:endParaRPr lang="ru-RU"/>
          </a:p>
        </p:txBody>
      </p:sp>
      <p:sp>
        <p:nvSpPr>
          <p:cNvPr id="7" name="Rectangle 8"/>
          <p:cNvSpPr>
            <a:spLocks noGrp="1" noChangeArrowheads="1"/>
          </p:cNvSpPr>
          <p:nvPr>
            <p:ph type="sldNum" sz="quarter" idx="12"/>
          </p:nvPr>
        </p:nvSpPr>
        <p:spPr/>
        <p:txBody>
          <a:bodyPr/>
          <a:lstStyle>
            <a:lvl1pPr>
              <a:defRPr smtClean="0"/>
            </a:lvl1pPr>
          </a:lstStyle>
          <a:p>
            <a:pPr>
              <a:defRPr/>
            </a:pPr>
            <a:fld id="{63B6B0B1-355C-4B62-9F56-AC35E676AC89}" type="slidenum">
              <a:rPr lang="ru-RU" altLang="ru-RU"/>
              <a:pPr>
                <a:defRPr/>
              </a:pPr>
              <a:t>‹#›</a:t>
            </a:fld>
            <a:endParaRPr lang="ru-RU" altLang="ru-RU"/>
          </a:p>
        </p:txBody>
      </p:sp>
    </p:spTree>
    <p:extLst>
      <p:ext uri="{BB962C8B-B14F-4D97-AF65-F5344CB8AC3E}">
        <p14:creationId xmlns:p14="http://schemas.microsoft.com/office/powerpoint/2010/main" val="16623584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Содержимое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Содержимое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dt" sz="half" idx="10"/>
          </p:nvPr>
        </p:nvSpPr>
        <p:spPr/>
        <p:txBody>
          <a:bodyPr/>
          <a:lstStyle>
            <a:lvl1pPr>
              <a:defRPr/>
            </a:lvl1pPr>
          </a:lstStyle>
          <a:p>
            <a:pPr>
              <a:defRPr/>
            </a:pPr>
            <a:fld id="{9CF41412-2290-4CA2-96E3-C34CF627D2CF}" type="datetimeFigureOut">
              <a:rPr lang="ru-RU"/>
              <a:pPr>
                <a:defRPr/>
              </a:pPr>
              <a:t>09.10.2019</a:t>
            </a:fld>
            <a:endParaRPr lang="ru-RU"/>
          </a:p>
        </p:txBody>
      </p:sp>
      <p:sp>
        <p:nvSpPr>
          <p:cNvPr id="8" name="Rectangle 7"/>
          <p:cNvSpPr>
            <a:spLocks noGrp="1" noChangeArrowheads="1"/>
          </p:cNvSpPr>
          <p:nvPr>
            <p:ph type="ftr" sz="quarter" idx="11"/>
          </p:nvPr>
        </p:nvSpPr>
        <p:spPr/>
        <p:txBody>
          <a:bodyPr/>
          <a:lstStyle>
            <a:lvl1pPr>
              <a:defRPr/>
            </a:lvl1pPr>
          </a:lstStyle>
          <a:p>
            <a:pPr>
              <a:defRPr/>
            </a:pPr>
            <a:endParaRPr lang="ru-RU"/>
          </a:p>
        </p:txBody>
      </p:sp>
      <p:sp>
        <p:nvSpPr>
          <p:cNvPr id="9" name="Rectangle 8"/>
          <p:cNvSpPr>
            <a:spLocks noGrp="1" noChangeArrowheads="1"/>
          </p:cNvSpPr>
          <p:nvPr>
            <p:ph type="sldNum" sz="quarter" idx="12"/>
          </p:nvPr>
        </p:nvSpPr>
        <p:spPr/>
        <p:txBody>
          <a:bodyPr/>
          <a:lstStyle>
            <a:lvl1pPr>
              <a:defRPr smtClean="0"/>
            </a:lvl1pPr>
          </a:lstStyle>
          <a:p>
            <a:pPr>
              <a:defRPr/>
            </a:pPr>
            <a:fld id="{C9DE9547-AB98-4B26-8BAA-FD5F5EFDC1F2}" type="slidenum">
              <a:rPr lang="ru-RU" altLang="ru-RU"/>
              <a:pPr>
                <a:defRPr/>
              </a:pPr>
              <a:t>‹#›</a:t>
            </a:fld>
            <a:endParaRPr lang="ru-RU" altLang="ru-RU"/>
          </a:p>
        </p:txBody>
      </p:sp>
    </p:spTree>
    <p:extLst>
      <p:ext uri="{BB962C8B-B14F-4D97-AF65-F5344CB8AC3E}">
        <p14:creationId xmlns:p14="http://schemas.microsoft.com/office/powerpoint/2010/main" val="1811355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6"/>
          <p:cNvSpPr>
            <a:spLocks noGrp="1" noChangeArrowheads="1"/>
          </p:cNvSpPr>
          <p:nvPr>
            <p:ph type="dt" sz="half" idx="10"/>
          </p:nvPr>
        </p:nvSpPr>
        <p:spPr/>
        <p:txBody>
          <a:bodyPr/>
          <a:lstStyle>
            <a:lvl1pPr>
              <a:defRPr/>
            </a:lvl1pPr>
          </a:lstStyle>
          <a:p>
            <a:pPr>
              <a:defRPr/>
            </a:pPr>
            <a:fld id="{901CF649-64FF-4D29-B522-F94DC89977E8}" type="datetimeFigureOut">
              <a:rPr lang="ru-RU"/>
              <a:pPr>
                <a:defRPr/>
              </a:pPr>
              <a:t>09.10.2019</a:t>
            </a:fld>
            <a:endParaRPr lang="ru-RU"/>
          </a:p>
        </p:txBody>
      </p:sp>
      <p:sp>
        <p:nvSpPr>
          <p:cNvPr id="4" name="Rectangle 7"/>
          <p:cNvSpPr>
            <a:spLocks noGrp="1" noChangeArrowheads="1"/>
          </p:cNvSpPr>
          <p:nvPr>
            <p:ph type="ftr" sz="quarter" idx="11"/>
          </p:nvPr>
        </p:nvSpPr>
        <p:spPr/>
        <p:txBody>
          <a:bodyPr/>
          <a:lstStyle>
            <a:lvl1pPr>
              <a:defRPr/>
            </a:lvl1pPr>
          </a:lstStyle>
          <a:p>
            <a:pPr>
              <a:defRPr/>
            </a:pPr>
            <a:endParaRPr lang="ru-RU"/>
          </a:p>
        </p:txBody>
      </p:sp>
      <p:sp>
        <p:nvSpPr>
          <p:cNvPr id="5" name="Rectangle 8"/>
          <p:cNvSpPr>
            <a:spLocks noGrp="1" noChangeArrowheads="1"/>
          </p:cNvSpPr>
          <p:nvPr>
            <p:ph type="sldNum" sz="quarter" idx="12"/>
          </p:nvPr>
        </p:nvSpPr>
        <p:spPr/>
        <p:txBody>
          <a:bodyPr/>
          <a:lstStyle>
            <a:lvl1pPr>
              <a:defRPr smtClean="0"/>
            </a:lvl1pPr>
          </a:lstStyle>
          <a:p>
            <a:pPr>
              <a:defRPr/>
            </a:pPr>
            <a:fld id="{493B238F-DD94-4CF6-B5A9-E483258963E7}" type="slidenum">
              <a:rPr lang="ru-RU" altLang="ru-RU"/>
              <a:pPr>
                <a:defRPr/>
              </a:pPr>
              <a:t>‹#›</a:t>
            </a:fld>
            <a:endParaRPr lang="ru-RU" altLang="ru-RU"/>
          </a:p>
        </p:txBody>
      </p:sp>
    </p:spTree>
    <p:extLst>
      <p:ext uri="{BB962C8B-B14F-4D97-AF65-F5344CB8AC3E}">
        <p14:creationId xmlns:p14="http://schemas.microsoft.com/office/powerpoint/2010/main" val="763342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DB6E84F8-C501-463D-8842-503DA771E449}" type="datetimeFigureOut">
              <a:rPr lang="ru-RU"/>
              <a:pPr>
                <a:defRPr/>
              </a:pPr>
              <a:t>09.10.2019</a:t>
            </a:fld>
            <a:endParaRPr lang="ru-RU"/>
          </a:p>
        </p:txBody>
      </p:sp>
      <p:sp>
        <p:nvSpPr>
          <p:cNvPr id="3" name="Rectangle 7"/>
          <p:cNvSpPr>
            <a:spLocks noGrp="1" noChangeArrowheads="1"/>
          </p:cNvSpPr>
          <p:nvPr>
            <p:ph type="ftr" sz="quarter" idx="11"/>
          </p:nvPr>
        </p:nvSpPr>
        <p:spPr/>
        <p:txBody>
          <a:bodyPr/>
          <a:lstStyle>
            <a:lvl1pPr>
              <a:defRPr/>
            </a:lvl1pPr>
          </a:lstStyle>
          <a:p>
            <a:pPr>
              <a:defRPr/>
            </a:pPr>
            <a:endParaRPr lang="ru-RU"/>
          </a:p>
        </p:txBody>
      </p:sp>
      <p:sp>
        <p:nvSpPr>
          <p:cNvPr id="4" name="Rectangle 8"/>
          <p:cNvSpPr>
            <a:spLocks noGrp="1" noChangeArrowheads="1"/>
          </p:cNvSpPr>
          <p:nvPr>
            <p:ph type="sldNum" sz="quarter" idx="12"/>
          </p:nvPr>
        </p:nvSpPr>
        <p:spPr/>
        <p:txBody>
          <a:bodyPr/>
          <a:lstStyle>
            <a:lvl1pPr>
              <a:defRPr smtClean="0"/>
            </a:lvl1pPr>
          </a:lstStyle>
          <a:p>
            <a:pPr>
              <a:defRPr/>
            </a:pPr>
            <a:fld id="{7554CF39-C490-4301-A811-6B3A5C5DB948}" type="slidenum">
              <a:rPr lang="ru-RU" altLang="ru-RU"/>
              <a:pPr>
                <a:defRPr/>
              </a:pPr>
              <a:t>‹#›</a:t>
            </a:fld>
            <a:endParaRPr lang="ru-RU" altLang="ru-RU"/>
          </a:p>
        </p:txBody>
      </p:sp>
    </p:spTree>
    <p:extLst>
      <p:ext uri="{BB962C8B-B14F-4D97-AF65-F5344CB8AC3E}">
        <p14:creationId xmlns:p14="http://schemas.microsoft.com/office/powerpoint/2010/main" val="171030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2" name="Уровень текста 1…"/>
          <p:cNvSpPr txBox="1">
            <a:spLocks noGrp="1"/>
          </p:cNvSpPr>
          <p:nvPr>
            <p:ph type="body" idx="1"/>
          </p:nvPr>
        </p:nvSpPr>
        <p:spPr>
          <a:xfrm>
            <a:off x="952500" y="1270000"/>
            <a:ext cx="11099800" cy="72136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1" y="388338"/>
            <a:ext cx="4278490" cy="1652693"/>
          </a:xfrm>
        </p:spPr>
        <p:txBody>
          <a:bodyPr/>
          <a:lstStyle>
            <a:lvl1pPr algn="l">
              <a:defRPr sz="2844" b="1"/>
            </a:lvl1pPr>
          </a:lstStyle>
          <a:p>
            <a:r>
              <a:rPr lang="ru-RU" smtClean="0"/>
              <a:t>Образец заголовка</a:t>
            </a:r>
            <a:endParaRPr lang="ru-RU"/>
          </a:p>
        </p:txBody>
      </p:sp>
      <p:sp>
        <p:nvSpPr>
          <p:cNvPr id="3" name="Содержимое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Rectangle 6"/>
          <p:cNvSpPr>
            <a:spLocks noGrp="1" noChangeArrowheads="1"/>
          </p:cNvSpPr>
          <p:nvPr>
            <p:ph type="dt" sz="half" idx="10"/>
          </p:nvPr>
        </p:nvSpPr>
        <p:spPr/>
        <p:txBody>
          <a:bodyPr/>
          <a:lstStyle>
            <a:lvl1pPr>
              <a:defRPr/>
            </a:lvl1pPr>
          </a:lstStyle>
          <a:p>
            <a:pPr>
              <a:defRPr/>
            </a:pPr>
            <a:fld id="{FF5995DC-123F-4D4A-BB50-9A2F7A9ED1D4}" type="datetimeFigureOut">
              <a:rPr lang="ru-RU"/>
              <a:pPr>
                <a:defRPr/>
              </a:pPr>
              <a:t>09.10.2019</a:t>
            </a:fld>
            <a:endParaRPr lang="ru-RU"/>
          </a:p>
        </p:txBody>
      </p:sp>
      <p:sp>
        <p:nvSpPr>
          <p:cNvPr id="6" name="Rectangle 7"/>
          <p:cNvSpPr>
            <a:spLocks noGrp="1" noChangeArrowheads="1"/>
          </p:cNvSpPr>
          <p:nvPr>
            <p:ph type="ftr" sz="quarter" idx="11"/>
          </p:nvPr>
        </p:nvSpPr>
        <p:spPr/>
        <p:txBody>
          <a:bodyPr/>
          <a:lstStyle>
            <a:lvl1pPr>
              <a:defRPr/>
            </a:lvl1pPr>
          </a:lstStyle>
          <a:p>
            <a:pPr>
              <a:defRPr/>
            </a:pPr>
            <a:endParaRPr lang="ru-RU"/>
          </a:p>
        </p:txBody>
      </p:sp>
      <p:sp>
        <p:nvSpPr>
          <p:cNvPr id="7" name="Rectangle 8"/>
          <p:cNvSpPr>
            <a:spLocks noGrp="1" noChangeArrowheads="1"/>
          </p:cNvSpPr>
          <p:nvPr>
            <p:ph type="sldNum" sz="quarter" idx="12"/>
          </p:nvPr>
        </p:nvSpPr>
        <p:spPr/>
        <p:txBody>
          <a:bodyPr/>
          <a:lstStyle>
            <a:lvl1pPr>
              <a:defRPr smtClean="0"/>
            </a:lvl1pPr>
          </a:lstStyle>
          <a:p>
            <a:pPr>
              <a:defRPr/>
            </a:pPr>
            <a:fld id="{E7C1548D-543A-4B3F-95D2-CB99D2422FD1}" type="slidenum">
              <a:rPr lang="ru-RU" altLang="ru-RU"/>
              <a:pPr>
                <a:defRPr/>
              </a:pPr>
              <a:t>‹#›</a:t>
            </a:fld>
            <a:endParaRPr lang="ru-RU" altLang="ru-RU"/>
          </a:p>
        </p:txBody>
      </p:sp>
    </p:spTree>
    <p:extLst>
      <p:ext uri="{BB962C8B-B14F-4D97-AF65-F5344CB8AC3E}">
        <p14:creationId xmlns:p14="http://schemas.microsoft.com/office/powerpoint/2010/main" val="997069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9032" y="6827520"/>
            <a:ext cx="7802880" cy="806027"/>
          </a:xfrm>
        </p:spPr>
        <p:txBody>
          <a:bodyPr/>
          <a:lstStyle>
            <a:lvl1pPr algn="l">
              <a:defRPr sz="2844" b="1"/>
            </a:lvl1pPr>
          </a:lstStyle>
          <a:p>
            <a:r>
              <a:rPr lang="ru-RU" smtClean="0"/>
              <a:t>Образец заголовка</a:t>
            </a:r>
            <a:endParaRPr lang="ru-RU"/>
          </a:p>
        </p:txBody>
      </p:sp>
      <p:sp>
        <p:nvSpPr>
          <p:cNvPr id="3" name="Рисунок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ru-RU" noProof="0" smtClean="0"/>
          </a:p>
        </p:txBody>
      </p:sp>
      <p:sp>
        <p:nvSpPr>
          <p:cNvPr id="4" name="Текст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ru-RU" smtClean="0"/>
              <a:t>Образец текста</a:t>
            </a:r>
          </a:p>
        </p:txBody>
      </p:sp>
      <p:sp>
        <p:nvSpPr>
          <p:cNvPr id="5" name="Rectangle 6"/>
          <p:cNvSpPr>
            <a:spLocks noGrp="1" noChangeArrowheads="1"/>
          </p:cNvSpPr>
          <p:nvPr>
            <p:ph type="dt" sz="half" idx="10"/>
          </p:nvPr>
        </p:nvSpPr>
        <p:spPr/>
        <p:txBody>
          <a:bodyPr/>
          <a:lstStyle>
            <a:lvl1pPr>
              <a:defRPr/>
            </a:lvl1pPr>
          </a:lstStyle>
          <a:p>
            <a:pPr>
              <a:defRPr/>
            </a:pPr>
            <a:fld id="{BE8EFF72-87D9-4C8D-BC68-8B23DCBF5C18}" type="datetimeFigureOut">
              <a:rPr lang="ru-RU"/>
              <a:pPr>
                <a:defRPr/>
              </a:pPr>
              <a:t>09.10.2019</a:t>
            </a:fld>
            <a:endParaRPr lang="ru-RU"/>
          </a:p>
        </p:txBody>
      </p:sp>
      <p:sp>
        <p:nvSpPr>
          <p:cNvPr id="6" name="Rectangle 7"/>
          <p:cNvSpPr>
            <a:spLocks noGrp="1" noChangeArrowheads="1"/>
          </p:cNvSpPr>
          <p:nvPr>
            <p:ph type="ftr" sz="quarter" idx="11"/>
          </p:nvPr>
        </p:nvSpPr>
        <p:spPr/>
        <p:txBody>
          <a:bodyPr/>
          <a:lstStyle>
            <a:lvl1pPr>
              <a:defRPr/>
            </a:lvl1pPr>
          </a:lstStyle>
          <a:p>
            <a:pPr>
              <a:defRPr/>
            </a:pPr>
            <a:endParaRPr lang="ru-RU"/>
          </a:p>
        </p:txBody>
      </p:sp>
      <p:sp>
        <p:nvSpPr>
          <p:cNvPr id="7" name="Rectangle 8"/>
          <p:cNvSpPr>
            <a:spLocks noGrp="1" noChangeArrowheads="1"/>
          </p:cNvSpPr>
          <p:nvPr>
            <p:ph type="sldNum" sz="quarter" idx="12"/>
          </p:nvPr>
        </p:nvSpPr>
        <p:spPr/>
        <p:txBody>
          <a:bodyPr/>
          <a:lstStyle>
            <a:lvl1pPr>
              <a:defRPr smtClean="0"/>
            </a:lvl1pPr>
          </a:lstStyle>
          <a:p>
            <a:pPr>
              <a:defRPr/>
            </a:pPr>
            <a:fld id="{7C154C6B-B6D8-42CB-B49E-C2D81CDE18B5}" type="slidenum">
              <a:rPr lang="ru-RU" altLang="ru-RU"/>
              <a:pPr>
                <a:defRPr/>
              </a:pPr>
              <a:t>‹#›</a:t>
            </a:fld>
            <a:endParaRPr lang="ru-RU" altLang="ru-RU"/>
          </a:p>
        </p:txBody>
      </p:sp>
    </p:spTree>
    <p:extLst>
      <p:ext uri="{BB962C8B-B14F-4D97-AF65-F5344CB8AC3E}">
        <p14:creationId xmlns:p14="http://schemas.microsoft.com/office/powerpoint/2010/main" val="621129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dt" sz="half" idx="10"/>
          </p:nvPr>
        </p:nvSpPr>
        <p:spPr/>
        <p:txBody>
          <a:bodyPr/>
          <a:lstStyle>
            <a:lvl1pPr>
              <a:defRPr/>
            </a:lvl1pPr>
          </a:lstStyle>
          <a:p>
            <a:pPr>
              <a:defRPr/>
            </a:pPr>
            <a:fld id="{62A26C48-51FF-4DD7-B5AF-E6C4EE84D495}" type="datetimeFigureOut">
              <a:rPr lang="ru-RU"/>
              <a:pPr>
                <a:defRPr/>
              </a:pPr>
              <a:t>09.10.2019</a:t>
            </a:fld>
            <a:endParaRPr lang="ru-RU"/>
          </a:p>
        </p:txBody>
      </p:sp>
      <p:sp>
        <p:nvSpPr>
          <p:cNvPr id="5" name="Rectangle 7"/>
          <p:cNvSpPr>
            <a:spLocks noGrp="1" noChangeArrowheads="1"/>
          </p:cNvSpPr>
          <p:nvPr>
            <p:ph type="ftr" sz="quarter" idx="11"/>
          </p:nvPr>
        </p:nvSpPr>
        <p:spPr/>
        <p:txBody>
          <a:bodyPr/>
          <a:lstStyle>
            <a:lvl1pPr>
              <a:defRPr/>
            </a:lvl1pPr>
          </a:lstStyle>
          <a:p>
            <a:pPr>
              <a:defRPr/>
            </a:pPr>
            <a:endParaRPr lang="ru-RU"/>
          </a:p>
        </p:txBody>
      </p:sp>
      <p:sp>
        <p:nvSpPr>
          <p:cNvPr id="6" name="Rectangle 8"/>
          <p:cNvSpPr>
            <a:spLocks noGrp="1" noChangeArrowheads="1"/>
          </p:cNvSpPr>
          <p:nvPr>
            <p:ph type="sldNum" sz="quarter" idx="12"/>
          </p:nvPr>
        </p:nvSpPr>
        <p:spPr/>
        <p:txBody>
          <a:bodyPr/>
          <a:lstStyle>
            <a:lvl1pPr>
              <a:defRPr smtClean="0"/>
            </a:lvl1pPr>
          </a:lstStyle>
          <a:p>
            <a:pPr>
              <a:defRPr/>
            </a:pPr>
            <a:fld id="{563EB89F-361E-4BA0-A7AA-0ADCD5FB4BBC}" type="slidenum">
              <a:rPr lang="ru-RU" altLang="ru-RU"/>
              <a:pPr>
                <a:defRPr/>
              </a:pPr>
              <a:t>‹#›</a:t>
            </a:fld>
            <a:endParaRPr lang="ru-RU" altLang="ru-RU"/>
          </a:p>
        </p:txBody>
      </p:sp>
    </p:spTree>
    <p:extLst>
      <p:ext uri="{BB962C8B-B14F-4D97-AF65-F5344CB8AC3E}">
        <p14:creationId xmlns:p14="http://schemas.microsoft.com/office/powerpoint/2010/main" val="3977763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349459" y="433493"/>
            <a:ext cx="2847057" cy="8128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06028" y="433493"/>
            <a:ext cx="8326684" cy="8128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dt" sz="half" idx="10"/>
          </p:nvPr>
        </p:nvSpPr>
        <p:spPr/>
        <p:txBody>
          <a:bodyPr/>
          <a:lstStyle>
            <a:lvl1pPr>
              <a:defRPr/>
            </a:lvl1pPr>
          </a:lstStyle>
          <a:p>
            <a:pPr>
              <a:defRPr/>
            </a:pPr>
            <a:fld id="{29BE5FFD-8D03-4B94-B5F5-73EDE5410AB4}" type="datetimeFigureOut">
              <a:rPr lang="ru-RU"/>
              <a:pPr>
                <a:defRPr/>
              </a:pPr>
              <a:t>09.10.2019</a:t>
            </a:fld>
            <a:endParaRPr lang="ru-RU"/>
          </a:p>
        </p:txBody>
      </p:sp>
      <p:sp>
        <p:nvSpPr>
          <p:cNvPr id="5" name="Rectangle 7"/>
          <p:cNvSpPr>
            <a:spLocks noGrp="1" noChangeArrowheads="1"/>
          </p:cNvSpPr>
          <p:nvPr>
            <p:ph type="ftr" sz="quarter" idx="11"/>
          </p:nvPr>
        </p:nvSpPr>
        <p:spPr/>
        <p:txBody>
          <a:bodyPr/>
          <a:lstStyle>
            <a:lvl1pPr>
              <a:defRPr/>
            </a:lvl1pPr>
          </a:lstStyle>
          <a:p>
            <a:pPr>
              <a:defRPr/>
            </a:pPr>
            <a:endParaRPr lang="ru-RU"/>
          </a:p>
        </p:txBody>
      </p:sp>
      <p:sp>
        <p:nvSpPr>
          <p:cNvPr id="6" name="Rectangle 8"/>
          <p:cNvSpPr>
            <a:spLocks noGrp="1" noChangeArrowheads="1"/>
          </p:cNvSpPr>
          <p:nvPr>
            <p:ph type="sldNum" sz="quarter" idx="12"/>
          </p:nvPr>
        </p:nvSpPr>
        <p:spPr/>
        <p:txBody>
          <a:bodyPr/>
          <a:lstStyle>
            <a:lvl1pPr>
              <a:defRPr smtClean="0"/>
            </a:lvl1pPr>
          </a:lstStyle>
          <a:p>
            <a:pPr>
              <a:defRPr/>
            </a:pPr>
            <a:fld id="{A29BB1B8-AF86-4A2D-8910-53A32245F7A8}" type="slidenum">
              <a:rPr lang="ru-RU" altLang="ru-RU"/>
              <a:pPr>
                <a:defRPr/>
              </a:pPr>
              <a:t>‹#›</a:t>
            </a:fld>
            <a:endParaRPr lang="ru-RU" altLang="ru-RU"/>
          </a:p>
        </p:txBody>
      </p:sp>
    </p:spTree>
    <p:extLst>
      <p:ext uri="{BB962C8B-B14F-4D97-AF65-F5344CB8AC3E}">
        <p14:creationId xmlns:p14="http://schemas.microsoft.com/office/powerpoint/2010/main" val="27647323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70000" y="0"/>
            <a:ext cx="10464800" cy="49403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12" name="Уровень текста 1…"/>
          <p:cNvSpPr txBox="1">
            <a:spLocks noGrp="1"/>
          </p:cNvSpPr>
          <p:nvPr>
            <p:ph type="body" sz="half" idx="1"/>
          </p:nvPr>
        </p:nvSpPr>
        <p:spPr>
          <a:xfrm>
            <a:off x="1270000" y="5029200"/>
            <a:ext cx="10464800" cy="35687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006643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1270000" y="4279900"/>
            <a:ext cx="10464800" cy="38608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21" name="Уровень текста 1…"/>
          <p:cNvSpPr txBox="1">
            <a:spLocks noGrp="1"/>
          </p:cNvSpPr>
          <p:nvPr>
            <p:ph type="body" sz="quarter" idx="1"/>
          </p:nvPr>
        </p:nvSpPr>
        <p:spPr>
          <a:xfrm>
            <a:off x="1270000" y="8191500"/>
            <a:ext cx="10464800" cy="15621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684805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1270000" y="3225800"/>
            <a:ext cx="10464800" cy="3302000"/>
          </a:xfrm>
          <a:prstGeom prst="rect">
            <a:avLst/>
          </a:prstGeom>
        </p:spPr>
        <p:txBody>
          <a:bodyPr/>
          <a:lstStyle/>
          <a:p>
            <a:r>
              <a:t>Текст заголовка</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336144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xfrm>
            <a:off x="952500" y="0"/>
            <a:ext cx="5334000" cy="4622800"/>
          </a:xfrm>
          <a:prstGeom prst="rect">
            <a:avLst/>
          </a:prstGeom>
        </p:spPr>
        <p:txBody>
          <a:bodyPr anchor="b"/>
          <a:lstStyle>
            <a:lvl1pPr>
              <a:defRPr sz="6000">
                <a:latin typeface="Helvetica Light"/>
                <a:ea typeface="Helvetica Light"/>
                <a:cs typeface="Helvetica Light"/>
                <a:sym typeface="Helvetica Light"/>
              </a:defRPr>
            </a:lvl1pPr>
          </a:lstStyle>
          <a:p>
            <a:r>
              <a:t>Текст заголовка</a:t>
            </a:r>
          </a:p>
        </p:txBody>
      </p:sp>
      <p:sp>
        <p:nvSpPr>
          <p:cNvPr id="38" name="Уровень текста 1…"/>
          <p:cNvSpPr txBox="1">
            <a:spLocks noGrp="1"/>
          </p:cNvSpPr>
          <p:nvPr>
            <p:ph type="body" sz="half" idx="1"/>
          </p:nvPr>
        </p:nvSpPr>
        <p:spPr>
          <a:xfrm>
            <a:off x="952500" y="4762500"/>
            <a:ext cx="5334000" cy="49911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0384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46" name="Текст заголовка"/>
          <p:cNvSpPr txBox="1">
            <a:spLocks noGrp="1"/>
          </p:cNvSpPr>
          <p:nvPr>
            <p:ph type="title"/>
          </p:nvPr>
        </p:nvSpPr>
        <p:spPr>
          <a:xfrm>
            <a:off x="952500" y="0"/>
            <a:ext cx="11099800" cy="3048000"/>
          </a:xfrm>
          <a:prstGeom prst="rect">
            <a:avLst/>
          </a:prstGeom>
        </p:spPr>
        <p:txBody>
          <a:bodyPr/>
          <a:lstStyle>
            <a:lvl1pPr>
              <a:defRPr>
                <a:latin typeface="Helvetica Light"/>
                <a:ea typeface="Helvetica Light"/>
                <a:cs typeface="Helvetica Light"/>
                <a:sym typeface="Helvetica Light"/>
              </a:defRPr>
            </a:lvl1pPr>
          </a:lstStyle>
          <a:p>
            <a:r>
              <a:t>Текст заголовка</a:t>
            </a:r>
          </a:p>
        </p:txBody>
      </p:sp>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76247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3" name="Текст заголовка"/>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Текст заголовка</a:t>
            </a:r>
          </a:p>
        </p:txBody>
      </p:sp>
      <p:sp>
        <p:nvSpPr>
          <p:cNvPr id="64" name="Уровень текста 1…"/>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atin typeface="Helvetica Light"/>
                <a:ea typeface="Helvetica Light"/>
                <a:cs typeface="Helvetica Light"/>
                <a:sym typeface="Helvetica Light"/>
              </a:defRPr>
            </a:lvl1pPr>
            <a:lvl2pPr marL="685800" indent="-342900">
              <a:spcBef>
                <a:spcPts val="3200"/>
              </a:spcBef>
              <a:defRPr sz="2800">
                <a:latin typeface="Helvetica Light"/>
                <a:ea typeface="Helvetica Light"/>
                <a:cs typeface="Helvetica Light"/>
                <a:sym typeface="Helvetica Light"/>
              </a:defRPr>
            </a:lvl2pPr>
            <a:lvl3pPr marL="1028700" indent="-342900">
              <a:spcBef>
                <a:spcPts val="3200"/>
              </a:spcBef>
              <a:defRPr sz="2800">
                <a:latin typeface="Helvetica Light"/>
                <a:ea typeface="Helvetica Light"/>
                <a:cs typeface="Helvetica Light"/>
                <a:sym typeface="Helvetica Light"/>
              </a:defRPr>
            </a:lvl3pPr>
            <a:lvl4pPr marL="1371600" indent="-342900">
              <a:spcBef>
                <a:spcPts val="3200"/>
              </a:spcBef>
              <a:defRPr sz="2800">
                <a:latin typeface="Helvetica Light"/>
                <a:ea typeface="Helvetica Light"/>
                <a:cs typeface="Helvetica Light"/>
                <a:sym typeface="Helvetica Light"/>
              </a:defRPr>
            </a:lvl4pPr>
            <a:lvl5pPr marL="1714500" indent="-342900">
              <a:spcBef>
                <a:spcPts val="3200"/>
              </a:spcBef>
              <a:defRPr sz="28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285727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Фото — 3 шт.">
    <p:spTree>
      <p:nvGrpSpPr>
        <p:cNvPr id="1" name=""/>
        <p:cNvGrpSpPr/>
        <p:nvPr/>
      </p:nvGrpSpPr>
      <p:grpSpPr>
        <a:xfrm>
          <a:off x="0" y="0"/>
          <a:ext cx="0" cy="0"/>
          <a:chOff x="0" y="0"/>
          <a:chExt cx="0" cy="0"/>
        </a:xfrm>
      </p:grpSpPr>
      <p:sp>
        <p:nvSpPr>
          <p:cNvPr id="8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2" name="Уровень текста 1…"/>
          <p:cNvSpPr txBox="1">
            <a:spLocks noGrp="1"/>
          </p:cNvSpPr>
          <p:nvPr>
            <p:ph type="body" idx="1"/>
          </p:nvPr>
        </p:nvSpPr>
        <p:spPr>
          <a:xfrm>
            <a:off x="952500" y="1270000"/>
            <a:ext cx="11099800" cy="72136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4256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Фото — 3 шт.">
    <p:spTree>
      <p:nvGrpSpPr>
        <p:cNvPr id="1" name=""/>
        <p:cNvGrpSpPr/>
        <p:nvPr/>
      </p:nvGrpSpPr>
      <p:grpSpPr>
        <a:xfrm>
          <a:off x="0" y="0"/>
          <a:ext cx="0" cy="0"/>
          <a:chOff x="0" y="0"/>
          <a:chExt cx="0" cy="0"/>
        </a:xfrm>
      </p:grpSpPr>
      <p:sp>
        <p:nvSpPr>
          <p:cNvPr id="8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863040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811033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0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438433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Заголовок и подзаголовок">
    <p:spTree>
      <p:nvGrpSpPr>
        <p:cNvPr id="1" name=""/>
        <p:cNvGrpSpPr/>
        <p:nvPr/>
      </p:nvGrpSpPr>
      <p:grpSpPr>
        <a:xfrm>
          <a:off x="0" y="0"/>
          <a:ext cx="0" cy="0"/>
          <a:chOff x="0" y="0"/>
          <a:chExt cx="0" cy="0"/>
        </a:xfrm>
      </p:grpSpPr>
      <p:sp>
        <p:nvSpPr>
          <p:cNvPr id="126" name="Текст заголовка"/>
          <p:cNvSpPr txBox="1">
            <a:spLocks noGrp="1"/>
          </p:cNvSpPr>
          <p:nvPr>
            <p:ph type="title"/>
          </p:nvPr>
        </p:nvSpPr>
        <p:spPr>
          <a:xfrm>
            <a:off x="1270000" y="0"/>
            <a:ext cx="10464800" cy="4940300"/>
          </a:xfrm>
          <a:prstGeom prst="rect">
            <a:avLst/>
          </a:prstGeom>
        </p:spPr>
        <p:txBody>
          <a:bodyPr anchor="b"/>
          <a:lstStyle>
            <a:lvl1pPr>
              <a:defRPr>
                <a:latin typeface="Helvetica Light"/>
                <a:ea typeface="Helvetica Light"/>
                <a:cs typeface="Helvetica Light"/>
                <a:sym typeface="Helvetica Light"/>
              </a:defRPr>
            </a:lvl1pPr>
          </a:lstStyle>
          <a:p>
            <a:r>
              <a:t>Текст заголовка</a:t>
            </a:r>
          </a:p>
        </p:txBody>
      </p:sp>
      <p:sp>
        <p:nvSpPr>
          <p:cNvPr id="127" name="Уровень текста 1…"/>
          <p:cNvSpPr txBox="1">
            <a:spLocks noGrp="1"/>
          </p:cNvSpPr>
          <p:nvPr>
            <p:ph type="body" sz="half" idx="1"/>
          </p:nvPr>
        </p:nvSpPr>
        <p:spPr>
          <a:xfrm>
            <a:off x="1270000" y="5029200"/>
            <a:ext cx="10464800" cy="4724400"/>
          </a:xfrm>
          <a:prstGeom prst="rect">
            <a:avLst/>
          </a:prstGeom>
        </p:spPr>
        <p:txBody>
          <a:bodyPr anchor="t"/>
          <a:lstStyle>
            <a:lvl1pPr marL="0" indent="0" algn="ctr">
              <a:spcBef>
                <a:spcPts val="0"/>
              </a:spcBef>
              <a:buSzTx/>
              <a:buNone/>
              <a:defRPr sz="3200">
                <a:latin typeface="Helvetica Light"/>
                <a:ea typeface="Helvetica Light"/>
                <a:cs typeface="Helvetica Light"/>
                <a:sym typeface="Helvetica Light"/>
              </a:defRPr>
            </a:lvl1pPr>
            <a:lvl2pPr marL="0" indent="0" algn="ctr">
              <a:spcBef>
                <a:spcPts val="0"/>
              </a:spcBef>
              <a:buSzTx/>
              <a:buNone/>
              <a:defRPr sz="3200">
                <a:latin typeface="Helvetica Light"/>
                <a:ea typeface="Helvetica Light"/>
                <a:cs typeface="Helvetica Light"/>
                <a:sym typeface="Helvetica Light"/>
              </a:defRPr>
            </a:lvl2pPr>
            <a:lvl3pPr marL="0" indent="0" algn="ctr">
              <a:spcBef>
                <a:spcPts val="0"/>
              </a:spcBef>
              <a:buSzTx/>
              <a:buNone/>
              <a:defRPr sz="3200">
                <a:latin typeface="Helvetica Light"/>
                <a:ea typeface="Helvetica Light"/>
                <a:cs typeface="Helvetica Light"/>
                <a:sym typeface="Helvetica Light"/>
              </a:defRPr>
            </a:lvl3pPr>
            <a:lvl4pPr marL="0" indent="0" algn="ctr">
              <a:spcBef>
                <a:spcPts val="0"/>
              </a:spcBef>
              <a:buSzTx/>
              <a:buNone/>
              <a:defRPr sz="3200">
                <a:latin typeface="Helvetica Light"/>
                <a:ea typeface="Helvetica Light"/>
                <a:cs typeface="Helvetica Light"/>
                <a:sym typeface="Helvetica Light"/>
              </a:defRPr>
            </a:lvl4pPr>
            <a:lvl5pPr marL="0" indent="0" algn="ctr">
              <a:spcBef>
                <a:spcPts val="0"/>
              </a:spcBef>
              <a:buSzTx/>
              <a:buNone/>
              <a:defRPr sz="3200">
                <a:latin typeface="Helvetica Light"/>
                <a:ea typeface="Helvetica Light"/>
                <a:cs typeface="Helvetica Light"/>
                <a:sym typeface="Helvetica Light"/>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245833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135" name="Текст заголовка"/>
          <p:cNvSpPr txBox="1">
            <a:spLocks noGrp="1"/>
          </p:cNvSpPr>
          <p:nvPr>
            <p:ph type="title"/>
          </p:nvPr>
        </p:nvSpPr>
        <p:spPr>
          <a:xfrm>
            <a:off x="975359" y="3029937"/>
            <a:ext cx="11054082" cy="2090703"/>
          </a:xfrm>
          <a:prstGeom prst="rect">
            <a:avLst/>
          </a:prstGeom>
        </p:spPr>
        <p:txBody>
          <a:bodyPr lIns="65023" tIns="65023" rIns="65023" bIns="65023"/>
          <a:lstStyle>
            <a:lvl1pPr defTabSz="650240">
              <a:defRPr sz="6200">
                <a:latin typeface="Euphemia UCAS"/>
                <a:ea typeface="Euphemia UCAS"/>
                <a:cs typeface="Euphemia UCAS"/>
                <a:sym typeface="Euphemia UCAS"/>
              </a:defRPr>
            </a:lvl1pPr>
          </a:lstStyle>
          <a:p>
            <a:r>
              <a:t>Текст заголовка</a:t>
            </a:r>
          </a:p>
        </p:txBody>
      </p:sp>
      <p:sp>
        <p:nvSpPr>
          <p:cNvPr id="136" name="Уровень текста 1…"/>
          <p:cNvSpPr txBox="1">
            <a:spLocks noGrp="1"/>
          </p:cNvSpPr>
          <p:nvPr>
            <p:ph type="body" sz="quarter" idx="1"/>
          </p:nvPr>
        </p:nvSpPr>
        <p:spPr>
          <a:xfrm>
            <a:off x="1950719" y="5527040"/>
            <a:ext cx="9103361" cy="2492587"/>
          </a:xfrm>
          <a:prstGeom prst="rect">
            <a:avLst/>
          </a:prstGeom>
        </p:spPr>
        <p:txBody>
          <a:bodyPr lIns="65023" tIns="65023" rIns="65023" bIns="65023" anchor="t"/>
          <a:lstStyle>
            <a:lvl1pPr marL="0" indent="0" algn="ctr" defTabSz="650240">
              <a:spcBef>
                <a:spcPts val="1000"/>
              </a:spcBef>
              <a:buSzTx/>
              <a:buNone/>
              <a:defRPr sz="4400">
                <a:solidFill>
                  <a:srgbClr val="888888"/>
                </a:solidFill>
                <a:latin typeface="Euphemia UCAS"/>
                <a:ea typeface="Euphemia UCAS"/>
                <a:cs typeface="Euphemia UCAS"/>
                <a:sym typeface="Euphemia UCAS"/>
              </a:defRPr>
            </a:lvl1pPr>
            <a:lvl2pPr marL="0" indent="457200" algn="ctr" defTabSz="650240">
              <a:spcBef>
                <a:spcPts val="1000"/>
              </a:spcBef>
              <a:buSzTx/>
              <a:buNone/>
              <a:defRPr sz="4400">
                <a:solidFill>
                  <a:srgbClr val="888888"/>
                </a:solidFill>
                <a:latin typeface="Euphemia UCAS"/>
                <a:ea typeface="Euphemia UCAS"/>
                <a:cs typeface="Euphemia UCAS"/>
                <a:sym typeface="Euphemia UCAS"/>
              </a:defRPr>
            </a:lvl2pPr>
            <a:lvl3pPr marL="0" indent="914400" algn="ctr" defTabSz="650240">
              <a:spcBef>
                <a:spcPts val="1000"/>
              </a:spcBef>
              <a:buSzTx/>
              <a:buNone/>
              <a:defRPr sz="4400">
                <a:solidFill>
                  <a:srgbClr val="888888"/>
                </a:solidFill>
                <a:latin typeface="Euphemia UCAS"/>
                <a:ea typeface="Euphemia UCAS"/>
                <a:cs typeface="Euphemia UCAS"/>
                <a:sym typeface="Euphemia UCAS"/>
              </a:defRPr>
            </a:lvl3pPr>
            <a:lvl4pPr marL="0" indent="1371600" algn="ctr" defTabSz="650240">
              <a:spcBef>
                <a:spcPts val="1000"/>
              </a:spcBef>
              <a:buSzTx/>
              <a:buNone/>
              <a:defRPr sz="4400">
                <a:solidFill>
                  <a:srgbClr val="888888"/>
                </a:solidFill>
                <a:latin typeface="Euphemia UCAS"/>
                <a:ea typeface="Euphemia UCAS"/>
                <a:cs typeface="Euphemia UCAS"/>
                <a:sym typeface="Euphemia UCAS"/>
              </a:defRPr>
            </a:lvl4pPr>
            <a:lvl5pPr marL="0" indent="1828800" algn="ctr" defTabSz="650240">
              <a:spcBef>
                <a:spcPts val="1000"/>
              </a:spcBef>
              <a:buSzTx/>
              <a:buNone/>
              <a:defRPr sz="4400">
                <a:solidFill>
                  <a:srgbClr val="888888"/>
                </a:solidFill>
                <a:latin typeface="Euphemia UCAS"/>
                <a:ea typeface="Euphemia UCAS"/>
                <a:cs typeface="Euphemia UCAS"/>
                <a:sym typeface="Euphemia UCAS"/>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7" name="Номер слайда"/>
          <p:cNvSpPr txBox="1">
            <a:spLocks noGrp="1"/>
          </p:cNvSpPr>
          <p:nvPr>
            <p:ph type="sldNum" sz="quarter" idx="2"/>
          </p:nvPr>
        </p:nvSpPr>
        <p:spPr>
          <a:xfrm>
            <a:off x="11985791" y="9114112"/>
            <a:ext cx="368769" cy="371349"/>
          </a:xfrm>
          <a:prstGeom prst="rect">
            <a:avLst/>
          </a:prstGeom>
        </p:spPr>
        <p:txBody>
          <a:bodyPr wrap="none" lIns="65023" tIns="65023" rIns="65023" bIns="65023"/>
          <a:lstStyle>
            <a:lvl1pPr defTabSz="650240"/>
          </a:lstStyle>
          <a:p>
            <a:fld id="{86CB4B4D-7CA3-9044-876B-883B54F8677D}" type="slidenum">
              <a:t>‹#›</a:t>
            </a:fld>
            <a:endParaRPr/>
          </a:p>
        </p:txBody>
      </p:sp>
    </p:spTree>
    <p:extLst>
      <p:ext uri="{BB962C8B-B14F-4D97-AF65-F5344CB8AC3E}">
        <p14:creationId xmlns:p14="http://schemas.microsoft.com/office/powerpoint/2010/main" val="268315715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23C90"/>
                </a:solidFill>
              </a:defRPr>
            </a:lvl1pPr>
          </a:lstStyle>
          <a:p>
            <a:r>
              <a:rPr lang="en-US" dirty="0"/>
              <a:t>Click to edit Master title style</a:t>
            </a:r>
            <a:endParaRPr lang="en-GB" dirty="0"/>
          </a:p>
        </p:txBody>
      </p:sp>
      <p:sp>
        <p:nvSpPr>
          <p:cNvPr id="3" name="Date Placeholder 2"/>
          <p:cNvSpPr>
            <a:spLocks noGrp="1"/>
          </p:cNvSpPr>
          <p:nvPr>
            <p:ph type="dt" sz="half" idx="10"/>
          </p:nvPr>
        </p:nvSpPr>
        <p:spPr>
          <a:xfrm>
            <a:off x="650240" y="9040143"/>
            <a:ext cx="3034453" cy="519289"/>
          </a:xfrm>
          <a:prstGeom prst="rect">
            <a:avLst/>
          </a:prstGeom>
        </p:spPr>
        <p:txBody>
          <a:bodyPr/>
          <a:lstStyle/>
          <a:p>
            <a:fld id="{B2FA9E98-15CD-4E97-92E2-5E7490CEF4DC}" type="datetimeFigureOut">
              <a:rPr lang="en-GB" smtClean="0"/>
              <a:pPr/>
              <a:t>09/10/2019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C0A3A2B-C3EC-4717-A17E-CD4B65651A46}" type="slidenum">
              <a:rPr lang="en-GB" smtClean="0"/>
              <a:pPr/>
              <a:t>‹#›</a:t>
            </a:fld>
            <a:endParaRPr lang="en-GB" dirty="0"/>
          </a:p>
        </p:txBody>
      </p:sp>
    </p:spTree>
    <p:extLst>
      <p:ext uri="{BB962C8B-B14F-4D97-AF65-F5344CB8AC3E}">
        <p14:creationId xmlns:p14="http://schemas.microsoft.com/office/powerpoint/2010/main" val="2856038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60418" name="Group 2"/>
          <p:cNvGrpSpPr>
            <a:grpSpLocks/>
          </p:cNvGrpSpPr>
          <p:nvPr/>
        </p:nvGrpSpPr>
        <p:grpSpPr bwMode="auto">
          <a:xfrm>
            <a:off x="2964464" y="422205"/>
            <a:ext cx="9703929" cy="7613227"/>
            <a:chOff x="1313" y="187"/>
            <a:chExt cx="4298" cy="3372"/>
          </a:xfrm>
        </p:grpSpPr>
        <p:grpSp>
          <p:nvGrpSpPr>
            <p:cNvPr id="60419" name="Group 3"/>
            <p:cNvGrpSpPr>
              <a:grpSpLocks/>
            </p:cNvGrpSpPr>
            <p:nvPr/>
          </p:nvGrpSpPr>
          <p:grpSpPr bwMode="auto">
            <a:xfrm>
              <a:off x="2194" y="601"/>
              <a:ext cx="596" cy="447"/>
              <a:chOff x="0" y="0"/>
              <a:chExt cx="768" cy="576"/>
            </a:xfrm>
          </p:grpSpPr>
          <p:sp>
            <p:nvSpPr>
              <p:cNvPr id="60420"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21"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22" name="Group 6"/>
            <p:cNvGrpSpPr>
              <a:grpSpLocks/>
            </p:cNvGrpSpPr>
            <p:nvPr/>
          </p:nvGrpSpPr>
          <p:grpSpPr bwMode="auto">
            <a:xfrm>
              <a:off x="1313" y="187"/>
              <a:ext cx="4298" cy="3372"/>
              <a:chOff x="0" y="0"/>
              <a:chExt cx="5533" cy="4341"/>
            </a:xfrm>
          </p:grpSpPr>
          <p:grpSp>
            <p:nvGrpSpPr>
              <p:cNvPr id="60423" name="Group 7"/>
              <p:cNvGrpSpPr>
                <a:grpSpLocks/>
              </p:cNvGrpSpPr>
              <p:nvPr/>
            </p:nvGrpSpPr>
            <p:grpSpPr bwMode="auto">
              <a:xfrm>
                <a:off x="0" y="0"/>
                <a:ext cx="5470" cy="4341"/>
                <a:chOff x="0" y="0"/>
                <a:chExt cx="5470" cy="4341"/>
              </a:xfrm>
            </p:grpSpPr>
            <p:grpSp>
              <p:nvGrpSpPr>
                <p:cNvPr id="60424" name="Group 8"/>
                <p:cNvGrpSpPr>
                  <a:grpSpLocks/>
                </p:cNvGrpSpPr>
                <p:nvPr/>
              </p:nvGrpSpPr>
              <p:grpSpPr bwMode="auto">
                <a:xfrm>
                  <a:off x="1339" y="786"/>
                  <a:ext cx="2919" cy="2151"/>
                  <a:chOff x="1265" y="814"/>
                  <a:chExt cx="2919" cy="2151"/>
                </a:xfrm>
              </p:grpSpPr>
              <p:sp>
                <p:nvSpPr>
                  <p:cNvPr id="60425" name="Oval 9"/>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26" name="Oval 10"/>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27" name="Group 11"/>
                <p:cNvGrpSpPr>
                  <a:grpSpLocks/>
                </p:cNvGrpSpPr>
                <p:nvPr/>
              </p:nvGrpSpPr>
              <p:grpSpPr bwMode="auto">
                <a:xfrm>
                  <a:off x="0" y="0"/>
                  <a:ext cx="5470" cy="4341"/>
                  <a:chOff x="0" y="0"/>
                  <a:chExt cx="5470" cy="4341"/>
                </a:xfrm>
              </p:grpSpPr>
              <p:grpSp>
                <p:nvGrpSpPr>
                  <p:cNvPr id="60428" name="Group 12"/>
                  <p:cNvGrpSpPr>
                    <a:grpSpLocks/>
                  </p:cNvGrpSpPr>
                  <p:nvPr/>
                </p:nvGrpSpPr>
                <p:grpSpPr bwMode="auto">
                  <a:xfrm>
                    <a:off x="3545" y="1502"/>
                    <a:ext cx="1258" cy="2327"/>
                    <a:chOff x="3471" y="1530"/>
                    <a:chExt cx="1258" cy="2327"/>
                  </a:xfrm>
                </p:grpSpPr>
                <p:sp>
                  <p:nvSpPr>
                    <p:cNvPr id="60429" name="Freeform 13"/>
                    <p:cNvSpPr>
                      <a:spLocks/>
                    </p:cNvSpPr>
                    <p:nvPr/>
                  </p:nvSpPr>
                  <p:spPr bwMode="hidden">
                    <a:xfrm rot="2711884">
                      <a:off x="2765" y="2236"/>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30" name="Freeform 14"/>
                    <p:cNvSpPr>
                      <a:spLocks/>
                    </p:cNvSpPr>
                    <p:nvPr/>
                  </p:nvSpPr>
                  <p:spPr bwMode="hidden">
                    <a:xfrm rot="2711884">
                      <a:off x="4021" y="3150"/>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31" name="Group 15"/>
                  <p:cNvGrpSpPr>
                    <a:grpSpLocks/>
                  </p:cNvGrpSpPr>
                  <p:nvPr/>
                </p:nvGrpSpPr>
                <p:grpSpPr bwMode="auto">
                  <a:xfrm>
                    <a:off x="2938" y="1991"/>
                    <a:ext cx="2463" cy="1332"/>
                    <a:chOff x="2864" y="2019"/>
                    <a:chExt cx="2463" cy="1332"/>
                  </a:xfrm>
                </p:grpSpPr>
                <p:sp>
                  <p:nvSpPr>
                    <p:cNvPr id="60432" name="Freeform 16"/>
                    <p:cNvSpPr>
                      <a:spLocks/>
                    </p:cNvSpPr>
                    <p:nvPr/>
                  </p:nvSpPr>
                  <p:spPr bwMode="hidden">
                    <a:xfrm rot="2104081">
                      <a:off x="2864" y="2019"/>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33" name="Freeform 17"/>
                    <p:cNvSpPr>
                      <a:spLocks/>
                    </p:cNvSpPr>
                    <p:nvPr/>
                  </p:nvSpPr>
                  <p:spPr bwMode="hidden">
                    <a:xfrm rot="2104081">
                      <a:off x="4353" y="2806"/>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34" name="Group 18"/>
                  <p:cNvGrpSpPr>
                    <a:grpSpLocks/>
                  </p:cNvGrpSpPr>
                  <p:nvPr/>
                </p:nvGrpSpPr>
                <p:grpSpPr bwMode="auto">
                  <a:xfrm>
                    <a:off x="2971" y="1804"/>
                    <a:ext cx="2477" cy="1064"/>
                    <a:chOff x="2897" y="1832"/>
                    <a:chExt cx="2477" cy="1064"/>
                  </a:xfrm>
                </p:grpSpPr>
                <p:sp>
                  <p:nvSpPr>
                    <p:cNvPr id="60435" name="Freeform 19"/>
                    <p:cNvSpPr>
                      <a:spLocks/>
                    </p:cNvSpPr>
                    <p:nvPr/>
                  </p:nvSpPr>
                  <p:spPr bwMode="hidden">
                    <a:xfrm rot="1582915">
                      <a:off x="2897" y="1832"/>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36" name="Freeform 20"/>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37" name="Group 21"/>
                  <p:cNvGrpSpPr>
                    <a:grpSpLocks/>
                  </p:cNvGrpSpPr>
                  <p:nvPr/>
                </p:nvGrpSpPr>
                <p:grpSpPr bwMode="auto">
                  <a:xfrm>
                    <a:off x="2998" y="1608"/>
                    <a:ext cx="2472" cy="927"/>
                    <a:chOff x="2924" y="1636"/>
                    <a:chExt cx="2472" cy="927"/>
                  </a:xfrm>
                </p:grpSpPr>
                <p:sp>
                  <p:nvSpPr>
                    <p:cNvPr id="60438" name="Freeform 22"/>
                    <p:cNvSpPr>
                      <a:spLocks/>
                    </p:cNvSpPr>
                    <p:nvPr/>
                  </p:nvSpPr>
                  <p:spPr bwMode="hidden">
                    <a:xfrm rot="1080363">
                      <a:off x="2924" y="1636"/>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39" name="Freeform 23"/>
                    <p:cNvSpPr>
                      <a:spLocks/>
                    </p:cNvSpPr>
                    <p:nvPr/>
                  </p:nvSpPr>
                  <p:spPr bwMode="hidden">
                    <a:xfrm rot="1080363">
                      <a:off x="4495" y="2037"/>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40" name="Group 24"/>
                  <p:cNvGrpSpPr>
                    <a:grpSpLocks/>
                  </p:cNvGrpSpPr>
                  <p:nvPr/>
                </p:nvGrpSpPr>
                <p:grpSpPr bwMode="auto">
                  <a:xfrm>
                    <a:off x="3032" y="1386"/>
                    <a:ext cx="2342" cy="657"/>
                    <a:chOff x="2958" y="1414"/>
                    <a:chExt cx="2342" cy="657"/>
                  </a:xfrm>
                </p:grpSpPr>
                <p:sp>
                  <p:nvSpPr>
                    <p:cNvPr id="60441" name="Freeform 25"/>
                    <p:cNvSpPr>
                      <a:spLocks/>
                    </p:cNvSpPr>
                    <p:nvPr/>
                  </p:nvSpPr>
                  <p:spPr bwMode="hidden">
                    <a:xfrm rot="463793">
                      <a:off x="2958" y="1414"/>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42" name="Freeform 26"/>
                    <p:cNvSpPr>
                      <a:spLocks/>
                    </p:cNvSpPr>
                    <p:nvPr/>
                  </p:nvSpPr>
                  <p:spPr bwMode="hidden">
                    <a:xfrm rot="463793">
                      <a:off x="4470" y="1582"/>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43" name="Group 27"/>
                  <p:cNvGrpSpPr>
                    <a:grpSpLocks/>
                  </p:cNvGrpSpPr>
                  <p:nvPr/>
                </p:nvGrpSpPr>
                <p:grpSpPr bwMode="auto">
                  <a:xfrm>
                    <a:off x="3057" y="1241"/>
                    <a:ext cx="2150" cy="343"/>
                    <a:chOff x="2983" y="1269"/>
                    <a:chExt cx="2150" cy="343"/>
                  </a:xfrm>
                </p:grpSpPr>
                <p:sp>
                  <p:nvSpPr>
                    <p:cNvPr id="60444" name="Freeform 28"/>
                    <p:cNvSpPr>
                      <a:spLocks/>
                    </p:cNvSpPr>
                    <p:nvPr/>
                  </p:nvSpPr>
                  <p:spPr bwMode="hidden">
                    <a:xfrm rot="-84182">
                      <a:off x="2983" y="1289"/>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45" name="Freeform 29"/>
                    <p:cNvSpPr>
                      <a:spLocks/>
                    </p:cNvSpPr>
                    <p:nvPr/>
                  </p:nvSpPr>
                  <p:spPr bwMode="hidden">
                    <a:xfrm rot="-84182">
                      <a:off x="4379" y="1269"/>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46" name="Group 30"/>
                  <p:cNvGrpSpPr>
                    <a:grpSpLocks/>
                  </p:cNvGrpSpPr>
                  <p:nvPr/>
                </p:nvGrpSpPr>
                <p:grpSpPr bwMode="auto">
                  <a:xfrm>
                    <a:off x="3012" y="889"/>
                    <a:ext cx="1879" cy="427"/>
                    <a:chOff x="2938" y="917"/>
                    <a:chExt cx="1879" cy="427"/>
                  </a:xfrm>
                </p:grpSpPr>
                <p:sp>
                  <p:nvSpPr>
                    <p:cNvPr id="60447" name="Freeform 31"/>
                    <p:cNvSpPr>
                      <a:spLocks/>
                    </p:cNvSpPr>
                    <p:nvPr/>
                  </p:nvSpPr>
                  <p:spPr bwMode="hidden">
                    <a:xfrm rot="-802576">
                      <a:off x="2938" y="1129"/>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48" name="Freeform 32"/>
                    <p:cNvSpPr>
                      <a:spLocks/>
                    </p:cNvSpPr>
                    <p:nvPr/>
                  </p:nvSpPr>
                  <p:spPr bwMode="hidden">
                    <a:xfrm rot="-802576">
                      <a:off x="4155" y="917"/>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49" name="Group 33"/>
                  <p:cNvGrpSpPr>
                    <a:grpSpLocks/>
                  </p:cNvGrpSpPr>
                  <p:nvPr/>
                </p:nvGrpSpPr>
                <p:grpSpPr bwMode="auto">
                  <a:xfrm>
                    <a:off x="711" y="1625"/>
                    <a:ext cx="1257" cy="2326"/>
                    <a:chOff x="637" y="1653"/>
                    <a:chExt cx="1257" cy="2326"/>
                  </a:xfrm>
                </p:grpSpPr>
                <p:sp>
                  <p:nvSpPr>
                    <p:cNvPr id="60450" name="Freeform 34"/>
                    <p:cNvSpPr>
                      <a:spLocks/>
                    </p:cNvSpPr>
                    <p:nvPr/>
                  </p:nvSpPr>
                  <p:spPr bwMode="hidden">
                    <a:xfrm rot="18888116" flipH="1">
                      <a:off x="876" y="2359"/>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51" name="Freeform 35"/>
                    <p:cNvSpPr>
                      <a:spLocks/>
                    </p:cNvSpPr>
                    <p:nvPr/>
                  </p:nvSpPr>
                  <p:spPr bwMode="hidden">
                    <a:xfrm rot="18888116" flipH="1">
                      <a:off x="419" y="327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52" name="Group 36"/>
                  <p:cNvGrpSpPr>
                    <a:grpSpLocks/>
                  </p:cNvGrpSpPr>
                  <p:nvPr/>
                </p:nvGrpSpPr>
                <p:grpSpPr bwMode="auto">
                  <a:xfrm>
                    <a:off x="69" y="2168"/>
                    <a:ext cx="2463" cy="1332"/>
                    <a:chOff x="-5" y="2196"/>
                    <a:chExt cx="2463" cy="1332"/>
                  </a:xfrm>
                </p:grpSpPr>
                <p:sp>
                  <p:nvSpPr>
                    <p:cNvPr id="60453" name="Freeform 37"/>
                    <p:cNvSpPr>
                      <a:spLocks/>
                    </p:cNvSpPr>
                    <p:nvPr/>
                  </p:nvSpPr>
                  <p:spPr bwMode="hidden">
                    <a:xfrm rot="19495919" flipH="1">
                      <a:off x="644" y="2196"/>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54" name="Freeform 38"/>
                    <p:cNvSpPr>
                      <a:spLocks/>
                    </p:cNvSpPr>
                    <p:nvPr/>
                  </p:nvSpPr>
                  <p:spPr bwMode="hidden">
                    <a:xfrm rot="19495919" flipH="1">
                      <a:off x="-5" y="2983"/>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55" name="Group 39"/>
                  <p:cNvGrpSpPr>
                    <a:grpSpLocks/>
                  </p:cNvGrpSpPr>
                  <p:nvPr/>
                </p:nvGrpSpPr>
                <p:grpSpPr bwMode="auto">
                  <a:xfrm>
                    <a:off x="22" y="1981"/>
                    <a:ext cx="2477" cy="1064"/>
                    <a:chOff x="-52" y="2009"/>
                    <a:chExt cx="2477" cy="1064"/>
                  </a:xfrm>
                </p:grpSpPr>
                <p:sp>
                  <p:nvSpPr>
                    <p:cNvPr id="60456" name="Freeform 40"/>
                    <p:cNvSpPr>
                      <a:spLocks/>
                    </p:cNvSpPr>
                    <p:nvPr/>
                  </p:nvSpPr>
                  <p:spPr bwMode="hidden">
                    <a:xfrm rot="20017085" flipH="1">
                      <a:off x="689" y="2009"/>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57" name="Freeform 41"/>
                    <p:cNvSpPr>
                      <a:spLocks/>
                    </p:cNvSpPr>
                    <p:nvPr/>
                  </p:nvSpPr>
                  <p:spPr bwMode="hidden">
                    <a:xfrm rot="20017085" flipH="1">
                      <a:off x="-52" y="2597"/>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58" name="Group 42"/>
                  <p:cNvGrpSpPr>
                    <a:grpSpLocks/>
                  </p:cNvGrpSpPr>
                  <p:nvPr/>
                </p:nvGrpSpPr>
                <p:grpSpPr bwMode="auto">
                  <a:xfrm>
                    <a:off x="0" y="1785"/>
                    <a:ext cx="2472" cy="927"/>
                    <a:chOff x="-74" y="1813"/>
                    <a:chExt cx="2472" cy="927"/>
                  </a:xfrm>
                </p:grpSpPr>
                <p:sp>
                  <p:nvSpPr>
                    <p:cNvPr id="60459" name="Freeform 43"/>
                    <p:cNvSpPr>
                      <a:spLocks/>
                    </p:cNvSpPr>
                    <p:nvPr/>
                  </p:nvSpPr>
                  <p:spPr bwMode="hidden">
                    <a:xfrm rot="20519637" flipH="1">
                      <a:off x="721" y="1813"/>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60" name="Freeform 44"/>
                    <p:cNvSpPr>
                      <a:spLocks/>
                    </p:cNvSpPr>
                    <p:nvPr/>
                  </p:nvSpPr>
                  <p:spPr bwMode="hidden">
                    <a:xfrm rot="20519637" flipH="1">
                      <a:off x="-74" y="2214"/>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61" name="Group 45"/>
                  <p:cNvGrpSpPr>
                    <a:grpSpLocks/>
                  </p:cNvGrpSpPr>
                  <p:nvPr/>
                </p:nvGrpSpPr>
                <p:grpSpPr bwMode="auto">
                  <a:xfrm>
                    <a:off x="96" y="1563"/>
                    <a:ext cx="2342" cy="657"/>
                    <a:chOff x="22" y="1591"/>
                    <a:chExt cx="2342" cy="657"/>
                  </a:xfrm>
                </p:grpSpPr>
                <p:sp>
                  <p:nvSpPr>
                    <p:cNvPr id="60462" name="Freeform 46"/>
                    <p:cNvSpPr>
                      <a:spLocks/>
                    </p:cNvSpPr>
                    <p:nvPr/>
                  </p:nvSpPr>
                  <p:spPr bwMode="hidden">
                    <a:xfrm rot="21136207" flipH="1">
                      <a:off x="819" y="1591"/>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63" name="Freeform 47"/>
                    <p:cNvSpPr>
                      <a:spLocks/>
                    </p:cNvSpPr>
                    <p:nvPr/>
                  </p:nvSpPr>
                  <p:spPr bwMode="hidden">
                    <a:xfrm rot="21136207" flipH="1">
                      <a:off x="22" y="1759"/>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64" name="Group 48"/>
                  <p:cNvGrpSpPr>
                    <a:grpSpLocks/>
                  </p:cNvGrpSpPr>
                  <p:nvPr/>
                </p:nvGrpSpPr>
                <p:grpSpPr bwMode="auto">
                  <a:xfrm>
                    <a:off x="263" y="1418"/>
                    <a:ext cx="2150" cy="343"/>
                    <a:chOff x="189" y="1446"/>
                    <a:chExt cx="2150" cy="343"/>
                  </a:xfrm>
                </p:grpSpPr>
                <p:sp>
                  <p:nvSpPr>
                    <p:cNvPr id="60465" name="Freeform 49"/>
                    <p:cNvSpPr>
                      <a:spLocks/>
                    </p:cNvSpPr>
                    <p:nvPr/>
                  </p:nvSpPr>
                  <p:spPr bwMode="hidden">
                    <a:xfrm rot="84182" flipH="1">
                      <a:off x="935" y="1466"/>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66" name="Freeform 50"/>
                    <p:cNvSpPr>
                      <a:spLocks/>
                    </p:cNvSpPr>
                    <p:nvPr/>
                  </p:nvSpPr>
                  <p:spPr bwMode="hidden">
                    <a:xfrm rot="84182" flipH="1">
                      <a:off x="189" y="1446"/>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67" name="Group 51"/>
                  <p:cNvGrpSpPr>
                    <a:grpSpLocks/>
                  </p:cNvGrpSpPr>
                  <p:nvPr/>
                </p:nvGrpSpPr>
                <p:grpSpPr bwMode="auto">
                  <a:xfrm>
                    <a:off x="579" y="1066"/>
                    <a:ext cx="1879" cy="427"/>
                    <a:chOff x="505" y="1094"/>
                    <a:chExt cx="1879" cy="427"/>
                  </a:xfrm>
                </p:grpSpPr>
                <p:sp>
                  <p:nvSpPr>
                    <p:cNvPr id="60468" name="Freeform 52"/>
                    <p:cNvSpPr>
                      <a:spLocks/>
                    </p:cNvSpPr>
                    <p:nvPr/>
                  </p:nvSpPr>
                  <p:spPr bwMode="hidden">
                    <a:xfrm rot="802576" flipH="1">
                      <a:off x="1151" y="1306"/>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69" name="Freeform 53"/>
                    <p:cNvSpPr>
                      <a:spLocks/>
                    </p:cNvSpPr>
                    <p:nvPr/>
                  </p:nvSpPr>
                  <p:spPr bwMode="hidden">
                    <a:xfrm rot="802576" flipH="1">
                      <a:off x="505" y="1094"/>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70" name="Group 54"/>
                  <p:cNvGrpSpPr>
                    <a:grpSpLocks/>
                  </p:cNvGrpSpPr>
                  <p:nvPr/>
                </p:nvGrpSpPr>
                <p:grpSpPr bwMode="auto">
                  <a:xfrm>
                    <a:off x="690" y="871"/>
                    <a:ext cx="1850" cy="554"/>
                    <a:chOff x="616" y="899"/>
                    <a:chExt cx="1850" cy="554"/>
                  </a:xfrm>
                </p:grpSpPr>
                <p:sp>
                  <p:nvSpPr>
                    <p:cNvPr id="60471" name="Freeform 55"/>
                    <p:cNvSpPr>
                      <a:spLocks/>
                    </p:cNvSpPr>
                    <p:nvPr/>
                  </p:nvSpPr>
                  <p:spPr bwMode="hidden">
                    <a:xfrm rot="1277471" flipH="1">
                      <a:off x="1233" y="1238"/>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72" name="Freeform 56"/>
                    <p:cNvSpPr>
                      <a:spLocks/>
                    </p:cNvSpPr>
                    <p:nvPr/>
                  </p:nvSpPr>
                  <p:spPr bwMode="hidden">
                    <a:xfrm rot="1277471" flipH="1">
                      <a:off x="616" y="89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73" name="Group 57"/>
                  <p:cNvGrpSpPr>
                    <a:grpSpLocks/>
                  </p:cNvGrpSpPr>
                  <p:nvPr/>
                </p:nvGrpSpPr>
                <p:grpSpPr bwMode="auto">
                  <a:xfrm>
                    <a:off x="911" y="589"/>
                    <a:ext cx="1767" cy="743"/>
                    <a:chOff x="911" y="589"/>
                    <a:chExt cx="1767" cy="743"/>
                  </a:xfrm>
                </p:grpSpPr>
                <p:sp>
                  <p:nvSpPr>
                    <p:cNvPr id="60474" name="Freeform 58"/>
                    <p:cNvSpPr>
                      <a:spLocks/>
                    </p:cNvSpPr>
                    <p:nvPr/>
                  </p:nvSpPr>
                  <p:spPr bwMode="hidden">
                    <a:xfrm rot="2028410" flipH="1">
                      <a:off x="1445" y="111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75" name="Freeform 59"/>
                    <p:cNvSpPr>
                      <a:spLocks/>
                    </p:cNvSpPr>
                    <p:nvPr/>
                  </p:nvSpPr>
                  <p:spPr bwMode="hidden">
                    <a:xfrm rot="2028410" flipH="1">
                      <a:off x="911" y="58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76" name="Group 60"/>
                  <p:cNvGrpSpPr>
                    <a:grpSpLocks/>
                  </p:cNvGrpSpPr>
                  <p:nvPr/>
                </p:nvGrpSpPr>
                <p:grpSpPr bwMode="auto">
                  <a:xfrm>
                    <a:off x="1120" y="300"/>
                    <a:ext cx="1693" cy="892"/>
                    <a:chOff x="1120" y="300"/>
                    <a:chExt cx="1693" cy="892"/>
                  </a:xfrm>
                </p:grpSpPr>
                <p:sp>
                  <p:nvSpPr>
                    <p:cNvPr id="60477" name="Freeform 61"/>
                    <p:cNvSpPr>
                      <a:spLocks/>
                    </p:cNvSpPr>
                    <p:nvPr/>
                  </p:nvSpPr>
                  <p:spPr bwMode="hidden">
                    <a:xfrm rot="2664424" flipH="1">
                      <a:off x="1562" y="977"/>
                      <a:ext cx="125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78" name="Freeform 62"/>
                    <p:cNvSpPr>
                      <a:spLocks/>
                    </p:cNvSpPr>
                    <p:nvPr/>
                  </p:nvSpPr>
                  <p:spPr bwMode="hidden">
                    <a:xfrm rot="2664424" flipH="1">
                      <a:off x="1120" y="300"/>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79" name="Group 63"/>
                  <p:cNvGrpSpPr>
                    <a:grpSpLocks/>
                  </p:cNvGrpSpPr>
                  <p:nvPr/>
                </p:nvGrpSpPr>
                <p:grpSpPr bwMode="auto">
                  <a:xfrm>
                    <a:off x="1707" y="76"/>
                    <a:ext cx="778" cy="1512"/>
                    <a:chOff x="1633" y="104"/>
                    <a:chExt cx="778" cy="1512"/>
                  </a:xfrm>
                </p:grpSpPr>
                <p:sp>
                  <p:nvSpPr>
                    <p:cNvPr id="60480" name="Freeform 64"/>
                    <p:cNvSpPr>
                      <a:spLocks/>
                    </p:cNvSpPr>
                    <p:nvPr/>
                  </p:nvSpPr>
                  <p:spPr bwMode="hidden">
                    <a:xfrm rot="3473776" flipH="1">
                      <a:off x="1754" y="958"/>
                      <a:ext cx="1100"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81" name="Freeform 65"/>
                    <p:cNvSpPr>
                      <a:spLocks/>
                    </p:cNvSpPr>
                    <p:nvPr/>
                  </p:nvSpPr>
                  <p:spPr bwMode="hidden">
                    <a:xfrm rot="3473776" flipH="1">
                      <a:off x="1506" y="231"/>
                      <a:ext cx="591"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82" name="Group 66"/>
                  <p:cNvGrpSpPr>
                    <a:grpSpLocks/>
                  </p:cNvGrpSpPr>
                  <p:nvPr/>
                </p:nvGrpSpPr>
                <p:grpSpPr bwMode="auto">
                  <a:xfrm>
                    <a:off x="2009" y="0"/>
                    <a:ext cx="634" cy="1534"/>
                    <a:chOff x="1935" y="28"/>
                    <a:chExt cx="634" cy="1534"/>
                  </a:xfrm>
                </p:grpSpPr>
                <p:sp>
                  <p:nvSpPr>
                    <p:cNvPr id="60483" name="Freeform 67"/>
                    <p:cNvSpPr>
                      <a:spLocks/>
                    </p:cNvSpPr>
                    <p:nvPr/>
                  </p:nvSpPr>
                  <p:spPr bwMode="hidden">
                    <a:xfrm rot="4126480" flipH="1">
                      <a:off x="1931" y="924"/>
                      <a:ext cx="106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84" name="Freeform 68"/>
                    <p:cNvSpPr>
                      <a:spLocks/>
                    </p:cNvSpPr>
                    <p:nvPr/>
                  </p:nvSpPr>
                  <p:spPr bwMode="hidden">
                    <a:xfrm rot="4126480" flipH="1">
                      <a:off x="1819"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85" name="Group 69"/>
                  <p:cNvGrpSpPr>
                    <a:grpSpLocks/>
                  </p:cNvGrpSpPr>
                  <p:nvPr/>
                </p:nvGrpSpPr>
                <p:grpSpPr bwMode="auto">
                  <a:xfrm>
                    <a:off x="2896" y="644"/>
                    <a:ext cx="1845" cy="566"/>
                    <a:chOff x="2822" y="672"/>
                    <a:chExt cx="1845" cy="566"/>
                  </a:xfrm>
                </p:grpSpPr>
                <p:sp>
                  <p:nvSpPr>
                    <p:cNvPr id="60486" name="Freeform 70"/>
                    <p:cNvSpPr>
                      <a:spLocks/>
                    </p:cNvSpPr>
                    <p:nvPr/>
                  </p:nvSpPr>
                  <p:spPr bwMode="hidden">
                    <a:xfrm rot="-1325434">
                      <a:off x="2822" y="1023"/>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87" name="Freeform 71"/>
                    <p:cNvSpPr>
                      <a:spLocks/>
                    </p:cNvSpPr>
                    <p:nvPr/>
                  </p:nvSpPr>
                  <p:spPr bwMode="hidden">
                    <a:xfrm rot="-1325434">
                      <a:off x="4005" y="672"/>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88" name="Group 72"/>
                  <p:cNvGrpSpPr>
                    <a:grpSpLocks/>
                  </p:cNvGrpSpPr>
                  <p:nvPr/>
                </p:nvGrpSpPr>
                <p:grpSpPr bwMode="auto">
                  <a:xfrm>
                    <a:off x="2757" y="417"/>
                    <a:ext cx="1781" cy="717"/>
                    <a:chOff x="2683" y="445"/>
                    <a:chExt cx="1781" cy="717"/>
                  </a:xfrm>
                </p:grpSpPr>
                <p:sp>
                  <p:nvSpPr>
                    <p:cNvPr id="60489" name="Freeform 73"/>
                    <p:cNvSpPr>
                      <a:spLocks/>
                    </p:cNvSpPr>
                    <p:nvPr/>
                  </p:nvSpPr>
                  <p:spPr bwMode="hidden">
                    <a:xfrm rot="-1921064">
                      <a:off x="2683" y="94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90" name="Freeform 74"/>
                    <p:cNvSpPr>
                      <a:spLocks/>
                    </p:cNvSpPr>
                    <p:nvPr/>
                  </p:nvSpPr>
                  <p:spPr bwMode="hidden">
                    <a:xfrm rot="-1921064">
                      <a:off x="3802" y="445"/>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sp>
                <p:nvSpPr>
                  <p:cNvPr id="60491" name="Freeform 75"/>
                  <p:cNvSpPr>
                    <a:spLocks/>
                  </p:cNvSpPr>
                  <p:nvPr/>
                </p:nvSpPr>
                <p:spPr bwMode="hidden">
                  <a:xfrm rot="4578755" flipH="1">
                    <a:off x="2175" y="949"/>
                    <a:ext cx="1027" cy="14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92" name="Freeform 76"/>
                  <p:cNvSpPr>
                    <a:spLocks/>
                  </p:cNvSpPr>
                  <p:nvPr/>
                </p:nvSpPr>
                <p:spPr bwMode="hidden">
                  <a:xfrm rot="4578755" flipH="1">
                    <a:off x="2199" y="196"/>
                    <a:ext cx="552" cy="2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nvGrpSpPr>
                  <p:cNvPr id="60493" name="Group 77"/>
                  <p:cNvGrpSpPr>
                    <a:grpSpLocks/>
                  </p:cNvGrpSpPr>
                  <p:nvPr/>
                </p:nvGrpSpPr>
                <p:grpSpPr bwMode="auto">
                  <a:xfrm>
                    <a:off x="2874" y="13"/>
                    <a:ext cx="640" cy="1520"/>
                    <a:chOff x="2800" y="41"/>
                    <a:chExt cx="640" cy="1520"/>
                  </a:xfrm>
                </p:grpSpPr>
                <p:sp>
                  <p:nvSpPr>
                    <p:cNvPr id="60494" name="Freeform 78"/>
                    <p:cNvSpPr>
                      <a:spLocks/>
                    </p:cNvSpPr>
                    <p:nvPr/>
                  </p:nvSpPr>
                  <p:spPr bwMode="hidden">
                    <a:xfrm rot="-3857755">
                      <a:off x="2361" y="938"/>
                      <a:ext cx="1062" cy="1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95" name="Freeform 79"/>
                    <p:cNvSpPr>
                      <a:spLocks/>
                    </p:cNvSpPr>
                    <p:nvPr/>
                  </p:nvSpPr>
                  <p:spPr bwMode="hidden">
                    <a:xfrm rot="-3857755">
                      <a:off x="3011" y="181"/>
                      <a:ext cx="570" cy="2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96" name="Group 80"/>
                  <p:cNvGrpSpPr>
                    <a:grpSpLocks/>
                  </p:cNvGrpSpPr>
                  <p:nvPr/>
                </p:nvGrpSpPr>
                <p:grpSpPr bwMode="auto">
                  <a:xfrm>
                    <a:off x="3008" y="135"/>
                    <a:ext cx="1017" cy="1464"/>
                    <a:chOff x="2934" y="163"/>
                    <a:chExt cx="1017" cy="1464"/>
                  </a:xfrm>
                </p:grpSpPr>
                <p:sp>
                  <p:nvSpPr>
                    <p:cNvPr id="60497" name="Freeform 81"/>
                    <p:cNvSpPr>
                      <a:spLocks/>
                    </p:cNvSpPr>
                    <p:nvPr/>
                  </p:nvSpPr>
                  <p:spPr bwMode="hidden">
                    <a:xfrm rot="-2777260">
                      <a:off x="2491" y="915"/>
                      <a:ext cx="1155"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498" name="Freeform 82"/>
                    <p:cNvSpPr>
                      <a:spLocks/>
                    </p:cNvSpPr>
                    <p:nvPr/>
                  </p:nvSpPr>
                  <p:spPr bwMode="hidden">
                    <a:xfrm rot="-2777260">
                      <a:off x="3430" y="261"/>
                      <a:ext cx="620" cy="42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499" name="Group 83"/>
                  <p:cNvGrpSpPr>
                    <a:grpSpLocks/>
                  </p:cNvGrpSpPr>
                  <p:nvPr/>
                </p:nvGrpSpPr>
                <p:grpSpPr bwMode="auto">
                  <a:xfrm>
                    <a:off x="2804" y="4"/>
                    <a:ext cx="243" cy="1448"/>
                    <a:chOff x="2730" y="32"/>
                    <a:chExt cx="243" cy="1448"/>
                  </a:xfrm>
                </p:grpSpPr>
                <p:sp>
                  <p:nvSpPr>
                    <p:cNvPr id="60500" name="Freeform 84"/>
                    <p:cNvSpPr>
                      <a:spLocks/>
                    </p:cNvSpPr>
                    <p:nvPr/>
                  </p:nvSpPr>
                  <p:spPr bwMode="hidden">
                    <a:xfrm rot="-4903748">
                      <a:off x="2296" y="960"/>
                      <a:ext cx="954" cy="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01" name="Freeform 85"/>
                    <p:cNvSpPr>
                      <a:spLocks/>
                    </p:cNvSpPr>
                    <p:nvPr/>
                  </p:nvSpPr>
                  <p:spPr bwMode="hidden">
                    <a:xfrm rot="-4903748">
                      <a:off x="2650" y="220"/>
                      <a:ext cx="512"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02" name="Group 86"/>
                  <p:cNvGrpSpPr>
                    <a:grpSpLocks/>
                  </p:cNvGrpSpPr>
                  <p:nvPr/>
                </p:nvGrpSpPr>
                <p:grpSpPr bwMode="auto">
                  <a:xfrm>
                    <a:off x="1017" y="1741"/>
                    <a:ext cx="1085" cy="2450"/>
                    <a:chOff x="943" y="1769"/>
                    <a:chExt cx="1085" cy="2450"/>
                  </a:xfrm>
                </p:grpSpPr>
                <p:sp>
                  <p:nvSpPr>
                    <p:cNvPr id="60503" name="Freeform 87"/>
                    <p:cNvSpPr>
                      <a:spLocks/>
                    </p:cNvSpPr>
                    <p:nvPr/>
                  </p:nvSpPr>
                  <p:spPr bwMode="hidden">
                    <a:xfrm rot="18335692" flipH="1">
                      <a:off x="1010" y="2475"/>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04" name="Freeform 88"/>
                    <p:cNvSpPr>
                      <a:spLocks/>
                    </p:cNvSpPr>
                    <p:nvPr/>
                  </p:nvSpPr>
                  <p:spPr bwMode="hidden">
                    <a:xfrm rot="18335692" flipH="1">
                      <a:off x="725" y="351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05" name="Group 89"/>
                  <p:cNvGrpSpPr>
                    <a:grpSpLocks/>
                  </p:cNvGrpSpPr>
                  <p:nvPr/>
                </p:nvGrpSpPr>
                <p:grpSpPr bwMode="auto">
                  <a:xfrm>
                    <a:off x="1529" y="1908"/>
                    <a:ext cx="766" cy="2373"/>
                    <a:chOff x="1455" y="1936"/>
                    <a:chExt cx="766" cy="2373"/>
                  </a:xfrm>
                </p:grpSpPr>
                <p:sp>
                  <p:nvSpPr>
                    <p:cNvPr id="60506" name="Freeform 90"/>
                    <p:cNvSpPr>
                      <a:spLocks/>
                    </p:cNvSpPr>
                    <p:nvPr/>
                  </p:nvSpPr>
                  <p:spPr bwMode="hidden">
                    <a:xfrm rot="17542885" flipH="1">
                      <a:off x="1267" y="2578"/>
                      <a:ext cx="159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07" name="Freeform 91"/>
                    <p:cNvSpPr>
                      <a:spLocks/>
                    </p:cNvSpPr>
                    <p:nvPr/>
                  </p:nvSpPr>
                  <p:spPr bwMode="hidden">
                    <a:xfrm rot="17542885" flipH="1">
                      <a:off x="1272" y="3636"/>
                      <a:ext cx="85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08" name="Group 92"/>
                  <p:cNvGrpSpPr>
                    <a:grpSpLocks/>
                  </p:cNvGrpSpPr>
                  <p:nvPr/>
                </p:nvGrpSpPr>
                <p:grpSpPr bwMode="auto">
                  <a:xfrm rot="88588">
                    <a:off x="2061" y="1962"/>
                    <a:ext cx="459" cy="2329"/>
                    <a:chOff x="1956" y="1990"/>
                    <a:chExt cx="492" cy="2604"/>
                  </a:xfrm>
                </p:grpSpPr>
                <p:sp>
                  <p:nvSpPr>
                    <p:cNvPr id="60509" name="Freeform 93"/>
                    <p:cNvSpPr>
                      <a:spLocks/>
                    </p:cNvSpPr>
                    <p:nvPr/>
                  </p:nvSpPr>
                  <p:spPr bwMode="hidden">
                    <a:xfrm rot="16782062" flipH="1">
                      <a:off x="1442" y="2695"/>
                      <a:ext cx="1711"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10" name="Freeform 94"/>
                    <p:cNvSpPr>
                      <a:spLocks/>
                    </p:cNvSpPr>
                    <p:nvPr/>
                  </p:nvSpPr>
                  <p:spPr bwMode="hidden">
                    <a:xfrm rot="16782062" flipH="1">
                      <a:off x="1734" y="3898"/>
                      <a:ext cx="918"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11" name="Group 95"/>
                  <p:cNvGrpSpPr>
                    <a:grpSpLocks/>
                  </p:cNvGrpSpPr>
                  <p:nvPr/>
                </p:nvGrpSpPr>
                <p:grpSpPr bwMode="auto">
                  <a:xfrm>
                    <a:off x="3408" y="1689"/>
                    <a:ext cx="1125" cy="2426"/>
                    <a:chOff x="3334" y="1717"/>
                    <a:chExt cx="1125" cy="2426"/>
                  </a:xfrm>
                </p:grpSpPr>
                <p:sp>
                  <p:nvSpPr>
                    <p:cNvPr id="60512" name="Freeform 96"/>
                    <p:cNvSpPr>
                      <a:spLocks/>
                    </p:cNvSpPr>
                    <p:nvPr/>
                  </p:nvSpPr>
                  <p:spPr bwMode="hidden">
                    <a:xfrm rot="3144576">
                      <a:off x="2628" y="2423"/>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13" name="Freeform 97"/>
                    <p:cNvSpPr>
                      <a:spLocks/>
                    </p:cNvSpPr>
                    <p:nvPr/>
                  </p:nvSpPr>
                  <p:spPr bwMode="hidden">
                    <a:xfrm rot="3144576">
                      <a:off x="3751" y="3436"/>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14" name="Group 98"/>
                  <p:cNvGrpSpPr>
                    <a:grpSpLocks/>
                  </p:cNvGrpSpPr>
                  <p:nvPr/>
                </p:nvGrpSpPr>
                <p:grpSpPr bwMode="auto">
                  <a:xfrm>
                    <a:off x="3255" y="1838"/>
                    <a:ext cx="883" cy="2426"/>
                    <a:chOff x="3181" y="1866"/>
                    <a:chExt cx="883" cy="2426"/>
                  </a:xfrm>
                </p:grpSpPr>
                <p:sp>
                  <p:nvSpPr>
                    <p:cNvPr id="60515" name="Freeform 99"/>
                    <p:cNvSpPr>
                      <a:spLocks/>
                    </p:cNvSpPr>
                    <p:nvPr/>
                  </p:nvSpPr>
                  <p:spPr bwMode="hidden">
                    <a:xfrm rot="3745735">
                      <a:off x="2506" y="2541"/>
                      <a:ext cx="1650"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16" name="Freeform 100"/>
                    <p:cNvSpPr>
                      <a:spLocks/>
                    </p:cNvSpPr>
                    <p:nvPr/>
                  </p:nvSpPr>
                  <p:spPr bwMode="hidden">
                    <a:xfrm rot="3745735">
                      <a:off x="3387" y="3615"/>
                      <a:ext cx="885"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17" name="Group 101"/>
                  <p:cNvGrpSpPr>
                    <a:grpSpLocks/>
                  </p:cNvGrpSpPr>
                  <p:nvPr/>
                </p:nvGrpSpPr>
                <p:grpSpPr bwMode="auto">
                  <a:xfrm>
                    <a:off x="3080" y="1955"/>
                    <a:ext cx="619" cy="2386"/>
                    <a:chOff x="3006" y="1983"/>
                    <a:chExt cx="619" cy="2386"/>
                  </a:xfrm>
                </p:grpSpPr>
                <p:sp>
                  <p:nvSpPr>
                    <p:cNvPr id="60518" name="Freeform 102"/>
                    <p:cNvSpPr>
                      <a:spLocks/>
                    </p:cNvSpPr>
                    <p:nvPr/>
                  </p:nvSpPr>
                  <p:spPr bwMode="hidden">
                    <a:xfrm rot="4286818">
                      <a:off x="2328" y="2661"/>
                      <a:ext cx="160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19" name="Freeform 103"/>
                    <p:cNvSpPr>
                      <a:spLocks/>
                    </p:cNvSpPr>
                    <p:nvPr/>
                  </p:nvSpPr>
                  <p:spPr bwMode="hidden">
                    <a:xfrm rot="4286818">
                      <a:off x="3002" y="3747"/>
                      <a:ext cx="85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20" name="Group 104"/>
                  <p:cNvGrpSpPr>
                    <a:grpSpLocks/>
                  </p:cNvGrpSpPr>
                  <p:nvPr/>
                </p:nvGrpSpPr>
                <p:grpSpPr bwMode="auto">
                  <a:xfrm>
                    <a:off x="2893" y="2073"/>
                    <a:ext cx="405" cy="2219"/>
                    <a:chOff x="2819" y="2101"/>
                    <a:chExt cx="405" cy="2219"/>
                  </a:xfrm>
                </p:grpSpPr>
                <p:sp>
                  <p:nvSpPr>
                    <p:cNvPr id="60521" name="Freeform 105"/>
                    <p:cNvSpPr>
                      <a:spLocks/>
                    </p:cNvSpPr>
                    <p:nvPr/>
                  </p:nvSpPr>
                  <p:spPr bwMode="hidden">
                    <a:xfrm rot="4898956">
                      <a:off x="2206" y="2714"/>
                      <a:ext cx="147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22" name="Freeform 106"/>
                    <p:cNvSpPr>
                      <a:spLocks/>
                    </p:cNvSpPr>
                    <p:nvPr/>
                  </p:nvSpPr>
                  <p:spPr bwMode="hidden">
                    <a:xfrm rot="4898956">
                      <a:off x="2636" y="3732"/>
                      <a:ext cx="790"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60523" name="Group 107"/>
                  <p:cNvGrpSpPr>
                    <a:grpSpLocks/>
                  </p:cNvGrpSpPr>
                  <p:nvPr/>
                </p:nvGrpSpPr>
                <p:grpSpPr bwMode="auto">
                  <a:xfrm>
                    <a:off x="2372" y="2107"/>
                    <a:ext cx="426" cy="2185"/>
                    <a:chOff x="2287" y="2135"/>
                    <a:chExt cx="426" cy="2185"/>
                  </a:xfrm>
                </p:grpSpPr>
                <p:sp>
                  <p:nvSpPr>
                    <p:cNvPr id="60524" name="Freeform 108"/>
                    <p:cNvSpPr>
                      <a:spLocks/>
                    </p:cNvSpPr>
                    <p:nvPr/>
                  </p:nvSpPr>
                  <p:spPr bwMode="hidden">
                    <a:xfrm rot="5755659">
                      <a:off x="1900" y="2760"/>
                      <a:ext cx="1437" cy="18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25" name="Freeform 109"/>
                    <p:cNvSpPr>
                      <a:spLocks/>
                    </p:cNvSpPr>
                    <p:nvPr/>
                  </p:nvSpPr>
                  <p:spPr bwMode="hidden">
                    <a:xfrm rot="5755659">
                      <a:off x="2049" y="3787"/>
                      <a:ext cx="771" cy="29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grpSp>
          <p:grpSp>
            <p:nvGrpSpPr>
              <p:cNvPr id="60526" name="Group 110"/>
              <p:cNvGrpSpPr>
                <a:grpSpLocks/>
              </p:cNvGrpSpPr>
              <p:nvPr/>
            </p:nvGrpSpPr>
            <p:grpSpPr bwMode="auto">
              <a:xfrm>
                <a:off x="74" y="313"/>
                <a:ext cx="5459" cy="3667"/>
                <a:chOff x="74" y="313"/>
                <a:chExt cx="5459" cy="3667"/>
              </a:xfrm>
            </p:grpSpPr>
            <p:grpSp>
              <p:nvGrpSpPr>
                <p:cNvPr id="60527" name="Group 111"/>
                <p:cNvGrpSpPr>
                  <a:grpSpLocks/>
                </p:cNvGrpSpPr>
                <p:nvPr/>
              </p:nvGrpSpPr>
              <p:grpSpPr bwMode="auto">
                <a:xfrm>
                  <a:off x="74" y="313"/>
                  <a:ext cx="5459" cy="3667"/>
                  <a:chOff x="74" y="313"/>
                  <a:chExt cx="5459" cy="3667"/>
                </a:xfrm>
              </p:grpSpPr>
              <p:sp>
                <p:nvSpPr>
                  <p:cNvPr id="60528" name="Arc 112"/>
                  <p:cNvSpPr>
                    <a:spLocks/>
                  </p:cNvSpPr>
                  <p:nvPr/>
                </p:nvSpPr>
                <p:spPr bwMode="hidden">
                  <a:xfrm flipV="1">
                    <a:off x="2966" y="456"/>
                    <a:ext cx="2567" cy="2046"/>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29" name="Arc 113"/>
                  <p:cNvSpPr>
                    <a:spLocks/>
                  </p:cNvSpPr>
                  <p:nvPr/>
                </p:nvSpPr>
                <p:spPr bwMode="hidden">
                  <a:xfrm flipH="1">
                    <a:off x="388" y="1601"/>
                    <a:ext cx="2016" cy="2379"/>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0" name="Arc 114"/>
                  <p:cNvSpPr>
                    <a:spLocks/>
                  </p:cNvSpPr>
                  <p:nvPr/>
                </p:nvSpPr>
                <p:spPr bwMode="hidden">
                  <a:xfrm>
                    <a:off x="3029" y="1181"/>
                    <a:ext cx="1426"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1" name="Arc 115"/>
                  <p:cNvSpPr>
                    <a:spLocks/>
                  </p:cNvSpPr>
                  <p:nvPr/>
                </p:nvSpPr>
                <p:spPr bwMode="hidden">
                  <a:xfrm flipH="1">
                    <a:off x="74" y="813"/>
                    <a:ext cx="2540" cy="2379"/>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2" name="Arc 116"/>
                  <p:cNvSpPr>
                    <a:spLocks/>
                  </p:cNvSpPr>
                  <p:nvPr/>
                </p:nvSpPr>
                <p:spPr bwMode="hidden">
                  <a:xfrm flipH="1">
                    <a:off x="790" y="313"/>
                    <a:ext cx="1850" cy="2304"/>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3" name="Arc 117"/>
                  <p:cNvSpPr>
                    <a:spLocks/>
                  </p:cNvSpPr>
                  <p:nvPr/>
                </p:nvSpPr>
                <p:spPr bwMode="hidden">
                  <a:xfrm>
                    <a:off x="2763" y="1281"/>
                    <a:ext cx="764" cy="23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4" name="Freeform 118"/>
                  <p:cNvSpPr>
                    <a:spLocks/>
                  </p:cNvSpPr>
                  <p:nvPr/>
                </p:nvSpPr>
                <p:spPr bwMode="hidden">
                  <a:xfrm flipH="1">
                    <a:off x="1800" y="438"/>
                    <a:ext cx="418"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sp>
              <p:nvSpPr>
                <p:cNvPr id="60535" name="Freeform 119"/>
                <p:cNvSpPr>
                  <a:spLocks/>
                </p:cNvSpPr>
                <p:nvPr/>
              </p:nvSpPr>
              <p:spPr bwMode="hidden">
                <a:xfrm rot="20253369">
                  <a:off x="3280" y="1529"/>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grpSp>
          <p:nvGrpSpPr>
            <p:cNvPr id="60536" name="Group 120"/>
            <p:cNvGrpSpPr>
              <a:grpSpLocks/>
            </p:cNvGrpSpPr>
            <p:nvPr/>
          </p:nvGrpSpPr>
          <p:grpSpPr bwMode="auto">
            <a:xfrm>
              <a:off x="1476" y="449"/>
              <a:ext cx="4038" cy="2966"/>
              <a:chOff x="210" y="337"/>
              <a:chExt cx="5198" cy="3818"/>
            </a:xfrm>
          </p:grpSpPr>
          <p:sp>
            <p:nvSpPr>
              <p:cNvPr id="60537" name="Freeform 121"/>
              <p:cNvSpPr>
                <a:spLocks/>
              </p:cNvSpPr>
              <p:nvPr/>
            </p:nvSpPr>
            <p:spPr bwMode="hidden">
              <a:xfrm flipH="1">
                <a:off x="1934" y="2382"/>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8" name="Arc 122"/>
              <p:cNvSpPr>
                <a:spLocks/>
              </p:cNvSpPr>
              <p:nvPr/>
            </p:nvSpPr>
            <p:spPr bwMode="hidden">
              <a:xfrm flipH="1">
                <a:off x="1054" y="1851"/>
                <a:ext cx="2122" cy="2304"/>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39" name="Arc 123"/>
              <p:cNvSpPr>
                <a:spLocks/>
              </p:cNvSpPr>
              <p:nvPr/>
            </p:nvSpPr>
            <p:spPr bwMode="hidden">
              <a:xfrm flipH="1">
                <a:off x="1266" y="1480"/>
                <a:ext cx="1244" cy="2379"/>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0" name="Arc 124"/>
              <p:cNvSpPr>
                <a:spLocks/>
              </p:cNvSpPr>
              <p:nvPr/>
            </p:nvSpPr>
            <p:spPr bwMode="hidden">
              <a:xfrm flipH="1">
                <a:off x="210" y="1168"/>
                <a:ext cx="2376" cy="2379"/>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1" name="Arc 125"/>
              <p:cNvSpPr>
                <a:spLocks/>
              </p:cNvSpPr>
              <p:nvPr/>
            </p:nvSpPr>
            <p:spPr bwMode="hidden">
              <a:xfrm>
                <a:off x="2840" y="1503"/>
                <a:ext cx="381"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2" name="Arc 126"/>
              <p:cNvSpPr>
                <a:spLocks/>
              </p:cNvSpPr>
              <p:nvPr/>
            </p:nvSpPr>
            <p:spPr bwMode="hidden">
              <a:xfrm>
                <a:off x="2940" y="1492"/>
                <a:ext cx="1004" cy="2379"/>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3" name="Freeform 127"/>
              <p:cNvSpPr>
                <a:spLocks/>
              </p:cNvSpPr>
              <p:nvPr/>
            </p:nvSpPr>
            <p:spPr bwMode="hidden">
              <a:xfrm>
                <a:off x="3301" y="2635"/>
                <a:ext cx="485" cy="147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4" name="Freeform 128"/>
              <p:cNvSpPr>
                <a:spLocks/>
              </p:cNvSpPr>
              <p:nvPr/>
            </p:nvSpPr>
            <p:spPr bwMode="hidden">
              <a:xfrm rot="19660755" flipV="1">
                <a:off x="2546" y="2150"/>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5" name="Freeform 129"/>
              <p:cNvSpPr>
                <a:spLocks/>
              </p:cNvSpPr>
              <p:nvPr/>
            </p:nvSpPr>
            <p:spPr bwMode="hidden">
              <a:xfrm flipH="1">
                <a:off x="489" y="2504"/>
                <a:ext cx="1085"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6" name="Freeform 130"/>
              <p:cNvSpPr>
                <a:spLocks/>
              </p:cNvSpPr>
              <p:nvPr/>
            </p:nvSpPr>
            <p:spPr bwMode="hidden">
              <a:xfrm flipH="1">
                <a:off x="1000" y="893"/>
                <a:ext cx="696" cy="152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7" name="Freeform 131"/>
              <p:cNvSpPr>
                <a:spLocks/>
              </p:cNvSpPr>
              <p:nvPr/>
            </p:nvSpPr>
            <p:spPr bwMode="hidden">
              <a:xfrm>
                <a:off x="4401" y="2280"/>
                <a:ext cx="1007" cy="160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8" name="Freeform 132"/>
              <p:cNvSpPr>
                <a:spLocks/>
              </p:cNvSpPr>
              <p:nvPr/>
            </p:nvSpPr>
            <p:spPr bwMode="hidden">
              <a:xfrm>
                <a:off x="3878" y="1470"/>
                <a:ext cx="1518" cy="106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49" name="Freeform 133"/>
              <p:cNvSpPr>
                <a:spLocks/>
              </p:cNvSpPr>
              <p:nvPr/>
            </p:nvSpPr>
            <p:spPr bwMode="hidden">
              <a:xfrm>
                <a:off x="3934" y="337"/>
                <a:ext cx="663" cy="1434"/>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60550" name="Freeform 134"/>
              <p:cNvSpPr>
                <a:spLocks/>
              </p:cNvSpPr>
              <p:nvPr/>
            </p:nvSpPr>
            <p:spPr bwMode="hidden">
              <a:xfrm rot="1346631" flipH="1">
                <a:off x="1702" y="1506"/>
                <a:ext cx="442" cy="83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sp>
        <p:nvSpPr>
          <p:cNvPr id="60551" name="Rectangle 135"/>
          <p:cNvSpPr>
            <a:spLocks noGrp="1" noChangeArrowheads="1"/>
          </p:cNvSpPr>
          <p:nvPr>
            <p:ph type="ctrTitle" sz="quarter"/>
          </p:nvPr>
        </p:nvSpPr>
        <p:spPr>
          <a:xfrm>
            <a:off x="975360" y="2598703"/>
            <a:ext cx="11054080" cy="2314222"/>
          </a:xfrm>
        </p:spPr>
        <p:txBody>
          <a:bodyPr/>
          <a:lstStyle>
            <a:lvl1pPr>
              <a:defRPr/>
            </a:lvl1pPr>
          </a:lstStyle>
          <a:p>
            <a:pPr lvl="0"/>
            <a:r>
              <a:rPr lang="ru-RU" altLang="ru-RU" noProof="0" smtClean="0"/>
              <a:t>Образец заголовка</a:t>
            </a:r>
          </a:p>
        </p:txBody>
      </p:sp>
      <p:sp>
        <p:nvSpPr>
          <p:cNvPr id="60552" name="Rectangle 136"/>
          <p:cNvSpPr>
            <a:spLocks noGrp="1" noChangeArrowheads="1"/>
          </p:cNvSpPr>
          <p:nvPr>
            <p:ph type="subTitle" sz="quarter" idx="1"/>
          </p:nvPr>
        </p:nvSpPr>
        <p:spPr>
          <a:xfrm>
            <a:off x="1950720" y="5527040"/>
            <a:ext cx="9103360" cy="2492587"/>
          </a:xfrm>
        </p:spPr>
        <p:txBody>
          <a:bodyPr/>
          <a:lstStyle>
            <a:lvl1pPr marL="0" indent="0" algn="ctr">
              <a:buFontTx/>
              <a:buNone/>
              <a:defRPr/>
            </a:lvl1pPr>
          </a:lstStyle>
          <a:p>
            <a:pPr lvl="0"/>
            <a:r>
              <a:rPr lang="ru-RU" altLang="ru-RU" noProof="0" smtClean="0"/>
              <a:t>Образец подзаголовка</a:t>
            </a:r>
          </a:p>
        </p:txBody>
      </p:sp>
      <p:sp>
        <p:nvSpPr>
          <p:cNvPr id="60553" name="Rectangle 137"/>
          <p:cNvSpPr>
            <a:spLocks noGrp="1" noChangeArrowheads="1"/>
          </p:cNvSpPr>
          <p:nvPr>
            <p:ph type="dt" sz="quarter" idx="2"/>
          </p:nvPr>
        </p:nvSpPr>
        <p:spPr/>
        <p:txBody>
          <a:bodyPr/>
          <a:lstStyle>
            <a:lvl1pPr>
              <a:defRPr/>
            </a:lvl1pPr>
          </a:lstStyle>
          <a:p>
            <a:endParaRPr lang="ru-RU" altLang="ru-RU"/>
          </a:p>
        </p:txBody>
      </p:sp>
      <p:sp>
        <p:nvSpPr>
          <p:cNvPr id="60554" name="Rectangle 138"/>
          <p:cNvSpPr>
            <a:spLocks noGrp="1" noChangeArrowheads="1"/>
          </p:cNvSpPr>
          <p:nvPr>
            <p:ph type="ftr" sz="quarter" idx="3"/>
          </p:nvPr>
        </p:nvSpPr>
        <p:spPr/>
        <p:txBody>
          <a:bodyPr/>
          <a:lstStyle>
            <a:lvl1pPr>
              <a:defRPr/>
            </a:lvl1pPr>
          </a:lstStyle>
          <a:p>
            <a:endParaRPr lang="ru-RU" altLang="ru-RU"/>
          </a:p>
        </p:txBody>
      </p:sp>
      <p:sp>
        <p:nvSpPr>
          <p:cNvPr id="60555" name="Rectangle 139"/>
          <p:cNvSpPr>
            <a:spLocks noGrp="1" noChangeArrowheads="1"/>
          </p:cNvSpPr>
          <p:nvPr>
            <p:ph type="sldNum" sz="quarter" idx="4"/>
          </p:nvPr>
        </p:nvSpPr>
        <p:spPr/>
        <p:txBody>
          <a:bodyPr/>
          <a:lstStyle>
            <a:lvl1pPr>
              <a:defRPr/>
            </a:lvl1pPr>
          </a:lstStyle>
          <a:p>
            <a:fld id="{60C195DE-6F72-460C-B21D-346739127171}" type="slidenum">
              <a:rPr lang="ru-RU" altLang="ru-RU"/>
              <a:pPr/>
              <a:t>‹#›</a:t>
            </a:fld>
            <a:endParaRPr lang="ru-RU" altLang="ru-RU"/>
          </a:p>
        </p:txBody>
      </p:sp>
    </p:spTree>
    <p:extLst>
      <p:ext uri="{BB962C8B-B14F-4D97-AF65-F5344CB8AC3E}">
        <p14:creationId xmlns:p14="http://schemas.microsoft.com/office/powerpoint/2010/main" val="3216276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FE9137BC-B550-43F8-9A79-0928212D84A5}" type="slidenum">
              <a:rPr lang="ru-RU" altLang="ru-RU"/>
              <a:pPr/>
              <a:t>‹#›</a:t>
            </a:fld>
            <a:endParaRPr lang="ru-RU" altLang="ru-RU"/>
          </a:p>
        </p:txBody>
      </p:sp>
    </p:spTree>
    <p:extLst>
      <p:ext uri="{BB962C8B-B14F-4D97-AF65-F5344CB8AC3E}">
        <p14:creationId xmlns:p14="http://schemas.microsoft.com/office/powerpoint/2010/main" val="421473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7307" y="2431628"/>
            <a:ext cx="11216640" cy="4057226"/>
          </a:xfrm>
        </p:spPr>
        <p:txBody>
          <a:bodyPr anchor="b"/>
          <a:lstStyle>
            <a:lvl1pPr>
              <a:defRPr sz="8533"/>
            </a:lvl1pPr>
          </a:lstStyle>
          <a:p>
            <a:r>
              <a:rPr lang="ru-RU" smtClean="0"/>
              <a:t>Образец заголовка</a:t>
            </a:r>
            <a:endParaRPr lang="ru-RU"/>
          </a:p>
        </p:txBody>
      </p:sp>
      <p:sp>
        <p:nvSpPr>
          <p:cNvPr id="3" name="Текст 2"/>
          <p:cNvSpPr>
            <a:spLocks noGrp="1"/>
          </p:cNvSpPr>
          <p:nvPr>
            <p:ph type="body" idx="1"/>
          </p:nvPr>
        </p:nvSpPr>
        <p:spPr>
          <a:xfrm>
            <a:off x="887307" y="6527237"/>
            <a:ext cx="11216640" cy="2133599"/>
          </a:xfrm>
        </p:spPr>
        <p:txBody>
          <a:bodyPr/>
          <a:lstStyle>
            <a:lvl1pPr marL="0" indent="0">
              <a:buNone/>
              <a:defRPr sz="3413"/>
            </a:lvl1pPr>
            <a:lvl2pPr marL="650230" indent="0">
              <a:buNone/>
              <a:defRPr sz="2844"/>
            </a:lvl2pPr>
            <a:lvl3pPr marL="1300460" indent="0">
              <a:buNone/>
              <a:defRPr sz="2560"/>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A16B5461-335C-46CE-897E-2733F55BA55E}" type="slidenum">
              <a:rPr lang="ru-RU" altLang="ru-RU"/>
              <a:pPr/>
              <a:t>‹#›</a:t>
            </a:fld>
            <a:endParaRPr lang="ru-RU" altLang="ru-RU"/>
          </a:p>
        </p:txBody>
      </p:sp>
    </p:spTree>
    <p:extLst>
      <p:ext uri="{BB962C8B-B14F-4D97-AF65-F5344CB8AC3E}">
        <p14:creationId xmlns:p14="http://schemas.microsoft.com/office/powerpoint/2010/main" val="402845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975360" y="2817707"/>
            <a:ext cx="5418667" cy="58521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610773" y="2817707"/>
            <a:ext cx="5418667" cy="58521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3110B3A4-C63F-4DEE-9657-77720F6A0244}" type="slidenum">
              <a:rPr lang="ru-RU" altLang="ru-RU"/>
              <a:pPr/>
              <a:t>‹#›</a:t>
            </a:fld>
            <a:endParaRPr lang="ru-RU" altLang="ru-RU"/>
          </a:p>
        </p:txBody>
      </p:sp>
    </p:spTree>
    <p:extLst>
      <p:ext uri="{BB962C8B-B14F-4D97-AF65-F5344CB8AC3E}">
        <p14:creationId xmlns:p14="http://schemas.microsoft.com/office/powerpoint/2010/main" val="3514070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338" y="519290"/>
            <a:ext cx="11216640" cy="1885245"/>
          </a:xfrm>
        </p:spPr>
        <p:txBody>
          <a:bodyPr/>
          <a:lstStyle/>
          <a:p>
            <a:r>
              <a:rPr lang="ru-RU" smtClean="0"/>
              <a:t>Образец заголовка</a:t>
            </a:r>
            <a:endParaRPr lang="ru-RU"/>
          </a:p>
        </p:txBody>
      </p:sp>
      <p:sp>
        <p:nvSpPr>
          <p:cNvPr id="3" name="Текст 2"/>
          <p:cNvSpPr>
            <a:spLocks noGrp="1"/>
          </p:cNvSpPr>
          <p:nvPr>
            <p:ph type="body" idx="1"/>
          </p:nvPr>
        </p:nvSpPr>
        <p:spPr>
          <a:xfrm>
            <a:off x="896339" y="2390987"/>
            <a:ext cx="550220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4" name="Объект 3"/>
          <p:cNvSpPr>
            <a:spLocks noGrp="1"/>
          </p:cNvSpPr>
          <p:nvPr>
            <p:ph sz="half" idx="2"/>
          </p:nvPr>
        </p:nvSpPr>
        <p:spPr>
          <a:xfrm>
            <a:off x="896339" y="3562773"/>
            <a:ext cx="5502204" cy="52403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583680" y="2390987"/>
            <a:ext cx="5529298"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ru-RU" smtClean="0"/>
              <a:t>Образец текста</a:t>
            </a:r>
          </a:p>
        </p:txBody>
      </p:sp>
      <p:sp>
        <p:nvSpPr>
          <p:cNvPr id="6" name="Объект 5"/>
          <p:cNvSpPr>
            <a:spLocks noGrp="1"/>
          </p:cNvSpPr>
          <p:nvPr>
            <p:ph sz="quarter" idx="4"/>
          </p:nvPr>
        </p:nvSpPr>
        <p:spPr>
          <a:xfrm>
            <a:off x="6583680" y="3562773"/>
            <a:ext cx="5529298" cy="52403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ижний колонтитул 7"/>
          <p:cNvSpPr>
            <a:spLocks noGrp="1"/>
          </p:cNvSpPr>
          <p:nvPr>
            <p:ph type="ftr" sz="quarter" idx="11"/>
          </p:nvPr>
        </p:nvSpPr>
        <p:spPr/>
        <p:txBody>
          <a:bodyPr/>
          <a:lstStyle>
            <a:lvl1pPr>
              <a:defRPr/>
            </a:lvl1pPr>
          </a:lstStyle>
          <a:p>
            <a:endParaRPr lang="ru-RU" altLang="ru-RU"/>
          </a:p>
        </p:txBody>
      </p:sp>
      <p:sp>
        <p:nvSpPr>
          <p:cNvPr id="9" name="Номер слайда 8"/>
          <p:cNvSpPr>
            <a:spLocks noGrp="1"/>
          </p:cNvSpPr>
          <p:nvPr>
            <p:ph type="sldNum" sz="quarter" idx="12"/>
          </p:nvPr>
        </p:nvSpPr>
        <p:spPr/>
        <p:txBody>
          <a:bodyPr/>
          <a:lstStyle>
            <a:lvl1pPr>
              <a:defRPr/>
            </a:lvl1pPr>
          </a:lstStyle>
          <a:p>
            <a:fld id="{F202B943-B910-42A3-9964-8AE17BA13DC3}" type="slidenum">
              <a:rPr lang="ru-RU" altLang="ru-RU"/>
              <a:pPr/>
              <a:t>‹#›</a:t>
            </a:fld>
            <a:endParaRPr lang="ru-RU" altLang="ru-RU"/>
          </a:p>
        </p:txBody>
      </p:sp>
    </p:spTree>
    <p:extLst>
      <p:ext uri="{BB962C8B-B14F-4D97-AF65-F5344CB8AC3E}">
        <p14:creationId xmlns:p14="http://schemas.microsoft.com/office/powerpoint/2010/main" val="10792541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5D4082C6-DDC2-482E-A2E4-820CC009BBEF}" type="slidenum">
              <a:rPr lang="ru-RU" altLang="ru-RU"/>
              <a:pPr/>
              <a:t>‹#›</a:t>
            </a:fld>
            <a:endParaRPr lang="ru-RU" altLang="ru-RU"/>
          </a:p>
        </p:txBody>
      </p:sp>
    </p:spTree>
    <p:extLst>
      <p:ext uri="{BB962C8B-B14F-4D97-AF65-F5344CB8AC3E}">
        <p14:creationId xmlns:p14="http://schemas.microsoft.com/office/powerpoint/2010/main" val="774859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ижний колонтитул 2"/>
          <p:cNvSpPr>
            <a:spLocks noGrp="1"/>
          </p:cNvSpPr>
          <p:nvPr>
            <p:ph type="ftr" sz="quarter" idx="11"/>
          </p:nvPr>
        </p:nvSpPr>
        <p:spPr/>
        <p:txBody>
          <a:bodyPr/>
          <a:lstStyle>
            <a:lvl1pPr>
              <a:defRPr/>
            </a:lvl1pPr>
          </a:lstStyle>
          <a:p>
            <a:endParaRPr lang="ru-RU" altLang="ru-RU"/>
          </a:p>
        </p:txBody>
      </p:sp>
      <p:sp>
        <p:nvSpPr>
          <p:cNvPr id="4" name="Номер слайда 3"/>
          <p:cNvSpPr>
            <a:spLocks noGrp="1"/>
          </p:cNvSpPr>
          <p:nvPr>
            <p:ph type="sldNum" sz="quarter" idx="12"/>
          </p:nvPr>
        </p:nvSpPr>
        <p:spPr/>
        <p:txBody>
          <a:bodyPr/>
          <a:lstStyle>
            <a:lvl1pPr>
              <a:defRPr/>
            </a:lvl1pPr>
          </a:lstStyle>
          <a:p>
            <a:fld id="{B86EE6AD-255D-4D87-8281-672D2FEB389A}" type="slidenum">
              <a:rPr lang="ru-RU" altLang="ru-RU"/>
              <a:pPr/>
              <a:t>‹#›</a:t>
            </a:fld>
            <a:endParaRPr lang="ru-RU" altLang="ru-RU"/>
          </a:p>
        </p:txBody>
      </p:sp>
    </p:spTree>
    <p:extLst>
      <p:ext uri="{BB962C8B-B14F-4D97-AF65-F5344CB8AC3E}">
        <p14:creationId xmlns:p14="http://schemas.microsoft.com/office/powerpoint/2010/main" val="743590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339" y="650240"/>
            <a:ext cx="4194951" cy="2275840"/>
          </a:xfrm>
        </p:spPr>
        <p:txBody>
          <a:bodyPr anchor="b"/>
          <a:lstStyle>
            <a:lvl1pPr>
              <a:defRPr sz="4551"/>
            </a:lvl1pPr>
          </a:lstStyle>
          <a:p>
            <a:r>
              <a:rPr lang="ru-RU" smtClean="0"/>
              <a:t>Образец заголовка</a:t>
            </a:r>
            <a:endParaRPr lang="ru-RU"/>
          </a:p>
        </p:txBody>
      </p:sp>
      <p:sp>
        <p:nvSpPr>
          <p:cNvPr id="3" name="Объект 2"/>
          <p:cNvSpPr>
            <a:spLocks noGrp="1"/>
          </p:cNvSpPr>
          <p:nvPr>
            <p:ph idx="1"/>
          </p:nvPr>
        </p:nvSpPr>
        <p:spPr>
          <a:xfrm>
            <a:off x="5529298" y="1404338"/>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96339" y="2926080"/>
            <a:ext cx="4194951"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924434EA-D517-4D15-87C8-E1810D8CE4B1}" type="slidenum">
              <a:rPr lang="ru-RU" altLang="ru-RU"/>
              <a:pPr/>
              <a:t>‹#›</a:t>
            </a:fld>
            <a:endParaRPr lang="ru-RU" altLang="ru-RU"/>
          </a:p>
        </p:txBody>
      </p:sp>
    </p:spTree>
    <p:extLst>
      <p:ext uri="{BB962C8B-B14F-4D97-AF65-F5344CB8AC3E}">
        <p14:creationId xmlns:p14="http://schemas.microsoft.com/office/powerpoint/2010/main" val="13729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6339" y="650240"/>
            <a:ext cx="4194951" cy="2275840"/>
          </a:xfrm>
        </p:spPr>
        <p:txBody>
          <a:bodyPr anchor="b"/>
          <a:lstStyle>
            <a:lvl1pPr>
              <a:defRPr sz="4551"/>
            </a:lvl1pPr>
          </a:lstStyle>
          <a:p>
            <a:r>
              <a:rPr lang="ru-RU" smtClean="0"/>
              <a:t>Образец заголовка</a:t>
            </a:r>
            <a:endParaRPr lang="ru-RU"/>
          </a:p>
        </p:txBody>
      </p:sp>
      <p:sp>
        <p:nvSpPr>
          <p:cNvPr id="3" name="Рисунок 2"/>
          <p:cNvSpPr>
            <a:spLocks noGrp="1"/>
          </p:cNvSpPr>
          <p:nvPr>
            <p:ph type="pic" idx="1"/>
          </p:nvPr>
        </p:nvSpPr>
        <p:spPr>
          <a:xfrm>
            <a:off x="5529298" y="1404338"/>
            <a:ext cx="6583680" cy="6931378"/>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ru-RU"/>
          </a:p>
        </p:txBody>
      </p:sp>
      <p:sp>
        <p:nvSpPr>
          <p:cNvPr id="4" name="Текст 3"/>
          <p:cNvSpPr>
            <a:spLocks noGrp="1"/>
          </p:cNvSpPr>
          <p:nvPr>
            <p:ph type="body" sz="half" idx="2"/>
          </p:nvPr>
        </p:nvSpPr>
        <p:spPr>
          <a:xfrm>
            <a:off x="896339" y="2926080"/>
            <a:ext cx="4194951"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B470F15E-F0FB-4923-A316-0A02C31B03E3}" type="slidenum">
              <a:rPr lang="ru-RU" altLang="ru-RU"/>
              <a:pPr/>
              <a:t>‹#›</a:t>
            </a:fld>
            <a:endParaRPr lang="ru-RU" altLang="ru-RU"/>
          </a:p>
        </p:txBody>
      </p:sp>
    </p:spTree>
    <p:extLst>
      <p:ext uri="{BB962C8B-B14F-4D97-AF65-F5344CB8AC3E}">
        <p14:creationId xmlns:p14="http://schemas.microsoft.com/office/powerpoint/2010/main" val="23983289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8AFF3D0D-2D2C-41AA-81EE-817A452E5F00}" type="slidenum">
              <a:rPr lang="ru-RU" altLang="ru-RU"/>
              <a:pPr/>
              <a:t>‹#›</a:t>
            </a:fld>
            <a:endParaRPr lang="ru-RU" altLang="ru-RU"/>
          </a:p>
        </p:txBody>
      </p:sp>
    </p:spTree>
    <p:extLst>
      <p:ext uri="{BB962C8B-B14F-4D97-AF65-F5344CB8AC3E}">
        <p14:creationId xmlns:p14="http://schemas.microsoft.com/office/powerpoint/2010/main" val="2113665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65920" y="428978"/>
            <a:ext cx="2763520" cy="8240889"/>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75360" y="428978"/>
            <a:ext cx="8073813" cy="824088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40EFB282-76C1-4BF3-9C1C-CBBB42C4E511}" type="slidenum">
              <a:rPr lang="ru-RU" altLang="ru-RU"/>
              <a:pPr/>
              <a:t>‹#›</a:t>
            </a:fld>
            <a:endParaRPr lang="ru-RU" altLang="ru-RU"/>
          </a:p>
        </p:txBody>
      </p:sp>
    </p:spTree>
    <p:extLst>
      <p:ext uri="{BB962C8B-B14F-4D97-AF65-F5344CB8AC3E}">
        <p14:creationId xmlns:p14="http://schemas.microsoft.com/office/powerpoint/2010/main" val="42271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Текст заголовка</a:t>
            </a:r>
          </a:p>
        </p:txBody>
      </p:sp>
      <p:sp>
        <p:nvSpPr>
          <p:cNvPr id="3" name="Уровень текста 1…"/>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9320106" y="8779791"/>
            <a:ext cx="3034454" cy="520701"/>
          </a:xfrm>
          <a:prstGeom prst="rect">
            <a:avLst/>
          </a:prstGeom>
          <a:ln w="12700">
            <a:miter lim="400000"/>
          </a:ln>
        </p:spPr>
        <p:txBody>
          <a:bodyPr lIns="65022" tIns="65022" rIns="65022" bIns="65022" anchor="ctr">
            <a:spAutoFit/>
          </a:bodyP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9" r:id="rId9"/>
    <p:sldLayoutId id="2147483660" r:id="rId10"/>
    <p:sldLayoutId id="2147483663" r:id="rId11"/>
    <p:sldLayoutId id="2147483664" r:id="rId12"/>
  </p:sldLayoutIdLst>
  <p:transition spd="med"/>
  <p:txStyles>
    <p:titleStyle>
      <a:lvl1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1pPr>
      <a:lvl2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2pPr>
      <a:lvl3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3pPr>
      <a:lvl4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4pPr>
      <a:lvl5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5pPr>
      <a:lvl6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6pPr>
      <a:lvl7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7pPr>
      <a:lvl8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8pPr>
      <a:lvl9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9pPr>
    </p:titleStyle>
    <p:bodyStyle>
      <a:lvl1pPr marL="444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1pPr>
      <a:lvl2pPr marL="8890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2pPr>
      <a:lvl3pPr marL="1333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3pPr>
      <a:lvl4pPr marL="17780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4pPr>
      <a:lvl5pPr marL="2222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5pPr>
      <a:lvl6pPr marL="2697480" marR="0" indent="-411480"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6pPr>
      <a:lvl7pPr marL="3154680" marR="0" indent="-411480"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7pPr>
      <a:lvl8pPr marL="3611879" marR="0" indent="-411479"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8pPr>
      <a:lvl9pPr marL="4069079" marR="0" indent="-411479"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9pPr>
    </p:bodyStyle>
    <p:otherStyle>
      <a:lvl1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099" name="Текст 2"/>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5" name="Нижний колонтитул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6" name="Номер слайда 5"/>
          <p:cNvSpPr>
            <a:spLocks noGrp="1"/>
          </p:cNvSpPr>
          <p:nvPr>
            <p:ph type="sldNum" sz="quarter" idx="4"/>
          </p:nvPr>
        </p:nvSpPr>
        <p:spPr>
          <a:xfrm>
            <a:off x="9320107" y="9040143"/>
            <a:ext cx="3034453" cy="51928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07">
                <a:solidFill>
                  <a:srgbClr val="898989"/>
                </a:solidFill>
              </a:defRPr>
            </a:lvl1pPr>
          </a:lstStyle>
          <a:p>
            <a:pPr defTabSz="1300460" fontAlgn="base">
              <a:spcBef>
                <a:spcPct val="0"/>
              </a:spcBef>
              <a:spcAft>
                <a:spcPct val="0"/>
              </a:spcAft>
              <a:defRPr/>
            </a:pPr>
            <a:fld id="{C39D898A-5AA4-4FEF-B281-AEF57B4E671E}" type="slidenum">
              <a:rPr lang="ru-RU" altLang="ru-RU" kern="1200" smtClean="0">
                <a:latin typeface="Tahoma" panose="020B0604030504040204" pitchFamily="34" charset="0"/>
                <a:ea typeface="+mn-ea"/>
                <a:cs typeface="Arial" panose="020B0604020202020204" pitchFamily="34" charset="0"/>
              </a:rPr>
              <a:pPr defTabSz="1300460" fontAlgn="base">
                <a:spcBef>
                  <a:spcPct val="0"/>
                </a:spcBef>
                <a:spcAft>
                  <a:spcPct val="0"/>
                </a:spcAft>
                <a:defRPr/>
              </a:pPr>
              <a:t>‹#›</a:t>
            </a:fld>
            <a:endParaRPr lang="ru-RU" altLang="ru-RU" kern="1200" smtClean="0">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8061469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6258" kern="1200">
          <a:solidFill>
            <a:schemeClr val="tx1"/>
          </a:solidFill>
          <a:latin typeface="+mj-lt"/>
          <a:ea typeface="+mj-ea"/>
          <a:cs typeface="+mj-cs"/>
        </a:defRPr>
      </a:lvl1pPr>
      <a:lvl2pPr algn="ctr" rtl="0" eaLnBrk="0" fontAlgn="base" hangingPunct="0">
        <a:spcBef>
          <a:spcPct val="0"/>
        </a:spcBef>
        <a:spcAft>
          <a:spcPct val="0"/>
        </a:spcAft>
        <a:defRPr sz="6258">
          <a:solidFill>
            <a:schemeClr val="tx1"/>
          </a:solidFill>
          <a:latin typeface="Calibri" pitchFamily="34" charset="0"/>
        </a:defRPr>
      </a:lvl2pPr>
      <a:lvl3pPr algn="ctr" rtl="0" eaLnBrk="0" fontAlgn="base" hangingPunct="0">
        <a:spcBef>
          <a:spcPct val="0"/>
        </a:spcBef>
        <a:spcAft>
          <a:spcPct val="0"/>
        </a:spcAft>
        <a:defRPr sz="6258">
          <a:solidFill>
            <a:schemeClr val="tx1"/>
          </a:solidFill>
          <a:latin typeface="Calibri" pitchFamily="34" charset="0"/>
        </a:defRPr>
      </a:lvl3pPr>
      <a:lvl4pPr algn="ctr" rtl="0" eaLnBrk="0" fontAlgn="base" hangingPunct="0">
        <a:spcBef>
          <a:spcPct val="0"/>
        </a:spcBef>
        <a:spcAft>
          <a:spcPct val="0"/>
        </a:spcAft>
        <a:defRPr sz="6258">
          <a:solidFill>
            <a:schemeClr val="tx1"/>
          </a:solidFill>
          <a:latin typeface="Calibri" pitchFamily="34" charset="0"/>
        </a:defRPr>
      </a:lvl4pPr>
      <a:lvl5pPr algn="ctr" rtl="0" eaLnBrk="0" fontAlgn="base" hangingPunct="0">
        <a:spcBef>
          <a:spcPct val="0"/>
        </a:spcBef>
        <a:spcAft>
          <a:spcPct val="0"/>
        </a:spcAft>
        <a:defRPr sz="6258">
          <a:solidFill>
            <a:schemeClr val="tx1"/>
          </a:solidFill>
          <a:latin typeface="Calibri" pitchFamily="34" charset="0"/>
        </a:defRPr>
      </a:lvl5pPr>
      <a:lvl6pPr marL="650230" algn="ctr" rtl="0" fontAlgn="base">
        <a:spcBef>
          <a:spcPct val="0"/>
        </a:spcBef>
        <a:spcAft>
          <a:spcPct val="0"/>
        </a:spcAft>
        <a:defRPr sz="6258">
          <a:solidFill>
            <a:schemeClr val="tx1"/>
          </a:solidFill>
          <a:latin typeface="Calibri" pitchFamily="34" charset="0"/>
        </a:defRPr>
      </a:lvl6pPr>
      <a:lvl7pPr marL="1300460" algn="ctr" rtl="0" fontAlgn="base">
        <a:spcBef>
          <a:spcPct val="0"/>
        </a:spcBef>
        <a:spcAft>
          <a:spcPct val="0"/>
        </a:spcAft>
        <a:defRPr sz="6258">
          <a:solidFill>
            <a:schemeClr val="tx1"/>
          </a:solidFill>
          <a:latin typeface="Calibri" pitchFamily="34" charset="0"/>
        </a:defRPr>
      </a:lvl7pPr>
      <a:lvl8pPr marL="1950690" algn="ctr" rtl="0" fontAlgn="base">
        <a:spcBef>
          <a:spcPct val="0"/>
        </a:spcBef>
        <a:spcAft>
          <a:spcPct val="0"/>
        </a:spcAft>
        <a:defRPr sz="6258">
          <a:solidFill>
            <a:schemeClr val="tx1"/>
          </a:solidFill>
          <a:latin typeface="Calibri" pitchFamily="34" charset="0"/>
        </a:defRPr>
      </a:lvl8pPr>
      <a:lvl9pPr marL="2600919" algn="ctr" rtl="0" fontAlgn="base">
        <a:spcBef>
          <a:spcPct val="0"/>
        </a:spcBef>
        <a:spcAft>
          <a:spcPct val="0"/>
        </a:spcAft>
        <a:defRPr sz="6258">
          <a:solidFill>
            <a:schemeClr val="tx1"/>
          </a:solidFill>
          <a:latin typeface="Calibri" pitchFamily="34" charset="0"/>
        </a:defRPr>
      </a:lvl9pPr>
    </p:titleStyle>
    <p:body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099" name="Текст 2"/>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5" name="Нижний колонтитул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6" name="Номер слайда 5"/>
          <p:cNvSpPr>
            <a:spLocks noGrp="1"/>
          </p:cNvSpPr>
          <p:nvPr>
            <p:ph type="sldNum" sz="quarter" idx="4"/>
          </p:nvPr>
        </p:nvSpPr>
        <p:spPr>
          <a:xfrm>
            <a:off x="9320107" y="9040143"/>
            <a:ext cx="3034453" cy="51928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07">
                <a:solidFill>
                  <a:srgbClr val="898989"/>
                </a:solidFill>
              </a:defRPr>
            </a:lvl1pPr>
          </a:lstStyle>
          <a:p>
            <a:pPr defTabSz="1300460" fontAlgn="base">
              <a:spcBef>
                <a:spcPct val="0"/>
              </a:spcBef>
              <a:spcAft>
                <a:spcPct val="0"/>
              </a:spcAft>
              <a:defRPr/>
            </a:pPr>
            <a:fld id="{C39D898A-5AA4-4FEF-B281-AEF57B4E671E}" type="slidenum">
              <a:rPr lang="ru-RU" altLang="ru-RU" kern="1200" smtClean="0">
                <a:latin typeface="Tahoma" panose="020B0604030504040204" pitchFamily="34" charset="0"/>
                <a:ea typeface="+mn-ea"/>
                <a:cs typeface="Arial" panose="020B0604020202020204" pitchFamily="34" charset="0"/>
              </a:rPr>
              <a:pPr defTabSz="1300460" fontAlgn="base">
                <a:spcBef>
                  <a:spcPct val="0"/>
                </a:spcBef>
                <a:spcAft>
                  <a:spcPct val="0"/>
                </a:spcAft>
                <a:defRPr/>
              </a:pPr>
              <a:t>‹#›</a:t>
            </a:fld>
            <a:endParaRPr lang="ru-RU" altLang="ru-RU" kern="1200" smtClean="0">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5268341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6258" kern="1200">
          <a:solidFill>
            <a:schemeClr val="tx1"/>
          </a:solidFill>
          <a:latin typeface="+mj-lt"/>
          <a:ea typeface="+mj-ea"/>
          <a:cs typeface="+mj-cs"/>
        </a:defRPr>
      </a:lvl1pPr>
      <a:lvl2pPr algn="ctr" rtl="0" eaLnBrk="0" fontAlgn="base" hangingPunct="0">
        <a:spcBef>
          <a:spcPct val="0"/>
        </a:spcBef>
        <a:spcAft>
          <a:spcPct val="0"/>
        </a:spcAft>
        <a:defRPr sz="6258">
          <a:solidFill>
            <a:schemeClr val="tx1"/>
          </a:solidFill>
          <a:latin typeface="Calibri" pitchFamily="34" charset="0"/>
        </a:defRPr>
      </a:lvl2pPr>
      <a:lvl3pPr algn="ctr" rtl="0" eaLnBrk="0" fontAlgn="base" hangingPunct="0">
        <a:spcBef>
          <a:spcPct val="0"/>
        </a:spcBef>
        <a:spcAft>
          <a:spcPct val="0"/>
        </a:spcAft>
        <a:defRPr sz="6258">
          <a:solidFill>
            <a:schemeClr val="tx1"/>
          </a:solidFill>
          <a:latin typeface="Calibri" pitchFamily="34" charset="0"/>
        </a:defRPr>
      </a:lvl3pPr>
      <a:lvl4pPr algn="ctr" rtl="0" eaLnBrk="0" fontAlgn="base" hangingPunct="0">
        <a:spcBef>
          <a:spcPct val="0"/>
        </a:spcBef>
        <a:spcAft>
          <a:spcPct val="0"/>
        </a:spcAft>
        <a:defRPr sz="6258">
          <a:solidFill>
            <a:schemeClr val="tx1"/>
          </a:solidFill>
          <a:latin typeface="Calibri" pitchFamily="34" charset="0"/>
        </a:defRPr>
      </a:lvl4pPr>
      <a:lvl5pPr algn="ctr" rtl="0" eaLnBrk="0" fontAlgn="base" hangingPunct="0">
        <a:spcBef>
          <a:spcPct val="0"/>
        </a:spcBef>
        <a:spcAft>
          <a:spcPct val="0"/>
        </a:spcAft>
        <a:defRPr sz="6258">
          <a:solidFill>
            <a:schemeClr val="tx1"/>
          </a:solidFill>
          <a:latin typeface="Calibri" pitchFamily="34" charset="0"/>
        </a:defRPr>
      </a:lvl5pPr>
      <a:lvl6pPr marL="650230" algn="ctr" rtl="0" fontAlgn="base">
        <a:spcBef>
          <a:spcPct val="0"/>
        </a:spcBef>
        <a:spcAft>
          <a:spcPct val="0"/>
        </a:spcAft>
        <a:defRPr sz="6258">
          <a:solidFill>
            <a:schemeClr val="tx1"/>
          </a:solidFill>
          <a:latin typeface="Calibri" pitchFamily="34" charset="0"/>
        </a:defRPr>
      </a:lvl6pPr>
      <a:lvl7pPr marL="1300460" algn="ctr" rtl="0" fontAlgn="base">
        <a:spcBef>
          <a:spcPct val="0"/>
        </a:spcBef>
        <a:spcAft>
          <a:spcPct val="0"/>
        </a:spcAft>
        <a:defRPr sz="6258">
          <a:solidFill>
            <a:schemeClr val="tx1"/>
          </a:solidFill>
          <a:latin typeface="Calibri" pitchFamily="34" charset="0"/>
        </a:defRPr>
      </a:lvl7pPr>
      <a:lvl8pPr marL="1950690" algn="ctr" rtl="0" fontAlgn="base">
        <a:spcBef>
          <a:spcPct val="0"/>
        </a:spcBef>
        <a:spcAft>
          <a:spcPct val="0"/>
        </a:spcAft>
        <a:defRPr sz="6258">
          <a:solidFill>
            <a:schemeClr val="tx1"/>
          </a:solidFill>
          <a:latin typeface="Calibri" pitchFamily="34" charset="0"/>
        </a:defRPr>
      </a:lvl8pPr>
      <a:lvl9pPr marL="2600919" algn="ctr" rtl="0" fontAlgn="base">
        <a:spcBef>
          <a:spcPct val="0"/>
        </a:spcBef>
        <a:spcAft>
          <a:spcPct val="0"/>
        </a:spcAft>
        <a:defRPr sz="6258">
          <a:solidFill>
            <a:schemeClr val="tx1"/>
          </a:solidFill>
          <a:latin typeface="Calibri" pitchFamily="34" charset="0"/>
        </a:defRPr>
      </a:lvl9pPr>
    </p:titleStyle>
    <p:body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Заголовок 1"/>
          <p:cNvSpPr>
            <a:spLocks noGrp="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099" name="Текст 2"/>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5" name="Нижний колонтитул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eaLnBrk="1" hangingPunct="1">
              <a:defRPr sz="1707">
                <a:solidFill>
                  <a:schemeClr val="tx1">
                    <a:tint val="75000"/>
                  </a:schemeClr>
                </a:solidFill>
                <a:cs typeface="Arial" charset="0"/>
              </a:defRPr>
            </a:lvl1pPr>
          </a:lstStyle>
          <a:p>
            <a:pPr defTabSz="1300460" fontAlgn="base">
              <a:spcBef>
                <a:spcPct val="0"/>
              </a:spcBef>
              <a:spcAft>
                <a:spcPct val="0"/>
              </a:spcAft>
              <a:defRPr/>
            </a:pPr>
            <a:endParaRPr lang="ru-RU" kern="1200">
              <a:solidFill>
                <a:prstClr val="black">
                  <a:tint val="75000"/>
                </a:prstClr>
              </a:solidFill>
              <a:latin typeface="Tahoma" panose="020B0604030504040204" pitchFamily="34" charset="0"/>
              <a:ea typeface="+mn-ea"/>
            </a:endParaRPr>
          </a:p>
        </p:txBody>
      </p:sp>
      <p:sp>
        <p:nvSpPr>
          <p:cNvPr id="6" name="Номер слайда 5"/>
          <p:cNvSpPr>
            <a:spLocks noGrp="1"/>
          </p:cNvSpPr>
          <p:nvPr>
            <p:ph type="sldNum" sz="quarter" idx="4"/>
          </p:nvPr>
        </p:nvSpPr>
        <p:spPr>
          <a:xfrm>
            <a:off x="9320107" y="9040143"/>
            <a:ext cx="3034453" cy="51928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07">
                <a:solidFill>
                  <a:srgbClr val="898989"/>
                </a:solidFill>
              </a:defRPr>
            </a:lvl1pPr>
          </a:lstStyle>
          <a:p>
            <a:pPr defTabSz="1300460" fontAlgn="base">
              <a:spcBef>
                <a:spcPct val="0"/>
              </a:spcBef>
              <a:spcAft>
                <a:spcPct val="0"/>
              </a:spcAft>
              <a:defRPr/>
            </a:pPr>
            <a:fld id="{C39D898A-5AA4-4FEF-B281-AEF57B4E671E}" type="slidenum">
              <a:rPr lang="ru-RU" altLang="ru-RU" kern="1200" smtClean="0">
                <a:latin typeface="Tahoma" panose="020B0604030504040204" pitchFamily="34" charset="0"/>
                <a:ea typeface="+mn-ea"/>
                <a:cs typeface="Arial" panose="020B0604020202020204" pitchFamily="34" charset="0"/>
              </a:rPr>
              <a:pPr defTabSz="1300460" fontAlgn="base">
                <a:spcBef>
                  <a:spcPct val="0"/>
                </a:spcBef>
                <a:spcAft>
                  <a:spcPct val="0"/>
                </a:spcAft>
                <a:defRPr/>
              </a:pPr>
              <a:t>‹#›</a:t>
            </a:fld>
            <a:endParaRPr lang="ru-RU" altLang="ru-RU" kern="1200" smtClean="0">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57773557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6258" kern="1200">
          <a:solidFill>
            <a:schemeClr val="tx1"/>
          </a:solidFill>
          <a:latin typeface="+mj-lt"/>
          <a:ea typeface="+mj-ea"/>
          <a:cs typeface="+mj-cs"/>
        </a:defRPr>
      </a:lvl1pPr>
      <a:lvl2pPr algn="ctr" rtl="0" eaLnBrk="0" fontAlgn="base" hangingPunct="0">
        <a:spcBef>
          <a:spcPct val="0"/>
        </a:spcBef>
        <a:spcAft>
          <a:spcPct val="0"/>
        </a:spcAft>
        <a:defRPr sz="6258">
          <a:solidFill>
            <a:schemeClr val="tx1"/>
          </a:solidFill>
          <a:latin typeface="Calibri" pitchFamily="34" charset="0"/>
        </a:defRPr>
      </a:lvl2pPr>
      <a:lvl3pPr algn="ctr" rtl="0" eaLnBrk="0" fontAlgn="base" hangingPunct="0">
        <a:spcBef>
          <a:spcPct val="0"/>
        </a:spcBef>
        <a:spcAft>
          <a:spcPct val="0"/>
        </a:spcAft>
        <a:defRPr sz="6258">
          <a:solidFill>
            <a:schemeClr val="tx1"/>
          </a:solidFill>
          <a:latin typeface="Calibri" pitchFamily="34" charset="0"/>
        </a:defRPr>
      </a:lvl3pPr>
      <a:lvl4pPr algn="ctr" rtl="0" eaLnBrk="0" fontAlgn="base" hangingPunct="0">
        <a:spcBef>
          <a:spcPct val="0"/>
        </a:spcBef>
        <a:spcAft>
          <a:spcPct val="0"/>
        </a:spcAft>
        <a:defRPr sz="6258">
          <a:solidFill>
            <a:schemeClr val="tx1"/>
          </a:solidFill>
          <a:latin typeface="Calibri" pitchFamily="34" charset="0"/>
        </a:defRPr>
      </a:lvl4pPr>
      <a:lvl5pPr algn="ctr" rtl="0" eaLnBrk="0" fontAlgn="base" hangingPunct="0">
        <a:spcBef>
          <a:spcPct val="0"/>
        </a:spcBef>
        <a:spcAft>
          <a:spcPct val="0"/>
        </a:spcAft>
        <a:defRPr sz="6258">
          <a:solidFill>
            <a:schemeClr val="tx1"/>
          </a:solidFill>
          <a:latin typeface="Calibri" pitchFamily="34" charset="0"/>
        </a:defRPr>
      </a:lvl5pPr>
      <a:lvl6pPr marL="650230" algn="ctr" rtl="0" fontAlgn="base">
        <a:spcBef>
          <a:spcPct val="0"/>
        </a:spcBef>
        <a:spcAft>
          <a:spcPct val="0"/>
        </a:spcAft>
        <a:defRPr sz="6258">
          <a:solidFill>
            <a:schemeClr val="tx1"/>
          </a:solidFill>
          <a:latin typeface="Calibri" pitchFamily="34" charset="0"/>
        </a:defRPr>
      </a:lvl6pPr>
      <a:lvl7pPr marL="1300460" algn="ctr" rtl="0" fontAlgn="base">
        <a:spcBef>
          <a:spcPct val="0"/>
        </a:spcBef>
        <a:spcAft>
          <a:spcPct val="0"/>
        </a:spcAft>
        <a:defRPr sz="6258">
          <a:solidFill>
            <a:schemeClr val="tx1"/>
          </a:solidFill>
          <a:latin typeface="Calibri" pitchFamily="34" charset="0"/>
        </a:defRPr>
      </a:lvl7pPr>
      <a:lvl8pPr marL="1950690" algn="ctr" rtl="0" fontAlgn="base">
        <a:spcBef>
          <a:spcPct val="0"/>
        </a:spcBef>
        <a:spcAft>
          <a:spcPct val="0"/>
        </a:spcAft>
        <a:defRPr sz="6258">
          <a:solidFill>
            <a:schemeClr val="tx1"/>
          </a:solidFill>
          <a:latin typeface="Calibri" pitchFamily="34" charset="0"/>
        </a:defRPr>
      </a:lvl8pPr>
      <a:lvl9pPr marL="2600919" algn="ctr" rtl="0" fontAlgn="base">
        <a:spcBef>
          <a:spcPct val="0"/>
        </a:spcBef>
        <a:spcAft>
          <a:spcPct val="0"/>
        </a:spcAft>
        <a:defRPr sz="6258">
          <a:solidFill>
            <a:schemeClr val="tx1"/>
          </a:solidFill>
          <a:latin typeface="Calibri" pitchFamily="34" charset="0"/>
        </a:defRPr>
      </a:lvl9pPr>
    </p:titleStyle>
    <p:body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2" descr="Free powerpoint templates nice powerpoint backgrounds for"/>
          <p:cNvPicPr>
            <a:picLocks noChangeAspect="1" noChangeArrowheads="1"/>
          </p:cNvPicPr>
          <p:nvPr userDrawn="1"/>
        </p:nvPicPr>
        <p:blipFill>
          <a:blip r:embed="rId8" cstate="print"/>
          <a:srcRect t="89185"/>
          <a:stretch>
            <a:fillRect/>
          </a:stretch>
        </p:blipFill>
        <p:spPr bwMode="auto">
          <a:xfrm>
            <a:off x="0" y="8698766"/>
            <a:ext cx="13004800" cy="1054834"/>
          </a:xfrm>
          <a:prstGeom prst="rect">
            <a:avLst/>
          </a:prstGeom>
          <a:noFill/>
        </p:spPr>
      </p:pic>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DC0A3A2B-C3EC-4717-A17E-CD4B65651A46}" type="slidenum">
              <a:rPr lang="en-GB" smtClean="0"/>
              <a:pPr/>
              <a:t>‹#›</a:t>
            </a:fld>
            <a:endParaRPr lang="en-GB" dirty="0"/>
          </a:p>
        </p:txBody>
      </p:sp>
      <p:sp>
        <p:nvSpPr>
          <p:cNvPr id="10" name="Freeform 9"/>
          <p:cNvSpPr/>
          <p:nvPr userDrawn="1"/>
        </p:nvSpPr>
        <p:spPr>
          <a:xfrm>
            <a:off x="0" y="8640189"/>
            <a:ext cx="13004800" cy="222259"/>
          </a:xfrm>
          <a:custGeom>
            <a:avLst/>
            <a:gdLst>
              <a:gd name="connsiteX0" fmla="*/ 5862 w 9243647"/>
              <a:gd name="connsiteY0" fmla="*/ 0 h 263769"/>
              <a:gd name="connsiteX1" fmla="*/ 0 w 9243647"/>
              <a:gd name="connsiteY1" fmla="*/ 181708 h 263769"/>
              <a:gd name="connsiteX2" fmla="*/ 181708 w 9243647"/>
              <a:gd name="connsiteY2" fmla="*/ 263769 h 263769"/>
              <a:gd name="connsiteX3" fmla="*/ 9243647 w 9243647"/>
              <a:gd name="connsiteY3" fmla="*/ 240323 h 263769"/>
              <a:gd name="connsiteX4" fmla="*/ 9190893 w 9243647"/>
              <a:gd name="connsiteY4" fmla="*/ 93784 h 263769"/>
              <a:gd name="connsiteX5" fmla="*/ 5862 w 9243647"/>
              <a:gd name="connsiteY5" fmla="*/ 0 h 263769"/>
              <a:gd name="connsiteX0" fmla="*/ 5862 w 9243647"/>
              <a:gd name="connsiteY0" fmla="*/ 0 h 263769"/>
              <a:gd name="connsiteX1" fmla="*/ 0 w 9243647"/>
              <a:gd name="connsiteY1" fmla="*/ 181708 h 263769"/>
              <a:gd name="connsiteX2" fmla="*/ 181708 w 9243647"/>
              <a:gd name="connsiteY2" fmla="*/ 263769 h 263769"/>
              <a:gd name="connsiteX3" fmla="*/ 9243647 w 9243647"/>
              <a:gd name="connsiteY3" fmla="*/ 240323 h 263769"/>
              <a:gd name="connsiteX4" fmla="*/ 9190893 w 9243647"/>
              <a:gd name="connsiteY4" fmla="*/ 93784 h 263769"/>
              <a:gd name="connsiteX5" fmla="*/ 5862 w 9243647"/>
              <a:gd name="connsiteY5" fmla="*/ 0 h 263769"/>
              <a:gd name="connsiteX0" fmla="*/ 5862 w 9284678"/>
              <a:gd name="connsiteY0" fmla="*/ 0 h 263769"/>
              <a:gd name="connsiteX1" fmla="*/ 0 w 9284678"/>
              <a:gd name="connsiteY1" fmla="*/ 181708 h 263769"/>
              <a:gd name="connsiteX2" fmla="*/ 181708 w 9284678"/>
              <a:gd name="connsiteY2" fmla="*/ 263769 h 263769"/>
              <a:gd name="connsiteX3" fmla="*/ 9243647 w 9284678"/>
              <a:gd name="connsiteY3" fmla="*/ 240323 h 263769"/>
              <a:gd name="connsiteX4" fmla="*/ 9284678 w 9284678"/>
              <a:gd name="connsiteY4" fmla="*/ 93784 h 263769"/>
              <a:gd name="connsiteX5" fmla="*/ 5862 w 9284678"/>
              <a:gd name="connsiteY5" fmla="*/ 0 h 263769"/>
              <a:gd name="connsiteX0" fmla="*/ 5862 w 9284678"/>
              <a:gd name="connsiteY0" fmla="*/ 0 h 263769"/>
              <a:gd name="connsiteX1" fmla="*/ 0 w 9284678"/>
              <a:gd name="connsiteY1" fmla="*/ 181708 h 263769"/>
              <a:gd name="connsiteX2" fmla="*/ 181708 w 9284678"/>
              <a:gd name="connsiteY2" fmla="*/ 263769 h 263769"/>
              <a:gd name="connsiteX3" fmla="*/ 9243647 w 9284678"/>
              <a:gd name="connsiteY3" fmla="*/ 240323 h 263769"/>
              <a:gd name="connsiteX4" fmla="*/ 9284678 w 9284678"/>
              <a:gd name="connsiteY4" fmla="*/ 93784 h 263769"/>
              <a:gd name="connsiteX5" fmla="*/ 5862 w 9284678"/>
              <a:gd name="connsiteY5" fmla="*/ 0 h 263769"/>
              <a:gd name="connsiteX0" fmla="*/ 5862 w 9243647"/>
              <a:gd name="connsiteY0" fmla="*/ 0 h 263769"/>
              <a:gd name="connsiteX1" fmla="*/ 0 w 9243647"/>
              <a:gd name="connsiteY1" fmla="*/ 181708 h 263769"/>
              <a:gd name="connsiteX2" fmla="*/ 181708 w 9243647"/>
              <a:gd name="connsiteY2" fmla="*/ 263769 h 263769"/>
              <a:gd name="connsiteX3" fmla="*/ 9243647 w 9243647"/>
              <a:gd name="connsiteY3" fmla="*/ 240323 h 263769"/>
              <a:gd name="connsiteX4" fmla="*/ 9149861 w 9243647"/>
              <a:gd name="connsiteY4" fmla="*/ 87923 h 263769"/>
              <a:gd name="connsiteX5" fmla="*/ 5862 w 9243647"/>
              <a:gd name="connsiteY5" fmla="*/ 0 h 263769"/>
              <a:gd name="connsiteX0" fmla="*/ 5862 w 9149862"/>
              <a:gd name="connsiteY0" fmla="*/ 0 h 263769"/>
              <a:gd name="connsiteX1" fmla="*/ 0 w 9149862"/>
              <a:gd name="connsiteY1" fmla="*/ 181708 h 263769"/>
              <a:gd name="connsiteX2" fmla="*/ 181708 w 9149862"/>
              <a:gd name="connsiteY2" fmla="*/ 263769 h 263769"/>
              <a:gd name="connsiteX3" fmla="*/ 9149862 w 9149862"/>
              <a:gd name="connsiteY3" fmla="*/ 240323 h 263769"/>
              <a:gd name="connsiteX4" fmla="*/ 9149861 w 9149862"/>
              <a:gd name="connsiteY4" fmla="*/ 87923 h 263769"/>
              <a:gd name="connsiteX5" fmla="*/ 5862 w 9149862"/>
              <a:gd name="connsiteY5" fmla="*/ 0 h 263769"/>
              <a:gd name="connsiteX0" fmla="*/ 5862 w 9149862"/>
              <a:gd name="connsiteY0" fmla="*/ 0 h 1735302"/>
              <a:gd name="connsiteX1" fmla="*/ 0 w 9149862"/>
              <a:gd name="connsiteY1" fmla="*/ 181708 h 1735302"/>
              <a:gd name="connsiteX2" fmla="*/ 181708 w 9149862"/>
              <a:gd name="connsiteY2" fmla="*/ 263769 h 1735302"/>
              <a:gd name="connsiteX3" fmla="*/ 9149862 w 9149862"/>
              <a:gd name="connsiteY3" fmla="*/ 240323 h 1735302"/>
              <a:gd name="connsiteX4" fmla="*/ 9149861 w 9149862"/>
              <a:gd name="connsiteY4" fmla="*/ 87923 h 1735302"/>
              <a:gd name="connsiteX5" fmla="*/ 5862 w 9149862"/>
              <a:gd name="connsiteY5" fmla="*/ 0 h 1735302"/>
              <a:gd name="connsiteX0" fmla="*/ 5862 w 9149862"/>
              <a:gd name="connsiteY0" fmla="*/ 0 h 263769"/>
              <a:gd name="connsiteX1" fmla="*/ 0 w 9149862"/>
              <a:gd name="connsiteY1" fmla="*/ 181708 h 263769"/>
              <a:gd name="connsiteX2" fmla="*/ 181708 w 9149862"/>
              <a:gd name="connsiteY2" fmla="*/ 263769 h 263769"/>
              <a:gd name="connsiteX3" fmla="*/ 9149862 w 9149862"/>
              <a:gd name="connsiteY3" fmla="*/ 240323 h 263769"/>
              <a:gd name="connsiteX4" fmla="*/ 9149861 w 9149862"/>
              <a:gd name="connsiteY4" fmla="*/ 87923 h 263769"/>
              <a:gd name="connsiteX5" fmla="*/ 5862 w 9149862"/>
              <a:gd name="connsiteY5" fmla="*/ 0 h 263769"/>
              <a:gd name="connsiteX0" fmla="*/ 5862 w 9149862"/>
              <a:gd name="connsiteY0" fmla="*/ 23447 h 175846"/>
              <a:gd name="connsiteX1" fmla="*/ 0 w 9149862"/>
              <a:gd name="connsiteY1" fmla="*/ 93785 h 175846"/>
              <a:gd name="connsiteX2" fmla="*/ 181708 w 9149862"/>
              <a:gd name="connsiteY2" fmla="*/ 175846 h 175846"/>
              <a:gd name="connsiteX3" fmla="*/ 9149862 w 9149862"/>
              <a:gd name="connsiteY3" fmla="*/ 152400 h 175846"/>
              <a:gd name="connsiteX4" fmla="*/ 9149861 w 9149862"/>
              <a:gd name="connsiteY4" fmla="*/ 0 h 175846"/>
              <a:gd name="connsiteX5" fmla="*/ 5862 w 9149862"/>
              <a:gd name="connsiteY5" fmla="*/ 23447 h 175846"/>
              <a:gd name="connsiteX0" fmla="*/ 5862 w 9149862"/>
              <a:gd name="connsiteY0" fmla="*/ 23447 h 161991"/>
              <a:gd name="connsiteX1" fmla="*/ 0 w 9149862"/>
              <a:gd name="connsiteY1" fmla="*/ 93785 h 161991"/>
              <a:gd name="connsiteX2" fmla="*/ 181708 w 9149862"/>
              <a:gd name="connsiteY2" fmla="*/ 161991 h 161991"/>
              <a:gd name="connsiteX3" fmla="*/ 9149862 w 9149862"/>
              <a:gd name="connsiteY3" fmla="*/ 152400 h 161991"/>
              <a:gd name="connsiteX4" fmla="*/ 9149861 w 9149862"/>
              <a:gd name="connsiteY4" fmla="*/ 0 h 161991"/>
              <a:gd name="connsiteX5" fmla="*/ 5862 w 9149862"/>
              <a:gd name="connsiteY5" fmla="*/ 23447 h 161991"/>
              <a:gd name="connsiteX0" fmla="*/ 5862 w 9149862"/>
              <a:gd name="connsiteY0" fmla="*/ 23447 h 161991"/>
              <a:gd name="connsiteX1" fmla="*/ 0 w 9149862"/>
              <a:gd name="connsiteY1" fmla="*/ 93785 h 161991"/>
              <a:gd name="connsiteX2" fmla="*/ 181708 w 9149862"/>
              <a:gd name="connsiteY2" fmla="*/ 161991 h 161991"/>
              <a:gd name="connsiteX3" fmla="*/ 9149862 w 9149862"/>
              <a:gd name="connsiteY3" fmla="*/ 152400 h 161991"/>
              <a:gd name="connsiteX4" fmla="*/ 9149861 w 9149862"/>
              <a:gd name="connsiteY4" fmla="*/ 0 h 161991"/>
              <a:gd name="connsiteX5" fmla="*/ 5862 w 9149862"/>
              <a:gd name="connsiteY5" fmla="*/ 23447 h 161991"/>
              <a:gd name="connsiteX0" fmla="*/ 5862 w 9149862"/>
              <a:gd name="connsiteY0" fmla="*/ 23447 h 161991"/>
              <a:gd name="connsiteX1" fmla="*/ 0 w 9149862"/>
              <a:gd name="connsiteY1" fmla="*/ 93785 h 161991"/>
              <a:gd name="connsiteX2" fmla="*/ 181708 w 9149862"/>
              <a:gd name="connsiteY2" fmla="*/ 161991 h 161991"/>
              <a:gd name="connsiteX3" fmla="*/ 9149862 w 9149862"/>
              <a:gd name="connsiteY3" fmla="*/ 152400 h 161991"/>
              <a:gd name="connsiteX4" fmla="*/ 9149861 w 9149862"/>
              <a:gd name="connsiteY4" fmla="*/ 0 h 161991"/>
              <a:gd name="connsiteX5" fmla="*/ 5862 w 9149862"/>
              <a:gd name="connsiteY5" fmla="*/ 23447 h 161991"/>
              <a:gd name="connsiteX0" fmla="*/ 0 w 9144000"/>
              <a:gd name="connsiteY0" fmla="*/ 23447 h 161991"/>
              <a:gd name="connsiteX1" fmla="*/ 0 w 9144000"/>
              <a:gd name="connsiteY1" fmla="*/ 93785 h 161991"/>
              <a:gd name="connsiteX2" fmla="*/ 175846 w 9144000"/>
              <a:gd name="connsiteY2" fmla="*/ 161991 h 161991"/>
              <a:gd name="connsiteX3" fmla="*/ 9144000 w 9144000"/>
              <a:gd name="connsiteY3" fmla="*/ 152400 h 161991"/>
              <a:gd name="connsiteX4" fmla="*/ 9143999 w 9144000"/>
              <a:gd name="connsiteY4" fmla="*/ 0 h 161991"/>
              <a:gd name="connsiteX5" fmla="*/ 0 w 9144000"/>
              <a:gd name="connsiteY5" fmla="*/ 23447 h 161991"/>
              <a:gd name="connsiteX0" fmla="*/ 0 w 9144000"/>
              <a:gd name="connsiteY0" fmla="*/ 23447 h 161991"/>
              <a:gd name="connsiteX1" fmla="*/ 0 w 9144000"/>
              <a:gd name="connsiteY1" fmla="*/ 78545 h 161991"/>
              <a:gd name="connsiteX2" fmla="*/ 175846 w 9144000"/>
              <a:gd name="connsiteY2" fmla="*/ 161991 h 161991"/>
              <a:gd name="connsiteX3" fmla="*/ 9144000 w 9144000"/>
              <a:gd name="connsiteY3" fmla="*/ 152400 h 161991"/>
              <a:gd name="connsiteX4" fmla="*/ 9143999 w 9144000"/>
              <a:gd name="connsiteY4" fmla="*/ 0 h 161991"/>
              <a:gd name="connsiteX5" fmla="*/ 0 w 9144000"/>
              <a:gd name="connsiteY5" fmla="*/ 23447 h 161991"/>
              <a:gd name="connsiteX0" fmla="*/ 0 w 9144000"/>
              <a:gd name="connsiteY0" fmla="*/ 23447 h 156276"/>
              <a:gd name="connsiteX1" fmla="*/ 0 w 9144000"/>
              <a:gd name="connsiteY1" fmla="*/ 78545 h 156276"/>
              <a:gd name="connsiteX2" fmla="*/ 18537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65801"/>
              <a:gd name="connsiteX1" fmla="*/ 0 w 9144000"/>
              <a:gd name="connsiteY1" fmla="*/ 78545 h 165801"/>
              <a:gd name="connsiteX2" fmla="*/ 204421 w 9144000"/>
              <a:gd name="connsiteY2" fmla="*/ 165801 h 165801"/>
              <a:gd name="connsiteX3" fmla="*/ 9144000 w 9144000"/>
              <a:gd name="connsiteY3" fmla="*/ 152400 h 165801"/>
              <a:gd name="connsiteX4" fmla="*/ 9143999 w 9144000"/>
              <a:gd name="connsiteY4" fmla="*/ 0 h 165801"/>
              <a:gd name="connsiteX5" fmla="*/ 0 w 9144000"/>
              <a:gd name="connsiteY5" fmla="*/ 23447 h 165801"/>
              <a:gd name="connsiteX0" fmla="*/ 0 w 9144000"/>
              <a:gd name="connsiteY0" fmla="*/ 23447 h 165801"/>
              <a:gd name="connsiteX1" fmla="*/ 0 w 9144000"/>
              <a:gd name="connsiteY1" fmla="*/ 78545 h 165801"/>
              <a:gd name="connsiteX2" fmla="*/ 204421 w 9144000"/>
              <a:gd name="connsiteY2" fmla="*/ 165801 h 165801"/>
              <a:gd name="connsiteX3" fmla="*/ 9144000 w 9144000"/>
              <a:gd name="connsiteY3" fmla="*/ 152400 h 165801"/>
              <a:gd name="connsiteX4" fmla="*/ 9143999 w 9144000"/>
              <a:gd name="connsiteY4" fmla="*/ 0 h 165801"/>
              <a:gd name="connsiteX5" fmla="*/ 0 w 9144000"/>
              <a:gd name="connsiteY5" fmla="*/ 23447 h 165801"/>
              <a:gd name="connsiteX0" fmla="*/ 0 w 9144000"/>
              <a:gd name="connsiteY0" fmla="*/ 23447 h 165801"/>
              <a:gd name="connsiteX1" fmla="*/ 0 w 9144000"/>
              <a:gd name="connsiteY1" fmla="*/ 78545 h 165801"/>
              <a:gd name="connsiteX2" fmla="*/ 204421 w 9144000"/>
              <a:gd name="connsiteY2" fmla="*/ 165801 h 165801"/>
              <a:gd name="connsiteX3" fmla="*/ 9144000 w 9144000"/>
              <a:gd name="connsiteY3" fmla="*/ 152400 h 165801"/>
              <a:gd name="connsiteX4" fmla="*/ 9143999 w 9144000"/>
              <a:gd name="connsiteY4" fmla="*/ 0 h 165801"/>
              <a:gd name="connsiteX5" fmla="*/ 0 w 9144000"/>
              <a:gd name="connsiteY5" fmla="*/ 23447 h 165801"/>
              <a:gd name="connsiteX0" fmla="*/ 0 w 9144000"/>
              <a:gd name="connsiteY0" fmla="*/ 23447 h 165801"/>
              <a:gd name="connsiteX1" fmla="*/ 0 w 9144000"/>
              <a:gd name="connsiteY1" fmla="*/ 67115 h 165801"/>
              <a:gd name="connsiteX2" fmla="*/ 204421 w 9144000"/>
              <a:gd name="connsiteY2" fmla="*/ 165801 h 165801"/>
              <a:gd name="connsiteX3" fmla="*/ 9144000 w 9144000"/>
              <a:gd name="connsiteY3" fmla="*/ 152400 h 165801"/>
              <a:gd name="connsiteX4" fmla="*/ 9143999 w 9144000"/>
              <a:gd name="connsiteY4" fmla="*/ 0 h 165801"/>
              <a:gd name="connsiteX5" fmla="*/ 0 w 9144000"/>
              <a:gd name="connsiteY5" fmla="*/ 23447 h 165801"/>
              <a:gd name="connsiteX0" fmla="*/ 0 w 9144000"/>
              <a:gd name="connsiteY0" fmla="*/ 23447 h 156276"/>
              <a:gd name="connsiteX1" fmla="*/ 0 w 9144000"/>
              <a:gd name="connsiteY1" fmla="*/ 67115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67115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57590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57590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65210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65210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 name="connsiteX0" fmla="*/ 0 w 9144000"/>
              <a:gd name="connsiteY0" fmla="*/ 23447 h 156276"/>
              <a:gd name="connsiteX1" fmla="*/ 0 w 9144000"/>
              <a:gd name="connsiteY1" fmla="*/ 65210 h 156276"/>
              <a:gd name="connsiteX2" fmla="*/ 204421 w 9144000"/>
              <a:gd name="connsiteY2" fmla="*/ 156276 h 156276"/>
              <a:gd name="connsiteX3" fmla="*/ 9144000 w 9144000"/>
              <a:gd name="connsiteY3" fmla="*/ 152400 h 156276"/>
              <a:gd name="connsiteX4" fmla="*/ 9143999 w 9144000"/>
              <a:gd name="connsiteY4" fmla="*/ 0 h 156276"/>
              <a:gd name="connsiteX5" fmla="*/ 0 w 9144000"/>
              <a:gd name="connsiteY5" fmla="*/ 23447 h 15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56276">
                <a:moveTo>
                  <a:pt x="0" y="23447"/>
                </a:moveTo>
                <a:lnTo>
                  <a:pt x="0" y="65210"/>
                </a:lnTo>
                <a:cubicBezTo>
                  <a:pt x="106240" y="117155"/>
                  <a:pt x="54366" y="90996"/>
                  <a:pt x="204421" y="156276"/>
                </a:cubicBezTo>
                <a:lnTo>
                  <a:pt x="9144000" y="152400"/>
                </a:lnTo>
                <a:cubicBezTo>
                  <a:pt x="9144000" y="101600"/>
                  <a:pt x="9143999" y="50800"/>
                  <a:pt x="9143999" y="0"/>
                </a:cubicBezTo>
                <a:lnTo>
                  <a:pt x="0" y="2344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20" dirty="0"/>
          </a:p>
        </p:txBody>
      </p:sp>
    </p:spTree>
    <p:extLst>
      <p:ext uri="{BB962C8B-B14F-4D97-AF65-F5344CB8AC3E}">
        <p14:creationId xmlns:p14="http://schemas.microsoft.com/office/powerpoint/2010/main" val="205080365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9696786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7316" y="433494"/>
            <a:ext cx="11379200" cy="172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806027" y="2492587"/>
            <a:ext cx="11379200" cy="6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AutoShape 4"/>
          <p:cNvSpPr>
            <a:spLocks noChangeArrowheads="1"/>
          </p:cNvSpPr>
          <p:nvPr/>
        </p:nvSpPr>
        <p:spPr bwMode="auto">
          <a:xfrm>
            <a:off x="866987" y="2228428"/>
            <a:ext cx="11318241" cy="155786"/>
          </a:xfrm>
          <a:custGeom>
            <a:avLst/>
            <a:gdLst>
              <a:gd name="T0" fmla="*/ 0 w 1000"/>
              <a:gd name="T1" fmla="*/ 0 h 1000"/>
              <a:gd name="T2" fmla="*/ 4655511 w 1000"/>
              <a:gd name="T3" fmla="*/ 0 h 1000"/>
              <a:gd name="T4" fmla="*/ 4655511 w 1000"/>
              <a:gd name="T5" fmla="*/ 109537 h 1000"/>
              <a:gd name="T6" fmla="*/ 0 w 1000"/>
              <a:gd name="T7" fmla="*/ 109537 h 1000"/>
              <a:gd name="T8" fmla="*/ 0 w 1000"/>
              <a:gd name="T9" fmla="*/ 0 h 1000"/>
              <a:gd name="T10" fmla="*/ 7958138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ru-RU" sz="5120"/>
          </a:p>
        </p:txBody>
      </p:sp>
      <p:sp>
        <p:nvSpPr>
          <p:cNvPr id="1029" name="Line 5"/>
          <p:cNvSpPr>
            <a:spLocks noChangeShapeType="1"/>
          </p:cNvSpPr>
          <p:nvPr/>
        </p:nvSpPr>
        <p:spPr bwMode="auto">
          <a:xfrm flipV="1">
            <a:off x="866987" y="8778240"/>
            <a:ext cx="11270827"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ru-RU" sz="5120"/>
          </a:p>
        </p:txBody>
      </p:sp>
      <p:sp>
        <p:nvSpPr>
          <p:cNvPr id="52230" name="Rectangle 6"/>
          <p:cNvSpPr>
            <a:spLocks noGrp="1" noChangeArrowheads="1"/>
          </p:cNvSpPr>
          <p:nvPr>
            <p:ph type="dt" sz="half" idx="2"/>
          </p:nvPr>
        </p:nvSpPr>
        <p:spPr bwMode="auto">
          <a:xfrm>
            <a:off x="866987" y="8882098"/>
            <a:ext cx="281770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707" baseline="0">
                <a:solidFill>
                  <a:srgbClr val="000000"/>
                </a:solidFill>
                <a:latin typeface="Verdana" pitchFamily="34" charset="0"/>
                <a:cs typeface="+mn-cs"/>
              </a:defRPr>
            </a:lvl1pPr>
          </a:lstStyle>
          <a:p>
            <a:pPr>
              <a:defRPr/>
            </a:pPr>
            <a:fld id="{81903D27-315A-40AE-AC0A-E94E000FD33A}" type="datetimeFigureOut">
              <a:rPr lang="ru-RU"/>
              <a:pPr>
                <a:defRPr/>
              </a:pPr>
              <a:t>09.10.2019</a:t>
            </a:fld>
            <a:endParaRPr lang="ru-RU"/>
          </a:p>
        </p:txBody>
      </p:sp>
      <p:sp>
        <p:nvSpPr>
          <p:cNvPr id="52231" name="Rectangle 7"/>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707" baseline="0">
                <a:solidFill>
                  <a:srgbClr val="000000"/>
                </a:solidFill>
                <a:latin typeface="Verdana" pitchFamily="34" charset="0"/>
                <a:cs typeface="+mn-cs"/>
              </a:defRPr>
            </a:lvl1pPr>
          </a:lstStyle>
          <a:p>
            <a:pPr>
              <a:defRPr/>
            </a:pPr>
            <a:endParaRPr lang="ru-RU"/>
          </a:p>
        </p:txBody>
      </p:sp>
      <p:sp>
        <p:nvSpPr>
          <p:cNvPr id="52232" name="Rectangle 8"/>
          <p:cNvSpPr>
            <a:spLocks noGrp="1" noChangeArrowheads="1"/>
          </p:cNvSpPr>
          <p:nvPr>
            <p:ph type="sldNum" sz="quarter" idx="4"/>
          </p:nvPr>
        </p:nvSpPr>
        <p:spPr bwMode="auto">
          <a:xfrm>
            <a:off x="9320107" y="8882098"/>
            <a:ext cx="2817707"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707" smtClean="0">
                <a:solidFill>
                  <a:srgbClr val="000000"/>
                </a:solidFill>
                <a:latin typeface="Verdana" panose="020B0604030504040204" pitchFamily="34" charset="0"/>
              </a:defRPr>
            </a:lvl1pPr>
          </a:lstStyle>
          <a:p>
            <a:pPr>
              <a:defRPr/>
            </a:pPr>
            <a:fld id="{A2FE44DC-0F74-4064-BEF9-8E2849EEE381}" type="slidenum">
              <a:rPr lang="ru-RU" altLang="ru-RU"/>
              <a:pPr>
                <a:defRPr/>
              </a:pPr>
              <a:t>‹#›</a:t>
            </a:fld>
            <a:endParaRPr lang="ru-RU" altLang="ru-RU"/>
          </a:p>
        </p:txBody>
      </p:sp>
    </p:spTree>
    <p:extLst>
      <p:ext uri="{BB962C8B-B14F-4D97-AF65-F5344CB8AC3E}">
        <p14:creationId xmlns:p14="http://schemas.microsoft.com/office/powerpoint/2010/main" val="3851803143"/>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iming>
    <p:tnLst>
      <p:par>
        <p:cTn id="1" dur="indefinite" restart="never" nodeType="tmRoot"/>
      </p:par>
    </p:tnLst>
  </p:timing>
  <p:txStyles>
    <p:titleStyle>
      <a:lvl1pPr algn="l" rtl="0" eaLnBrk="0" fontAlgn="base" hangingPunct="0">
        <a:spcBef>
          <a:spcPct val="0"/>
        </a:spcBef>
        <a:spcAft>
          <a:spcPct val="0"/>
        </a:spcAft>
        <a:defRPr sz="5404">
          <a:solidFill>
            <a:schemeClr val="tx2"/>
          </a:solidFill>
          <a:latin typeface="+mj-lt"/>
          <a:ea typeface="+mj-ea"/>
          <a:cs typeface="+mj-cs"/>
        </a:defRPr>
      </a:lvl1pPr>
      <a:lvl2pPr algn="l" rtl="0" eaLnBrk="0" fontAlgn="base" hangingPunct="0">
        <a:spcBef>
          <a:spcPct val="0"/>
        </a:spcBef>
        <a:spcAft>
          <a:spcPct val="0"/>
        </a:spcAft>
        <a:defRPr sz="5404">
          <a:solidFill>
            <a:schemeClr val="tx2"/>
          </a:solidFill>
          <a:latin typeface="Verdana" pitchFamily="34" charset="0"/>
        </a:defRPr>
      </a:lvl2pPr>
      <a:lvl3pPr algn="l" rtl="0" eaLnBrk="0" fontAlgn="base" hangingPunct="0">
        <a:spcBef>
          <a:spcPct val="0"/>
        </a:spcBef>
        <a:spcAft>
          <a:spcPct val="0"/>
        </a:spcAft>
        <a:defRPr sz="5404">
          <a:solidFill>
            <a:schemeClr val="tx2"/>
          </a:solidFill>
          <a:latin typeface="Verdana" pitchFamily="34" charset="0"/>
        </a:defRPr>
      </a:lvl3pPr>
      <a:lvl4pPr algn="l" rtl="0" eaLnBrk="0" fontAlgn="base" hangingPunct="0">
        <a:spcBef>
          <a:spcPct val="0"/>
        </a:spcBef>
        <a:spcAft>
          <a:spcPct val="0"/>
        </a:spcAft>
        <a:defRPr sz="5404">
          <a:solidFill>
            <a:schemeClr val="tx2"/>
          </a:solidFill>
          <a:latin typeface="Verdana" pitchFamily="34" charset="0"/>
        </a:defRPr>
      </a:lvl4pPr>
      <a:lvl5pPr algn="l" rtl="0" eaLnBrk="0" fontAlgn="base" hangingPunct="0">
        <a:spcBef>
          <a:spcPct val="0"/>
        </a:spcBef>
        <a:spcAft>
          <a:spcPct val="0"/>
        </a:spcAft>
        <a:defRPr sz="5404">
          <a:solidFill>
            <a:schemeClr val="tx2"/>
          </a:solidFill>
          <a:latin typeface="Verdana" pitchFamily="34" charset="0"/>
        </a:defRPr>
      </a:lvl5pPr>
      <a:lvl6pPr marL="650230" algn="l" rtl="0" fontAlgn="base">
        <a:spcBef>
          <a:spcPct val="0"/>
        </a:spcBef>
        <a:spcAft>
          <a:spcPct val="0"/>
        </a:spcAft>
        <a:defRPr sz="5404">
          <a:solidFill>
            <a:schemeClr val="tx2"/>
          </a:solidFill>
          <a:latin typeface="Verdana" pitchFamily="34" charset="0"/>
        </a:defRPr>
      </a:lvl6pPr>
      <a:lvl7pPr marL="1300460" algn="l" rtl="0" fontAlgn="base">
        <a:spcBef>
          <a:spcPct val="0"/>
        </a:spcBef>
        <a:spcAft>
          <a:spcPct val="0"/>
        </a:spcAft>
        <a:defRPr sz="5404">
          <a:solidFill>
            <a:schemeClr val="tx2"/>
          </a:solidFill>
          <a:latin typeface="Verdana" pitchFamily="34" charset="0"/>
        </a:defRPr>
      </a:lvl7pPr>
      <a:lvl8pPr marL="1950690" algn="l" rtl="0" fontAlgn="base">
        <a:spcBef>
          <a:spcPct val="0"/>
        </a:spcBef>
        <a:spcAft>
          <a:spcPct val="0"/>
        </a:spcAft>
        <a:defRPr sz="5404">
          <a:solidFill>
            <a:schemeClr val="tx2"/>
          </a:solidFill>
          <a:latin typeface="Verdana" pitchFamily="34" charset="0"/>
        </a:defRPr>
      </a:lvl8pPr>
      <a:lvl9pPr marL="2600919" algn="l" rtl="0" fontAlgn="base">
        <a:spcBef>
          <a:spcPct val="0"/>
        </a:spcBef>
        <a:spcAft>
          <a:spcPct val="0"/>
        </a:spcAft>
        <a:defRPr sz="5404">
          <a:solidFill>
            <a:schemeClr val="tx2"/>
          </a:solidFill>
          <a:latin typeface="Verdana" pitchFamily="34" charset="0"/>
        </a:defRPr>
      </a:lvl9pPr>
    </p:titleStyle>
    <p:bodyStyle>
      <a:lvl1pPr marL="668292" indent="-668292" algn="l" rtl="0" eaLnBrk="0" fontAlgn="base" hangingPunct="0">
        <a:spcBef>
          <a:spcPct val="20000"/>
        </a:spcBef>
        <a:spcAft>
          <a:spcPct val="0"/>
        </a:spcAft>
        <a:buClr>
          <a:schemeClr val="accent2"/>
        </a:buClr>
        <a:buFont typeface="Wingdings" panose="05000000000000000000" pitchFamily="2" charset="2"/>
        <a:buChar char="o"/>
        <a:defRPr sz="4267">
          <a:solidFill>
            <a:schemeClr val="tx1"/>
          </a:solidFill>
          <a:latin typeface="+mn-lt"/>
          <a:ea typeface="+mn-ea"/>
          <a:cs typeface="+mn-cs"/>
        </a:defRPr>
      </a:lvl1pPr>
      <a:lvl2pPr marL="1291429" indent="-620880" algn="l" rtl="0" eaLnBrk="0" fontAlgn="base" hangingPunct="0">
        <a:spcBef>
          <a:spcPct val="20000"/>
        </a:spcBef>
        <a:spcAft>
          <a:spcPct val="0"/>
        </a:spcAft>
        <a:buClr>
          <a:schemeClr val="accent2"/>
        </a:buClr>
        <a:buFont typeface="Wingdings" panose="05000000000000000000" pitchFamily="2" charset="2"/>
        <a:buChar char="n"/>
        <a:defRPr sz="3698">
          <a:solidFill>
            <a:schemeClr val="tx1"/>
          </a:solidFill>
          <a:latin typeface="+mn-lt"/>
        </a:defRPr>
      </a:lvl2pPr>
      <a:lvl3pPr marL="1855864" indent="-562179" algn="l" rtl="0" eaLnBrk="0" fontAlgn="base" hangingPunct="0">
        <a:spcBef>
          <a:spcPct val="20000"/>
        </a:spcBef>
        <a:spcAft>
          <a:spcPct val="0"/>
        </a:spcAft>
        <a:buClr>
          <a:schemeClr val="accent2"/>
        </a:buClr>
        <a:buFont typeface="Wingdings" panose="05000000000000000000" pitchFamily="2" charset="2"/>
        <a:buChar char="o"/>
        <a:defRPr sz="3271">
          <a:solidFill>
            <a:schemeClr val="tx1"/>
          </a:solidFill>
          <a:latin typeface="+mn-lt"/>
        </a:defRPr>
      </a:lvl3pPr>
      <a:lvl4pPr marL="2409012" indent="-550889" algn="l" rtl="0" eaLnBrk="0" fontAlgn="base" hangingPunct="0">
        <a:spcBef>
          <a:spcPct val="20000"/>
        </a:spcBef>
        <a:spcAft>
          <a:spcPct val="0"/>
        </a:spcAft>
        <a:buClr>
          <a:schemeClr val="accent2"/>
        </a:buClr>
        <a:buFont typeface="Wingdings" panose="05000000000000000000" pitchFamily="2" charset="2"/>
        <a:buChar char="n"/>
        <a:defRPr sz="2844">
          <a:solidFill>
            <a:schemeClr val="tx1"/>
          </a:solidFill>
          <a:latin typeface="+mn-lt"/>
        </a:defRPr>
      </a:lvl4pPr>
      <a:lvl5pPr marL="2977963" indent="-566694" algn="l" rtl="0" eaLnBrk="0" fontAlgn="base" hangingPunct="0">
        <a:spcBef>
          <a:spcPct val="25000"/>
        </a:spcBef>
        <a:spcAft>
          <a:spcPct val="0"/>
        </a:spcAft>
        <a:buClr>
          <a:schemeClr val="accent2"/>
        </a:buClr>
        <a:buFont typeface="Wingdings" panose="05000000000000000000" pitchFamily="2" charset="2"/>
        <a:buChar char="§"/>
        <a:defRPr sz="2844">
          <a:solidFill>
            <a:schemeClr val="tx1"/>
          </a:solidFill>
          <a:latin typeface="+mn-lt"/>
        </a:defRPr>
      </a:lvl5pPr>
      <a:lvl6pPr marL="3628193" indent="-566694" algn="l" rtl="0" fontAlgn="base">
        <a:spcBef>
          <a:spcPct val="25000"/>
        </a:spcBef>
        <a:spcAft>
          <a:spcPct val="0"/>
        </a:spcAft>
        <a:buClr>
          <a:schemeClr val="accent2"/>
        </a:buClr>
        <a:buFont typeface="Wingdings" pitchFamily="2" charset="2"/>
        <a:buChar char="§"/>
        <a:defRPr sz="2844">
          <a:solidFill>
            <a:schemeClr val="tx1"/>
          </a:solidFill>
          <a:latin typeface="+mn-lt"/>
        </a:defRPr>
      </a:lvl6pPr>
      <a:lvl7pPr marL="4278423" indent="-566694" algn="l" rtl="0" fontAlgn="base">
        <a:spcBef>
          <a:spcPct val="25000"/>
        </a:spcBef>
        <a:spcAft>
          <a:spcPct val="0"/>
        </a:spcAft>
        <a:buClr>
          <a:schemeClr val="accent2"/>
        </a:buClr>
        <a:buFont typeface="Wingdings" pitchFamily="2" charset="2"/>
        <a:buChar char="§"/>
        <a:defRPr sz="2844">
          <a:solidFill>
            <a:schemeClr val="tx1"/>
          </a:solidFill>
          <a:latin typeface="+mn-lt"/>
        </a:defRPr>
      </a:lvl7pPr>
      <a:lvl8pPr marL="4928653" indent="-566694" algn="l" rtl="0" fontAlgn="base">
        <a:spcBef>
          <a:spcPct val="25000"/>
        </a:spcBef>
        <a:spcAft>
          <a:spcPct val="0"/>
        </a:spcAft>
        <a:buClr>
          <a:schemeClr val="accent2"/>
        </a:buClr>
        <a:buFont typeface="Wingdings" pitchFamily="2" charset="2"/>
        <a:buChar char="§"/>
        <a:defRPr sz="2844">
          <a:solidFill>
            <a:schemeClr val="tx1"/>
          </a:solidFill>
          <a:latin typeface="+mn-lt"/>
        </a:defRPr>
      </a:lvl8pPr>
      <a:lvl9pPr marL="5578882" indent="-566694" algn="l" rtl="0" fontAlgn="base">
        <a:spcBef>
          <a:spcPct val="25000"/>
        </a:spcBef>
        <a:spcAft>
          <a:spcPct val="0"/>
        </a:spcAft>
        <a:buClr>
          <a:schemeClr val="accent2"/>
        </a:buClr>
        <a:buFont typeface="Wingdings" pitchFamily="2" charset="2"/>
        <a:buChar char="§"/>
        <a:defRPr sz="2844">
          <a:solidFill>
            <a:schemeClr val="tx1"/>
          </a:solidFill>
          <a:latin typeface="+mn-lt"/>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Текст заголовка</a:t>
            </a:r>
          </a:p>
        </p:txBody>
      </p:sp>
      <p:sp>
        <p:nvSpPr>
          <p:cNvPr id="3" name="Уровень текста 1…"/>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9320106" y="8779791"/>
            <a:ext cx="3034454" cy="520701"/>
          </a:xfrm>
          <a:prstGeom prst="rect">
            <a:avLst/>
          </a:prstGeom>
          <a:ln w="12700">
            <a:miter lim="400000"/>
          </a:ln>
        </p:spPr>
        <p:txBody>
          <a:bodyPr lIns="65022" tIns="65022" rIns="65022" bIns="65022" anchor="ctr">
            <a:spAutoFit/>
          </a:bodyPr>
          <a:lstStyle>
            <a:lvl1pPr algn="r" defTabSz="457200">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0795481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ransition spd="med"/>
  <p:txStyles>
    <p:titleStyle>
      <a:lvl1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1pPr>
      <a:lvl2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2pPr>
      <a:lvl3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3pPr>
      <a:lvl4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4pPr>
      <a:lvl5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5pPr>
      <a:lvl6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6pPr>
      <a:lvl7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7pPr>
      <a:lvl8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8pPr>
      <a:lvl9pPr marL="0" marR="0" indent="0" algn="ctr" defTabSz="58420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PT Sans Caption"/>
          <a:ea typeface="PT Sans Caption"/>
          <a:cs typeface="PT Sans Caption"/>
          <a:sym typeface="PT Sans Caption"/>
        </a:defRPr>
      </a:lvl9pPr>
    </p:titleStyle>
    <p:bodyStyle>
      <a:lvl1pPr marL="444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1pPr>
      <a:lvl2pPr marL="8890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2pPr>
      <a:lvl3pPr marL="1333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3pPr>
      <a:lvl4pPr marL="17780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4pPr>
      <a:lvl5pPr marL="2222500" marR="0" indent="-444500" algn="l" defTabSz="58420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PT Sans"/>
          <a:ea typeface="PT Sans"/>
          <a:cs typeface="PT Sans"/>
          <a:sym typeface="PT Sans"/>
        </a:defRPr>
      </a:lvl5pPr>
      <a:lvl6pPr marL="2697480" marR="0" indent="-411480"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6pPr>
      <a:lvl7pPr marL="3154680" marR="0" indent="-411480"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7pPr>
      <a:lvl8pPr marL="3611879" marR="0" indent="-411479"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8pPr>
      <a:lvl9pPr marL="4069079" marR="0" indent="-411479" algn="l" defTabSz="584200" latinLnBrk="0">
        <a:lnSpc>
          <a:spcPct val="100000"/>
        </a:lnSpc>
        <a:spcBef>
          <a:spcPts val="4200"/>
        </a:spcBef>
        <a:spcAft>
          <a:spcPts val="0"/>
        </a:spcAft>
        <a:buClrTx/>
        <a:buSzPct val="100000"/>
        <a:buFontTx/>
        <a:buChar char="•"/>
        <a:tabLst/>
        <a:defRPr sz="3600" b="0" i="0" u="none" strike="noStrike" cap="none" spc="0" baseline="0">
          <a:ln>
            <a:noFill/>
          </a:ln>
          <a:solidFill>
            <a:srgbClr val="000000"/>
          </a:solidFill>
          <a:uFillTx/>
          <a:latin typeface="PT Sans"/>
          <a:ea typeface="PT Sans"/>
          <a:cs typeface="PT Sans"/>
          <a:sym typeface="PT Sans"/>
        </a:defRPr>
      </a:lvl9pPr>
    </p:bodyStyle>
    <p:otherStyle>
      <a:lvl1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59394" name="Group 2"/>
          <p:cNvGrpSpPr>
            <a:grpSpLocks/>
          </p:cNvGrpSpPr>
          <p:nvPr/>
        </p:nvGrpSpPr>
        <p:grpSpPr bwMode="auto">
          <a:xfrm>
            <a:off x="8965637" y="1"/>
            <a:ext cx="4039164" cy="4628444"/>
            <a:chOff x="3115" y="0"/>
            <a:chExt cx="2170" cy="2486"/>
          </a:xfrm>
        </p:grpSpPr>
        <p:grpSp>
          <p:nvGrpSpPr>
            <p:cNvPr id="59395" name="Group 3"/>
            <p:cNvGrpSpPr>
              <a:grpSpLocks/>
            </p:cNvGrpSpPr>
            <p:nvPr/>
          </p:nvGrpSpPr>
          <p:grpSpPr bwMode="auto">
            <a:xfrm>
              <a:off x="4080" y="1910"/>
              <a:ext cx="768" cy="576"/>
              <a:chOff x="0" y="0"/>
              <a:chExt cx="768" cy="576"/>
            </a:xfrm>
          </p:grpSpPr>
          <p:sp>
            <p:nvSpPr>
              <p:cNvPr id="59396"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397" name="Oval 5"/>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398" name="Group 6"/>
            <p:cNvGrpSpPr>
              <a:grpSpLocks/>
            </p:cNvGrpSpPr>
            <p:nvPr/>
          </p:nvGrpSpPr>
          <p:grpSpPr bwMode="auto">
            <a:xfrm>
              <a:off x="4257" y="1103"/>
              <a:ext cx="768" cy="576"/>
              <a:chOff x="0" y="0"/>
              <a:chExt cx="768" cy="576"/>
            </a:xfrm>
          </p:grpSpPr>
          <p:sp>
            <p:nvSpPr>
              <p:cNvPr id="59399" name="Oval 7"/>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00" name="Oval 8"/>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01" name="Group 9"/>
            <p:cNvGrpSpPr>
              <a:grpSpLocks/>
            </p:cNvGrpSpPr>
            <p:nvPr/>
          </p:nvGrpSpPr>
          <p:grpSpPr bwMode="auto">
            <a:xfrm>
              <a:off x="3134" y="0"/>
              <a:ext cx="768" cy="576"/>
              <a:chOff x="0" y="0"/>
              <a:chExt cx="768" cy="576"/>
            </a:xfrm>
          </p:grpSpPr>
          <p:sp>
            <p:nvSpPr>
              <p:cNvPr id="5940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03"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04" name="Group 12"/>
            <p:cNvGrpSpPr>
              <a:grpSpLocks/>
            </p:cNvGrpSpPr>
            <p:nvPr/>
          </p:nvGrpSpPr>
          <p:grpSpPr bwMode="auto">
            <a:xfrm>
              <a:off x="3115" y="0"/>
              <a:ext cx="2170" cy="1702"/>
              <a:chOff x="3115" y="0"/>
              <a:chExt cx="2170" cy="1702"/>
            </a:xfrm>
          </p:grpSpPr>
          <p:grpSp>
            <p:nvGrpSpPr>
              <p:cNvPr id="59405" name="Group 13"/>
              <p:cNvGrpSpPr>
                <a:grpSpLocks/>
              </p:cNvGrpSpPr>
              <p:nvPr/>
            </p:nvGrpSpPr>
            <p:grpSpPr bwMode="auto">
              <a:xfrm>
                <a:off x="3640" y="308"/>
                <a:ext cx="1145" cy="844"/>
                <a:chOff x="1265" y="814"/>
                <a:chExt cx="2919" cy="2151"/>
              </a:xfrm>
            </p:grpSpPr>
            <p:sp>
              <p:nvSpPr>
                <p:cNvPr id="59406" name="Oval 14"/>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07" name="Oval 15"/>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08" name="Group 16"/>
              <p:cNvGrpSpPr>
                <a:grpSpLocks/>
              </p:cNvGrpSpPr>
              <p:nvPr/>
            </p:nvGrpSpPr>
            <p:grpSpPr bwMode="auto">
              <a:xfrm>
                <a:off x="3115" y="0"/>
                <a:ext cx="2145" cy="1702"/>
                <a:chOff x="3115" y="0"/>
                <a:chExt cx="2145" cy="1702"/>
              </a:xfrm>
            </p:grpSpPr>
            <p:grpSp>
              <p:nvGrpSpPr>
                <p:cNvPr id="59409" name="Group 17"/>
                <p:cNvGrpSpPr>
                  <a:grpSpLocks/>
                </p:cNvGrpSpPr>
                <p:nvPr/>
              </p:nvGrpSpPr>
              <p:grpSpPr bwMode="auto">
                <a:xfrm>
                  <a:off x="4505" y="589"/>
                  <a:ext cx="493" cy="912"/>
                  <a:chOff x="3471" y="1530"/>
                  <a:chExt cx="1258" cy="2327"/>
                </a:xfrm>
              </p:grpSpPr>
              <p:sp>
                <p:nvSpPr>
                  <p:cNvPr id="59410" name="Freeform 18"/>
                  <p:cNvSpPr>
                    <a:spLocks/>
                  </p:cNvSpPr>
                  <p:nvPr/>
                </p:nvSpPr>
                <p:spPr bwMode="hidden">
                  <a:xfrm rot="2711884">
                    <a:off x="2765" y="2236"/>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11" name="Freeform 19"/>
                  <p:cNvSpPr>
                    <a:spLocks/>
                  </p:cNvSpPr>
                  <p:nvPr/>
                </p:nvSpPr>
                <p:spPr bwMode="hidden">
                  <a:xfrm rot="2711884">
                    <a:off x="4021" y="3150"/>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12" name="Group 20"/>
                <p:cNvGrpSpPr>
                  <a:grpSpLocks/>
                </p:cNvGrpSpPr>
                <p:nvPr/>
              </p:nvGrpSpPr>
              <p:grpSpPr bwMode="auto">
                <a:xfrm>
                  <a:off x="4267" y="781"/>
                  <a:ext cx="966" cy="522"/>
                  <a:chOff x="2864" y="2019"/>
                  <a:chExt cx="2463" cy="1332"/>
                </a:xfrm>
              </p:grpSpPr>
              <p:sp>
                <p:nvSpPr>
                  <p:cNvPr id="59413" name="Freeform 21"/>
                  <p:cNvSpPr>
                    <a:spLocks/>
                  </p:cNvSpPr>
                  <p:nvPr/>
                </p:nvSpPr>
                <p:spPr bwMode="hidden">
                  <a:xfrm rot="2104081">
                    <a:off x="2864" y="2019"/>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14" name="Freeform 22"/>
                  <p:cNvSpPr>
                    <a:spLocks/>
                  </p:cNvSpPr>
                  <p:nvPr/>
                </p:nvSpPr>
                <p:spPr bwMode="hidden">
                  <a:xfrm rot="2104081">
                    <a:off x="4353" y="2806"/>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15" name="Group 23"/>
                <p:cNvGrpSpPr>
                  <a:grpSpLocks/>
                </p:cNvGrpSpPr>
                <p:nvPr/>
              </p:nvGrpSpPr>
              <p:grpSpPr bwMode="auto">
                <a:xfrm>
                  <a:off x="4280" y="707"/>
                  <a:ext cx="971" cy="417"/>
                  <a:chOff x="2897" y="1832"/>
                  <a:chExt cx="2477" cy="1064"/>
                </a:xfrm>
              </p:grpSpPr>
              <p:sp>
                <p:nvSpPr>
                  <p:cNvPr id="59416" name="Freeform 24"/>
                  <p:cNvSpPr>
                    <a:spLocks/>
                  </p:cNvSpPr>
                  <p:nvPr/>
                </p:nvSpPr>
                <p:spPr bwMode="hidden">
                  <a:xfrm rot="1582915">
                    <a:off x="2897" y="1832"/>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17" name="Freeform 25"/>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18" name="Group 26"/>
                <p:cNvGrpSpPr>
                  <a:grpSpLocks/>
                </p:cNvGrpSpPr>
                <p:nvPr/>
              </p:nvGrpSpPr>
              <p:grpSpPr bwMode="auto">
                <a:xfrm>
                  <a:off x="4291" y="630"/>
                  <a:ext cx="969" cy="364"/>
                  <a:chOff x="2924" y="1636"/>
                  <a:chExt cx="2472" cy="927"/>
                </a:xfrm>
              </p:grpSpPr>
              <p:sp>
                <p:nvSpPr>
                  <p:cNvPr id="59419" name="Freeform 27"/>
                  <p:cNvSpPr>
                    <a:spLocks/>
                  </p:cNvSpPr>
                  <p:nvPr/>
                </p:nvSpPr>
                <p:spPr bwMode="hidden">
                  <a:xfrm rot="1080363">
                    <a:off x="2924" y="1636"/>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20" name="Freeform 28"/>
                  <p:cNvSpPr>
                    <a:spLocks/>
                  </p:cNvSpPr>
                  <p:nvPr/>
                </p:nvSpPr>
                <p:spPr bwMode="hidden">
                  <a:xfrm rot="1080363">
                    <a:off x="4495" y="2037"/>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21" name="Group 29"/>
                <p:cNvGrpSpPr>
                  <a:grpSpLocks/>
                </p:cNvGrpSpPr>
                <p:nvPr/>
              </p:nvGrpSpPr>
              <p:grpSpPr bwMode="auto">
                <a:xfrm>
                  <a:off x="4304" y="543"/>
                  <a:ext cx="918" cy="258"/>
                  <a:chOff x="2958" y="1414"/>
                  <a:chExt cx="2342" cy="657"/>
                </a:xfrm>
              </p:grpSpPr>
              <p:sp>
                <p:nvSpPr>
                  <p:cNvPr id="59422" name="Freeform 30"/>
                  <p:cNvSpPr>
                    <a:spLocks/>
                  </p:cNvSpPr>
                  <p:nvPr/>
                </p:nvSpPr>
                <p:spPr bwMode="hidden">
                  <a:xfrm rot="463793">
                    <a:off x="2958" y="1414"/>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23" name="Freeform 31"/>
                  <p:cNvSpPr>
                    <a:spLocks/>
                  </p:cNvSpPr>
                  <p:nvPr/>
                </p:nvSpPr>
                <p:spPr bwMode="hidden">
                  <a:xfrm rot="463793">
                    <a:off x="4470" y="1582"/>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24" name="Group 32"/>
                <p:cNvGrpSpPr>
                  <a:grpSpLocks/>
                </p:cNvGrpSpPr>
                <p:nvPr/>
              </p:nvGrpSpPr>
              <p:grpSpPr bwMode="auto">
                <a:xfrm>
                  <a:off x="4314" y="487"/>
                  <a:ext cx="843" cy="134"/>
                  <a:chOff x="2983" y="1269"/>
                  <a:chExt cx="2150" cy="343"/>
                </a:xfrm>
              </p:grpSpPr>
              <p:sp>
                <p:nvSpPr>
                  <p:cNvPr id="59425" name="Freeform 33"/>
                  <p:cNvSpPr>
                    <a:spLocks/>
                  </p:cNvSpPr>
                  <p:nvPr/>
                </p:nvSpPr>
                <p:spPr bwMode="hidden">
                  <a:xfrm rot="-84182">
                    <a:off x="2983" y="1289"/>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26" name="Freeform 34"/>
                  <p:cNvSpPr>
                    <a:spLocks/>
                  </p:cNvSpPr>
                  <p:nvPr/>
                </p:nvSpPr>
                <p:spPr bwMode="hidden">
                  <a:xfrm rot="-84182">
                    <a:off x="4379" y="1269"/>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27" name="Group 35"/>
                <p:cNvGrpSpPr>
                  <a:grpSpLocks/>
                </p:cNvGrpSpPr>
                <p:nvPr/>
              </p:nvGrpSpPr>
              <p:grpSpPr bwMode="auto">
                <a:xfrm>
                  <a:off x="4296" y="349"/>
                  <a:ext cx="737" cy="167"/>
                  <a:chOff x="2938" y="917"/>
                  <a:chExt cx="1879" cy="427"/>
                </a:xfrm>
              </p:grpSpPr>
              <p:sp>
                <p:nvSpPr>
                  <p:cNvPr id="59428" name="Freeform 36"/>
                  <p:cNvSpPr>
                    <a:spLocks/>
                  </p:cNvSpPr>
                  <p:nvPr/>
                </p:nvSpPr>
                <p:spPr bwMode="hidden">
                  <a:xfrm rot="-802576">
                    <a:off x="2938" y="1129"/>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29" name="Freeform 37"/>
                  <p:cNvSpPr>
                    <a:spLocks/>
                  </p:cNvSpPr>
                  <p:nvPr/>
                </p:nvSpPr>
                <p:spPr bwMode="hidden">
                  <a:xfrm rot="-802576">
                    <a:off x="4155" y="917"/>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30" name="Group 38"/>
                <p:cNvGrpSpPr>
                  <a:grpSpLocks/>
                </p:cNvGrpSpPr>
                <p:nvPr/>
              </p:nvGrpSpPr>
              <p:grpSpPr bwMode="auto">
                <a:xfrm>
                  <a:off x="3394" y="637"/>
                  <a:ext cx="493" cy="912"/>
                  <a:chOff x="637" y="1653"/>
                  <a:chExt cx="1257" cy="2326"/>
                </a:xfrm>
              </p:grpSpPr>
              <p:sp>
                <p:nvSpPr>
                  <p:cNvPr id="59431" name="Freeform 39"/>
                  <p:cNvSpPr>
                    <a:spLocks/>
                  </p:cNvSpPr>
                  <p:nvPr/>
                </p:nvSpPr>
                <p:spPr bwMode="hidden">
                  <a:xfrm rot="18888116" flipH="1">
                    <a:off x="876" y="2359"/>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32" name="Freeform 40"/>
                  <p:cNvSpPr>
                    <a:spLocks/>
                  </p:cNvSpPr>
                  <p:nvPr/>
                </p:nvSpPr>
                <p:spPr bwMode="hidden">
                  <a:xfrm rot="18888116" flipH="1">
                    <a:off x="419" y="327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33" name="Group 41"/>
                <p:cNvGrpSpPr>
                  <a:grpSpLocks/>
                </p:cNvGrpSpPr>
                <p:nvPr/>
              </p:nvGrpSpPr>
              <p:grpSpPr bwMode="auto">
                <a:xfrm>
                  <a:off x="3142" y="850"/>
                  <a:ext cx="966" cy="522"/>
                  <a:chOff x="-5" y="2196"/>
                  <a:chExt cx="2463" cy="1332"/>
                </a:xfrm>
              </p:grpSpPr>
              <p:sp>
                <p:nvSpPr>
                  <p:cNvPr id="59434" name="Freeform 42"/>
                  <p:cNvSpPr>
                    <a:spLocks/>
                  </p:cNvSpPr>
                  <p:nvPr/>
                </p:nvSpPr>
                <p:spPr bwMode="hidden">
                  <a:xfrm rot="19495919" flipH="1">
                    <a:off x="644" y="2196"/>
                    <a:ext cx="1814" cy="3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35" name="Freeform 43"/>
                  <p:cNvSpPr>
                    <a:spLocks/>
                  </p:cNvSpPr>
                  <p:nvPr/>
                </p:nvSpPr>
                <p:spPr bwMode="hidden">
                  <a:xfrm rot="19495919" flipH="1">
                    <a:off x="-5" y="2983"/>
                    <a:ext cx="974" cy="5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36" name="Group 44"/>
                <p:cNvGrpSpPr>
                  <a:grpSpLocks/>
                </p:cNvGrpSpPr>
                <p:nvPr/>
              </p:nvGrpSpPr>
              <p:grpSpPr bwMode="auto">
                <a:xfrm>
                  <a:off x="3124" y="777"/>
                  <a:ext cx="971" cy="417"/>
                  <a:chOff x="-52" y="2009"/>
                  <a:chExt cx="2477" cy="1064"/>
                </a:xfrm>
              </p:grpSpPr>
              <p:sp>
                <p:nvSpPr>
                  <p:cNvPr id="59437" name="Freeform 45"/>
                  <p:cNvSpPr>
                    <a:spLocks/>
                  </p:cNvSpPr>
                  <p:nvPr/>
                </p:nvSpPr>
                <p:spPr bwMode="hidden">
                  <a:xfrm rot="20017085" flipH="1">
                    <a:off x="689" y="2009"/>
                    <a:ext cx="1736"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38" name="Freeform 46"/>
                  <p:cNvSpPr>
                    <a:spLocks/>
                  </p:cNvSpPr>
                  <p:nvPr/>
                </p:nvSpPr>
                <p:spPr bwMode="hidden">
                  <a:xfrm rot="20017085" flipH="1">
                    <a:off x="-52" y="2597"/>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39" name="Group 47"/>
                <p:cNvGrpSpPr>
                  <a:grpSpLocks/>
                </p:cNvGrpSpPr>
                <p:nvPr/>
              </p:nvGrpSpPr>
              <p:grpSpPr bwMode="auto">
                <a:xfrm>
                  <a:off x="3115" y="700"/>
                  <a:ext cx="969" cy="363"/>
                  <a:chOff x="-74" y="1813"/>
                  <a:chExt cx="2472" cy="927"/>
                </a:xfrm>
              </p:grpSpPr>
              <p:sp>
                <p:nvSpPr>
                  <p:cNvPr id="59440" name="Freeform 48"/>
                  <p:cNvSpPr>
                    <a:spLocks/>
                  </p:cNvSpPr>
                  <p:nvPr/>
                </p:nvSpPr>
                <p:spPr bwMode="hidden">
                  <a:xfrm rot="20519637" flipH="1">
                    <a:off x="721" y="1813"/>
                    <a:ext cx="1677" cy="33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41" name="Freeform 49"/>
                  <p:cNvSpPr>
                    <a:spLocks/>
                  </p:cNvSpPr>
                  <p:nvPr/>
                </p:nvSpPr>
                <p:spPr bwMode="hidden">
                  <a:xfrm rot="20519637" flipH="1">
                    <a:off x="-74" y="2214"/>
                    <a:ext cx="901" cy="52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42" name="Group 50"/>
                <p:cNvGrpSpPr>
                  <a:grpSpLocks/>
                </p:cNvGrpSpPr>
                <p:nvPr/>
              </p:nvGrpSpPr>
              <p:grpSpPr bwMode="auto">
                <a:xfrm>
                  <a:off x="3153" y="613"/>
                  <a:ext cx="918" cy="257"/>
                  <a:chOff x="22" y="1591"/>
                  <a:chExt cx="2342" cy="657"/>
                </a:xfrm>
              </p:grpSpPr>
              <p:sp>
                <p:nvSpPr>
                  <p:cNvPr id="59443" name="Freeform 51"/>
                  <p:cNvSpPr>
                    <a:spLocks/>
                  </p:cNvSpPr>
                  <p:nvPr/>
                </p:nvSpPr>
                <p:spPr bwMode="hidden">
                  <a:xfrm rot="21136207" flipH="1">
                    <a:off x="819" y="1591"/>
                    <a:ext cx="154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44" name="Freeform 52"/>
                  <p:cNvSpPr>
                    <a:spLocks/>
                  </p:cNvSpPr>
                  <p:nvPr/>
                </p:nvSpPr>
                <p:spPr bwMode="hidden">
                  <a:xfrm rot="21136207" flipH="1">
                    <a:off x="22" y="1759"/>
                    <a:ext cx="830"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45" name="Group 53"/>
                <p:cNvGrpSpPr>
                  <a:grpSpLocks/>
                </p:cNvGrpSpPr>
                <p:nvPr/>
              </p:nvGrpSpPr>
              <p:grpSpPr bwMode="auto">
                <a:xfrm>
                  <a:off x="3218" y="556"/>
                  <a:ext cx="843" cy="134"/>
                  <a:chOff x="189" y="1446"/>
                  <a:chExt cx="2150" cy="343"/>
                </a:xfrm>
              </p:grpSpPr>
              <p:sp>
                <p:nvSpPr>
                  <p:cNvPr id="59446" name="Freeform 54"/>
                  <p:cNvSpPr>
                    <a:spLocks/>
                  </p:cNvSpPr>
                  <p:nvPr/>
                </p:nvSpPr>
                <p:spPr bwMode="hidden">
                  <a:xfrm rot="84182" flipH="1">
                    <a:off x="935" y="1466"/>
                    <a:ext cx="1404"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47" name="Freeform 55"/>
                  <p:cNvSpPr>
                    <a:spLocks/>
                  </p:cNvSpPr>
                  <p:nvPr/>
                </p:nvSpPr>
                <p:spPr bwMode="hidden">
                  <a:xfrm rot="84182" flipH="1">
                    <a:off x="189" y="1446"/>
                    <a:ext cx="754"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48" name="Group 56"/>
                <p:cNvGrpSpPr>
                  <a:grpSpLocks/>
                </p:cNvGrpSpPr>
                <p:nvPr/>
              </p:nvGrpSpPr>
              <p:grpSpPr bwMode="auto">
                <a:xfrm>
                  <a:off x="3342" y="418"/>
                  <a:ext cx="737" cy="167"/>
                  <a:chOff x="505" y="1094"/>
                  <a:chExt cx="1879" cy="427"/>
                </a:xfrm>
              </p:grpSpPr>
              <p:sp>
                <p:nvSpPr>
                  <p:cNvPr id="59449" name="Freeform 57"/>
                  <p:cNvSpPr>
                    <a:spLocks/>
                  </p:cNvSpPr>
                  <p:nvPr/>
                </p:nvSpPr>
                <p:spPr bwMode="hidden">
                  <a:xfrm rot="802576" flipH="1">
                    <a:off x="1151" y="1306"/>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50" name="Freeform 58"/>
                  <p:cNvSpPr>
                    <a:spLocks/>
                  </p:cNvSpPr>
                  <p:nvPr/>
                </p:nvSpPr>
                <p:spPr bwMode="hidden">
                  <a:xfrm rot="802576" flipH="1">
                    <a:off x="505" y="1094"/>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51" name="Group 59"/>
                <p:cNvGrpSpPr>
                  <a:grpSpLocks/>
                </p:cNvGrpSpPr>
                <p:nvPr/>
              </p:nvGrpSpPr>
              <p:grpSpPr bwMode="auto">
                <a:xfrm>
                  <a:off x="3386" y="341"/>
                  <a:ext cx="725" cy="218"/>
                  <a:chOff x="616" y="899"/>
                  <a:chExt cx="1850" cy="554"/>
                </a:xfrm>
              </p:grpSpPr>
              <p:sp>
                <p:nvSpPr>
                  <p:cNvPr id="59452" name="Freeform 60"/>
                  <p:cNvSpPr>
                    <a:spLocks/>
                  </p:cNvSpPr>
                  <p:nvPr/>
                </p:nvSpPr>
                <p:spPr bwMode="hidden">
                  <a:xfrm rot="1277471" flipH="1">
                    <a:off x="1233" y="1238"/>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53" name="Freeform 61"/>
                  <p:cNvSpPr>
                    <a:spLocks/>
                  </p:cNvSpPr>
                  <p:nvPr/>
                </p:nvSpPr>
                <p:spPr bwMode="hidden">
                  <a:xfrm rot="1277471" flipH="1">
                    <a:off x="616" y="899"/>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54" name="Group 62"/>
                <p:cNvGrpSpPr>
                  <a:grpSpLocks/>
                </p:cNvGrpSpPr>
                <p:nvPr/>
              </p:nvGrpSpPr>
              <p:grpSpPr bwMode="auto">
                <a:xfrm>
                  <a:off x="3472" y="231"/>
                  <a:ext cx="693" cy="291"/>
                  <a:chOff x="3472" y="231"/>
                  <a:chExt cx="693" cy="291"/>
                </a:xfrm>
              </p:grpSpPr>
              <p:sp>
                <p:nvSpPr>
                  <p:cNvPr id="59455" name="Freeform 63"/>
                  <p:cNvSpPr>
                    <a:spLocks/>
                  </p:cNvSpPr>
                  <p:nvPr/>
                </p:nvSpPr>
                <p:spPr bwMode="hidden">
                  <a:xfrm rot="2028410" flipH="1">
                    <a:off x="3681" y="438"/>
                    <a:ext cx="484"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56" name="Freeform 64"/>
                  <p:cNvSpPr>
                    <a:spLocks/>
                  </p:cNvSpPr>
                  <p:nvPr/>
                </p:nvSpPr>
                <p:spPr bwMode="hidden">
                  <a:xfrm rot="2028410" flipH="1">
                    <a:off x="3472" y="231"/>
                    <a:ext cx="260"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57" name="Group 65"/>
                <p:cNvGrpSpPr>
                  <a:grpSpLocks/>
                </p:cNvGrpSpPr>
                <p:nvPr/>
              </p:nvGrpSpPr>
              <p:grpSpPr bwMode="auto">
                <a:xfrm>
                  <a:off x="3554" y="118"/>
                  <a:ext cx="664" cy="349"/>
                  <a:chOff x="3554" y="118"/>
                  <a:chExt cx="664" cy="349"/>
                </a:xfrm>
              </p:grpSpPr>
              <p:sp>
                <p:nvSpPr>
                  <p:cNvPr id="59458" name="Freeform 66"/>
                  <p:cNvSpPr>
                    <a:spLocks/>
                  </p:cNvSpPr>
                  <p:nvPr/>
                </p:nvSpPr>
                <p:spPr bwMode="hidden">
                  <a:xfrm rot="2664424" flipH="1">
                    <a:off x="3727" y="383"/>
                    <a:ext cx="491" cy="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59" name="Freeform 67"/>
                  <p:cNvSpPr>
                    <a:spLocks/>
                  </p:cNvSpPr>
                  <p:nvPr/>
                </p:nvSpPr>
                <p:spPr bwMode="hidden">
                  <a:xfrm rot="2664424" flipH="1">
                    <a:off x="3554" y="118"/>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60" name="Group 68"/>
                <p:cNvGrpSpPr>
                  <a:grpSpLocks/>
                </p:cNvGrpSpPr>
                <p:nvPr/>
              </p:nvGrpSpPr>
              <p:grpSpPr bwMode="auto">
                <a:xfrm>
                  <a:off x="3784" y="30"/>
                  <a:ext cx="305" cy="593"/>
                  <a:chOff x="1633" y="104"/>
                  <a:chExt cx="778" cy="1512"/>
                </a:xfrm>
              </p:grpSpPr>
              <p:sp>
                <p:nvSpPr>
                  <p:cNvPr id="59461" name="Freeform 69"/>
                  <p:cNvSpPr>
                    <a:spLocks/>
                  </p:cNvSpPr>
                  <p:nvPr/>
                </p:nvSpPr>
                <p:spPr bwMode="hidden">
                  <a:xfrm rot="3473776" flipH="1">
                    <a:off x="1754" y="958"/>
                    <a:ext cx="1100"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62" name="Freeform 70"/>
                  <p:cNvSpPr>
                    <a:spLocks/>
                  </p:cNvSpPr>
                  <p:nvPr/>
                </p:nvSpPr>
                <p:spPr bwMode="hidden">
                  <a:xfrm rot="3473776" flipH="1">
                    <a:off x="1506" y="231"/>
                    <a:ext cx="591"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63" name="Group 71"/>
                <p:cNvGrpSpPr>
                  <a:grpSpLocks/>
                </p:cNvGrpSpPr>
                <p:nvPr/>
              </p:nvGrpSpPr>
              <p:grpSpPr bwMode="auto">
                <a:xfrm>
                  <a:off x="3903" y="0"/>
                  <a:ext cx="248" cy="601"/>
                  <a:chOff x="1935" y="28"/>
                  <a:chExt cx="634" cy="1534"/>
                </a:xfrm>
              </p:grpSpPr>
              <p:sp>
                <p:nvSpPr>
                  <p:cNvPr id="59464" name="Freeform 72"/>
                  <p:cNvSpPr>
                    <a:spLocks/>
                  </p:cNvSpPr>
                  <p:nvPr/>
                </p:nvSpPr>
                <p:spPr bwMode="hidden">
                  <a:xfrm rot="4126480" flipH="1">
                    <a:off x="1931" y="924"/>
                    <a:ext cx="1061"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65" name="Freeform 73"/>
                  <p:cNvSpPr>
                    <a:spLocks/>
                  </p:cNvSpPr>
                  <p:nvPr/>
                </p:nvSpPr>
                <p:spPr bwMode="hidden">
                  <a:xfrm rot="4126480" flipH="1">
                    <a:off x="1819" y="144"/>
                    <a:ext cx="570"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66" name="Group 74"/>
                <p:cNvGrpSpPr>
                  <a:grpSpLocks/>
                </p:cNvGrpSpPr>
                <p:nvPr/>
              </p:nvGrpSpPr>
              <p:grpSpPr bwMode="auto">
                <a:xfrm>
                  <a:off x="4251" y="252"/>
                  <a:ext cx="723" cy="222"/>
                  <a:chOff x="2822" y="672"/>
                  <a:chExt cx="1845" cy="566"/>
                </a:xfrm>
              </p:grpSpPr>
              <p:sp>
                <p:nvSpPr>
                  <p:cNvPr id="59467" name="Freeform 75"/>
                  <p:cNvSpPr>
                    <a:spLocks/>
                  </p:cNvSpPr>
                  <p:nvPr/>
                </p:nvSpPr>
                <p:spPr bwMode="hidden">
                  <a:xfrm rot="-1325434">
                    <a:off x="2822" y="1023"/>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68" name="Freeform 76"/>
                  <p:cNvSpPr>
                    <a:spLocks/>
                  </p:cNvSpPr>
                  <p:nvPr/>
                </p:nvSpPr>
                <p:spPr bwMode="hidden">
                  <a:xfrm rot="-1325434">
                    <a:off x="4005" y="672"/>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69" name="Group 77"/>
                <p:cNvGrpSpPr>
                  <a:grpSpLocks/>
                </p:cNvGrpSpPr>
                <p:nvPr/>
              </p:nvGrpSpPr>
              <p:grpSpPr bwMode="auto">
                <a:xfrm>
                  <a:off x="4196" y="163"/>
                  <a:ext cx="699" cy="282"/>
                  <a:chOff x="2683" y="445"/>
                  <a:chExt cx="1781" cy="717"/>
                </a:xfrm>
              </p:grpSpPr>
              <p:sp>
                <p:nvSpPr>
                  <p:cNvPr id="59470" name="Freeform 78"/>
                  <p:cNvSpPr>
                    <a:spLocks/>
                  </p:cNvSpPr>
                  <p:nvPr/>
                </p:nvSpPr>
                <p:spPr bwMode="hidden">
                  <a:xfrm rot="-1921064">
                    <a:off x="2683" y="947"/>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71" name="Freeform 79"/>
                  <p:cNvSpPr>
                    <a:spLocks/>
                  </p:cNvSpPr>
                  <p:nvPr/>
                </p:nvSpPr>
                <p:spPr bwMode="hidden">
                  <a:xfrm rot="-1921064">
                    <a:off x="3802" y="445"/>
                    <a:ext cx="66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sp>
              <p:nvSpPr>
                <p:cNvPr id="59472" name="Freeform 80"/>
                <p:cNvSpPr>
                  <a:spLocks/>
                </p:cNvSpPr>
                <p:nvPr/>
              </p:nvSpPr>
              <p:spPr bwMode="hidden">
                <a:xfrm rot="4578755" flipH="1">
                  <a:off x="3968" y="372"/>
                  <a:ext cx="403" cy="5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73" name="Freeform 81"/>
                <p:cNvSpPr>
                  <a:spLocks/>
                </p:cNvSpPr>
                <p:nvPr/>
              </p:nvSpPr>
              <p:spPr bwMode="hidden">
                <a:xfrm rot="4578755" flipH="1">
                  <a:off x="3977" y="77"/>
                  <a:ext cx="216"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nvGrpSpPr>
                <p:cNvPr id="59474" name="Group 82"/>
                <p:cNvGrpSpPr>
                  <a:grpSpLocks/>
                </p:cNvGrpSpPr>
                <p:nvPr/>
              </p:nvGrpSpPr>
              <p:grpSpPr bwMode="auto">
                <a:xfrm>
                  <a:off x="4242" y="5"/>
                  <a:ext cx="251" cy="596"/>
                  <a:chOff x="2800" y="41"/>
                  <a:chExt cx="640" cy="1520"/>
                </a:xfrm>
              </p:grpSpPr>
              <p:sp>
                <p:nvSpPr>
                  <p:cNvPr id="59475" name="Freeform 83"/>
                  <p:cNvSpPr>
                    <a:spLocks/>
                  </p:cNvSpPr>
                  <p:nvPr/>
                </p:nvSpPr>
                <p:spPr bwMode="hidden">
                  <a:xfrm rot="-3857755">
                    <a:off x="2361" y="938"/>
                    <a:ext cx="1062" cy="18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76" name="Freeform 84"/>
                  <p:cNvSpPr>
                    <a:spLocks/>
                  </p:cNvSpPr>
                  <p:nvPr/>
                </p:nvSpPr>
                <p:spPr bwMode="hidden">
                  <a:xfrm rot="-3857755">
                    <a:off x="3011" y="181"/>
                    <a:ext cx="570" cy="2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77" name="Group 85"/>
                <p:cNvGrpSpPr>
                  <a:grpSpLocks/>
                </p:cNvGrpSpPr>
                <p:nvPr/>
              </p:nvGrpSpPr>
              <p:grpSpPr bwMode="auto">
                <a:xfrm>
                  <a:off x="4295" y="53"/>
                  <a:ext cx="398" cy="574"/>
                  <a:chOff x="2934" y="163"/>
                  <a:chExt cx="1017" cy="1464"/>
                </a:xfrm>
              </p:grpSpPr>
              <p:sp>
                <p:nvSpPr>
                  <p:cNvPr id="59478" name="Freeform 86"/>
                  <p:cNvSpPr>
                    <a:spLocks/>
                  </p:cNvSpPr>
                  <p:nvPr/>
                </p:nvSpPr>
                <p:spPr bwMode="hidden">
                  <a:xfrm rot="-2777260">
                    <a:off x="2491" y="915"/>
                    <a:ext cx="1155"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79" name="Freeform 87"/>
                  <p:cNvSpPr>
                    <a:spLocks/>
                  </p:cNvSpPr>
                  <p:nvPr/>
                </p:nvSpPr>
                <p:spPr bwMode="hidden">
                  <a:xfrm rot="-2777260">
                    <a:off x="3430" y="261"/>
                    <a:ext cx="620" cy="42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80" name="Group 88"/>
                <p:cNvGrpSpPr>
                  <a:grpSpLocks/>
                </p:cNvGrpSpPr>
                <p:nvPr/>
              </p:nvGrpSpPr>
              <p:grpSpPr bwMode="auto">
                <a:xfrm>
                  <a:off x="4215" y="2"/>
                  <a:ext cx="95" cy="567"/>
                  <a:chOff x="2730" y="32"/>
                  <a:chExt cx="243" cy="1448"/>
                </a:xfrm>
              </p:grpSpPr>
              <p:sp>
                <p:nvSpPr>
                  <p:cNvPr id="59481" name="Freeform 89"/>
                  <p:cNvSpPr>
                    <a:spLocks/>
                  </p:cNvSpPr>
                  <p:nvPr/>
                </p:nvSpPr>
                <p:spPr bwMode="hidden">
                  <a:xfrm rot="-4903748">
                    <a:off x="2296" y="960"/>
                    <a:ext cx="954" cy="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82" name="Freeform 90"/>
                  <p:cNvSpPr>
                    <a:spLocks/>
                  </p:cNvSpPr>
                  <p:nvPr/>
                </p:nvSpPr>
                <p:spPr bwMode="hidden">
                  <a:xfrm rot="-4903748">
                    <a:off x="2650" y="220"/>
                    <a:ext cx="512"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83" name="Group 91"/>
                <p:cNvGrpSpPr>
                  <a:grpSpLocks/>
                </p:cNvGrpSpPr>
                <p:nvPr/>
              </p:nvGrpSpPr>
              <p:grpSpPr bwMode="auto">
                <a:xfrm>
                  <a:off x="3514" y="683"/>
                  <a:ext cx="425" cy="960"/>
                  <a:chOff x="943" y="1769"/>
                  <a:chExt cx="1085" cy="2450"/>
                </a:xfrm>
              </p:grpSpPr>
              <p:sp>
                <p:nvSpPr>
                  <p:cNvPr id="59484" name="Freeform 92"/>
                  <p:cNvSpPr>
                    <a:spLocks/>
                  </p:cNvSpPr>
                  <p:nvPr/>
                </p:nvSpPr>
                <p:spPr bwMode="hidden">
                  <a:xfrm rot="18335692" flipH="1">
                    <a:off x="1010" y="2475"/>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85" name="Freeform 93"/>
                  <p:cNvSpPr>
                    <a:spLocks/>
                  </p:cNvSpPr>
                  <p:nvPr/>
                </p:nvSpPr>
                <p:spPr bwMode="hidden">
                  <a:xfrm rot="18335692" flipH="1">
                    <a:off x="725" y="3512"/>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86" name="Group 94"/>
                <p:cNvGrpSpPr>
                  <a:grpSpLocks/>
                </p:cNvGrpSpPr>
                <p:nvPr/>
              </p:nvGrpSpPr>
              <p:grpSpPr bwMode="auto">
                <a:xfrm>
                  <a:off x="3715" y="748"/>
                  <a:ext cx="300" cy="930"/>
                  <a:chOff x="1455" y="1936"/>
                  <a:chExt cx="766" cy="2373"/>
                </a:xfrm>
              </p:grpSpPr>
              <p:sp>
                <p:nvSpPr>
                  <p:cNvPr id="59487" name="Freeform 95"/>
                  <p:cNvSpPr>
                    <a:spLocks/>
                  </p:cNvSpPr>
                  <p:nvPr/>
                </p:nvSpPr>
                <p:spPr bwMode="hidden">
                  <a:xfrm rot="17542885" flipH="1">
                    <a:off x="1267" y="2578"/>
                    <a:ext cx="1595"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88" name="Freeform 96"/>
                  <p:cNvSpPr>
                    <a:spLocks/>
                  </p:cNvSpPr>
                  <p:nvPr/>
                </p:nvSpPr>
                <p:spPr bwMode="hidden">
                  <a:xfrm rot="17542885" flipH="1">
                    <a:off x="1272" y="3636"/>
                    <a:ext cx="856"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89" name="Group 97"/>
                <p:cNvGrpSpPr>
                  <a:grpSpLocks/>
                </p:cNvGrpSpPr>
                <p:nvPr/>
              </p:nvGrpSpPr>
              <p:grpSpPr bwMode="auto">
                <a:xfrm rot="88588">
                  <a:off x="3923" y="769"/>
                  <a:ext cx="180" cy="913"/>
                  <a:chOff x="1956" y="1990"/>
                  <a:chExt cx="492" cy="2604"/>
                </a:xfrm>
              </p:grpSpPr>
              <p:sp>
                <p:nvSpPr>
                  <p:cNvPr id="59490" name="Freeform 98"/>
                  <p:cNvSpPr>
                    <a:spLocks/>
                  </p:cNvSpPr>
                  <p:nvPr/>
                </p:nvSpPr>
                <p:spPr bwMode="hidden">
                  <a:xfrm rot="16782062" flipH="1">
                    <a:off x="1442" y="2695"/>
                    <a:ext cx="1711"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91" name="Freeform 99"/>
                  <p:cNvSpPr>
                    <a:spLocks/>
                  </p:cNvSpPr>
                  <p:nvPr/>
                </p:nvSpPr>
                <p:spPr bwMode="hidden">
                  <a:xfrm rot="16782062" flipH="1">
                    <a:off x="1734" y="3898"/>
                    <a:ext cx="918" cy="4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92" name="Group 100"/>
                <p:cNvGrpSpPr>
                  <a:grpSpLocks/>
                </p:cNvGrpSpPr>
                <p:nvPr/>
              </p:nvGrpSpPr>
              <p:grpSpPr bwMode="auto">
                <a:xfrm>
                  <a:off x="4451" y="662"/>
                  <a:ext cx="442" cy="951"/>
                  <a:chOff x="3334" y="1717"/>
                  <a:chExt cx="1125" cy="2426"/>
                </a:xfrm>
              </p:grpSpPr>
              <p:sp>
                <p:nvSpPr>
                  <p:cNvPr id="59493" name="Freeform 101"/>
                  <p:cNvSpPr>
                    <a:spLocks/>
                  </p:cNvSpPr>
                  <p:nvPr/>
                </p:nvSpPr>
                <p:spPr bwMode="hidden">
                  <a:xfrm rot="3144576">
                    <a:off x="2628" y="2423"/>
                    <a:ext cx="172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94" name="Freeform 102"/>
                  <p:cNvSpPr>
                    <a:spLocks/>
                  </p:cNvSpPr>
                  <p:nvPr/>
                </p:nvSpPr>
                <p:spPr bwMode="hidden">
                  <a:xfrm rot="3144576">
                    <a:off x="3751" y="3436"/>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95" name="Group 103"/>
                <p:cNvGrpSpPr>
                  <a:grpSpLocks/>
                </p:cNvGrpSpPr>
                <p:nvPr/>
              </p:nvGrpSpPr>
              <p:grpSpPr bwMode="auto">
                <a:xfrm>
                  <a:off x="4391" y="721"/>
                  <a:ext cx="347" cy="951"/>
                  <a:chOff x="3181" y="1866"/>
                  <a:chExt cx="883" cy="2426"/>
                </a:xfrm>
              </p:grpSpPr>
              <p:sp>
                <p:nvSpPr>
                  <p:cNvPr id="59496" name="Freeform 104"/>
                  <p:cNvSpPr>
                    <a:spLocks/>
                  </p:cNvSpPr>
                  <p:nvPr/>
                </p:nvSpPr>
                <p:spPr bwMode="hidden">
                  <a:xfrm rot="3745735">
                    <a:off x="2506" y="2541"/>
                    <a:ext cx="1650"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497" name="Freeform 105"/>
                  <p:cNvSpPr>
                    <a:spLocks/>
                  </p:cNvSpPr>
                  <p:nvPr/>
                </p:nvSpPr>
                <p:spPr bwMode="hidden">
                  <a:xfrm rot="3745735">
                    <a:off x="3387" y="3615"/>
                    <a:ext cx="885"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498" name="Group 106"/>
                <p:cNvGrpSpPr>
                  <a:grpSpLocks/>
                </p:cNvGrpSpPr>
                <p:nvPr/>
              </p:nvGrpSpPr>
              <p:grpSpPr bwMode="auto">
                <a:xfrm>
                  <a:off x="4323" y="767"/>
                  <a:ext cx="243" cy="935"/>
                  <a:chOff x="3006" y="1983"/>
                  <a:chExt cx="619" cy="2386"/>
                </a:xfrm>
              </p:grpSpPr>
              <p:sp>
                <p:nvSpPr>
                  <p:cNvPr id="59499" name="Freeform 107"/>
                  <p:cNvSpPr>
                    <a:spLocks/>
                  </p:cNvSpPr>
                  <p:nvPr/>
                </p:nvSpPr>
                <p:spPr bwMode="hidden">
                  <a:xfrm rot="4286818">
                    <a:off x="2328" y="2661"/>
                    <a:ext cx="160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00" name="Freeform 108"/>
                  <p:cNvSpPr>
                    <a:spLocks/>
                  </p:cNvSpPr>
                  <p:nvPr/>
                </p:nvSpPr>
                <p:spPr bwMode="hidden">
                  <a:xfrm rot="4286818">
                    <a:off x="3002" y="3747"/>
                    <a:ext cx="859"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501" name="Group 109"/>
                <p:cNvGrpSpPr>
                  <a:grpSpLocks/>
                </p:cNvGrpSpPr>
                <p:nvPr/>
              </p:nvGrpSpPr>
              <p:grpSpPr bwMode="auto">
                <a:xfrm>
                  <a:off x="4249" y="813"/>
                  <a:ext cx="159" cy="870"/>
                  <a:chOff x="2819" y="2101"/>
                  <a:chExt cx="405" cy="2219"/>
                </a:xfrm>
              </p:grpSpPr>
              <p:sp>
                <p:nvSpPr>
                  <p:cNvPr id="59502" name="Freeform 110"/>
                  <p:cNvSpPr>
                    <a:spLocks/>
                  </p:cNvSpPr>
                  <p:nvPr/>
                </p:nvSpPr>
                <p:spPr bwMode="hidden">
                  <a:xfrm rot="4898956">
                    <a:off x="2206" y="2714"/>
                    <a:ext cx="1471" cy="24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03" name="Freeform 111"/>
                  <p:cNvSpPr>
                    <a:spLocks/>
                  </p:cNvSpPr>
                  <p:nvPr/>
                </p:nvSpPr>
                <p:spPr bwMode="hidden">
                  <a:xfrm rot="4898956">
                    <a:off x="2636" y="3732"/>
                    <a:ext cx="790" cy="38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nvGrpSpPr>
                <p:cNvPr id="59504" name="Group 112"/>
                <p:cNvGrpSpPr>
                  <a:grpSpLocks/>
                </p:cNvGrpSpPr>
                <p:nvPr/>
              </p:nvGrpSpPr>
              <p:grpSpPr bwMode="auto">
                <a:xfrm>
                  <a:off x="4045" y="826"/>
                  <a:ext cx="167" cy="857"/>
                  <a:chOff x="2287" y="2135"/>
                  <a:chExt cx="426" cy="2185"/>
                </a:xfrm>
              </p:grpSpPr>
              <p:sp>
                <p:nvSpPr>
                  <p:cNvPr id="59505" name="Freeform 113"/>
                  <p:cNvSpPr>
                    <a:spLocks/>
                  </p:cNvSpPr>
                  <p:nvPr/>
                </p:nvSpPr>
                <p:spPr bwMode="hidden">
                  <a:xfrm rot="5755659">
                    <a:off x="1900" y="2760"/>
                    <a:ext cx="1437" cy="18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06" name="Freeform 114"/>
                  <p:cNvSpPr>
                    <a:spLocks/>
                  </p:cNvSpPr>
                  <p:nvPr/>
                </p:nvSpPr>
                <p:spPr bwMode="hidden">
                  <a:xfrm rot="5755659">
                    <a:off x="2049" y="3787"/>
                    <a:ext cx="771" cy="29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sp>
            <p:nvSpPr>
              <p:cNvPr id="59507" name="Freeform 115"/>
              <p:cNvSpPr>
                <a:spLocks/>
              </p:cNvSpPr>
              <p:nvPr/>
            </p:nvSpPr>
            <p:spPr bwMode="hidden">
              <a:xfrm flipH="1">
                <a:off x="3873" y="934"/>
                <a:ext cx="191"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08" name="Arc 116"/>
              <p:cNvSpPr>
                <a:spLocks/>
              </p:cNvSpPr>
              <p:nvPr/>
            </p:nvSpPr>
            <p:spPr bwMode="hidden">
              <a:xfrm flipH="1">
                <a:off x="3528" y="726"/>
                <a:ext cx="833" cy="903"/>
              </a:xfrm>
              <a:custGeom>
                <a:avLst/>
                <a:gdLst>
                  <a:gd name="G0" fmla="+- 0 0 0"/>
                  <a:gd name="G1" fmla="+- 20897 0 0"/>
                  <a:gd name="G2" fmla="+- 21600 0 0"/>
                  <a:gd name="T0" fmla="*/ 5467 w 21600"/>
                  <a:gd name="T1" fmla="*/ 0 h 21602"/>
                  <a:gd name="T2" fmla="*/ 21589 w 21600"/>
                  <a:gd name="T3" fmla="*/ 21602 h 21602"/>
                  <a:gd name="T4" fmla="*/ 0 w 21600"/>
                  <a:gd name="T5" fmla="*/ 20897 h 21602"/>
                </a:gdLst>
                <a:ahLst/>
                <a:cxnLst>
                  <a:cxn ang="0">
                    <a:pos x="T0" y="T1"/>
                  </a:cxn>
                  <a:cxn ang="0">
                    <a:pos x="T2" y="T3"/>
                  </a:cxn>
                  <a:cxn ang="0">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09" name="Arc 117"/>
              <p:cNvSpPr>
                <a:spLocks/>
              </p:cNvSpPr>
              <p:nvPr/>
            </p:nvSpPr>
            <p:spPr bwMode="hidden">
              <a:xfrm flipV="1">
                <a:off x="4278" y="179"/>
                <a:ext cx="1007" cy="802"/>
              </a:xfrm>
              <a:custGeom>
                <a:avLst/>
                <a:gdLst>
                  <a:gd name="G0" fmla="+- 17826 0 0"/>
                  <a:gd name="G1" fmla="+- 0 0 0"/>
                  <a:gd name="G2" fmla="+- 21600 0 0"/>
                  <a:gd name="T0" fmla="*/ 36729 w 36729"/>
                  <a:gd name="T1" fmla="*/ 10451 h 21600"/>
                  <a:gd name="T2" fmla="*/ 0 w 36729"/>
                  <a:gd name="T3" fmla="*/ 12197 h 21600"/>
                  <a:gd name="T4" fmla="*/ 17826 w 36729"/>
                  <a:gd name="T5" fmla="*/ 0 h 21600"/>
                </a:gdLst>
                <a:ahLst/>
                <a:cxnLst>
                  <a:cxn ang="0">
                    <a:pos x="T0" y="T1"/>
                  </a:cxn>
                  <a:cxn ang="0">
                    <a:pos x="T2" y="T3"/>
                  </a:cxn>
                  <a:cxn ang="0">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0" name="Arc 118"/>
              <p:cNvSpPr>
                <a:spLocks/>
              </p:cNvSpPr>
              <p:nvPr/>
            </p:nvSpPr>
            <p:spPr bwMode="hidden">
              <a:xfrm flipH="1">
                <a:off x="3612" y="580"/>
                <a:ext cx="487" cy="933"/>
              </a:xfrm>
              <a:custGeom>
                <a:avLst/>
                <a:gdLst>
                  <a:gd name="G0" fmla="+- 7340 0 0"/>
                  <a:gd name="G1" fmla="+- 21600 0 0"/>
                  <a:gd name="G2" fmla="+- 21600 0 0"/>
                  <a:gd name="T0" fmla="*/ 0 w 28940"/>
                  <a:gd name="T1" fmla="*/ 1285 h 22305"/>
                  <a:gd name="T2" fmla="*/ 28929 w 28940"/>
                  <a:gd name="T3" fmla="*/ 22305 h 22305"/>
                  <a:gd name="T4" fmla="*/ 7340 w 28940"/>
                  <a:gd name="T5" fmla="*/ 21600 h 22305"/>
                </a:gdLst>
                <a:ahLst/>
                <a:cxnLst>
                  <a:cxn ang="0">
                    <a:pos x="T0" y="T1"/>
                  </a:cxn>
                  <a:cxn ang="0">
                    <a:pos x="T2" y="T3"/>
                  </a:cxn>
                  <a:cxn ang="0">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1" name="Arc 119"/>
              <p:cNvSpPr>
                <a:spLocks/>
              </p:cNvSpPr>
              <p:nvPr/>
            </p:nvSpPr>
            <p:spPr bwMode="hidden">
              <a:xfrm flipH="1">
                <a:off x="3267" y="628"/>
                <a:ext cx="791" cy="932"/>
              </a:xfrm>
              <a:custGeom>
                <a:avLst/>
                <a:gdLst>
                  <a:gd name="G0" fmla="+- 8873 0 0"/>
                  <a:gd name="G1" fmla="+- 21600 0 0"/>
                  <a:gd name="G2" fmla="+- 21600 0 0"/>
                  <a:gd name="T0" fmla="*/ 0 w 30473"/>
                  <a:gd name="T1" fmla="*/ 1907 h 22305"/>
                  <a:gd name="T2" fmla="*/ 30462 w 30473"/>
                  <a:gd name="T3" fmla="*/ 22305 h 22305"/>
                  <a:gd name="T4" fmla="*/ 8873 w 30473"/>
                  <a:gd name="T5" fmla="*/ 21600 h 22305"/>
                </a:gdLst>
                <a:ahLst/>
                <a:cxnLst>
                  <a:cxn ang="0">
                    <a:pos x="T0" y="T1"/>
                  </a:cxn>
                  <a:cxn ang="0">
                    <a:pos x="T2" y="T3"/>
                  </a:cxn>
                  <a:cxn ang="0">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2" name="Arc 120"/>
              <p:cNvSpPr>
                <a:spLocks/>
              </p:cNvSpPr>
              <p:nvPr/>
            </p:nvSpPr>
            <p:spPr bwMode="hidden">
              <a:xfrm flipH="1">
                <a:off x="3197" y="458"/>
                <a:ext cx="932" cy="933"/>
              </a:xfrm>
              <a:custGeom>
                <a:avLst/>
                <a:gdLst>
                  <a:gd name="G0" fmla="+- 12855 0 0"/>
                  <a:gd name="G1" fmla="+- 21600 0 0"/>
                  <a:gd name="G2" fmla="+- 21600 0 0"/>
                  <a:gd name="T0" fmla="*/ 0 w 34455"/>
                  <a:gd name="T1" fmla="*/ 4241 h 22305"/>
                  <a:gd name="T2" fmla="*/ 34444 w 34455"/>
                  <a:gd name="T3" fmla="*/ 22305 h 22305"/>
                  <a:gd name="T4" fmla="*/ 12855 w 34455"/>
                  <a:gd name="T5" fmla="*/ 21600 h 22305"/>
                </a:gdLst>
                <a:ahLst/>
                <a:cxnLst>
                  <a:cxn ang="0">
                    <a:pos x="T0" y="T1"/>
                  </a:cxn>
                  <a:cxn ang="0">
                    <a:pos x="T2" y="T3"/>
                  </a:cxn>
                  <a:cxn ang="0">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3" name="Arc 121"/>
              <p:cNvSpPr>
                <a:spLocks/>
              </p:cNvSpPr>
              <p:nvPr/>
            </p:nvSpPr>
            <p:spPr bwMode="hidden">
              <a:xfrm>
                <a:off x="4229" y="589"/>
                <a:ext cx="14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4" name="Arc 122"/>
              <p:cNvSpPr>
                <a:spLocks/>
              </p:cNvSpPr>
              <p:nvPr/>
            </p:nvSpPr>
            <p:spPr bwMode="hidden">
              <a:xfrm>
                <a:off x="4268" y="585"/>
                <a:ext cx="394"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5" name="Arc 123"/>
              <p:cNvSpPr>
                <a:spLocks/>
              </p:cNvSpPr>
              <p:nvPr/>
            </p:nvSpPr>
            <p:spPr bwMode="hidden">
              <a:xfrm>
                <a:off x="4303" y="463"/>
                <a:ext cx="559" cy="933"/>
              </a:xfrm>
              <a:custGeom>
                <a:avLst/>
                <a:gdLst>
                  <a:gd name="G0" fmla="+- 13212 0 0"/>
                  <a:gd name="G1" fmla="+- 21600 0 0"/>
                  <a:gd name="G2" fmla="+- 21600 0 0"/>
                  <a:gd name="T0" fmla="*/ 0 w 34812"/>
                  <a:gd name="T1" fmla="*/ 4512 h 22305"/>
                  <a:gd name="T2" fmla="*/ 34801 w 34812"/>
                  <a:gd name="T3" fmla="*/ 22305 h 22305"/>
                  <a:gd name="T4" fmla="*/ 13212 w 34812"/>
                  <a:gd name="T5" fmla="*/ 21600 h 22305"/>
                </a:gdLst>
                <a:ahLst/>
                <a:cxnLst>
                  <a:cxn ang="0">
                    <a:pos x="T0" y="T1"/>
                  </a:cxn>
                  <a:cxn ang="0">
                    <a:pos x="T2" y="T3"/>
                  </a:cxn>
                  <a:cxn ang="0">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6" name="Freeform 124"/>
              <p:cNvSpPr>
                <a:spLocks/>
              </p:cNvSpPr>
              <p:nvPr/>
            </p:nvSpPr>
            <p:spPr bwMode="hidden">
              <a:xfrm>
                <a:off x="4410" y="1033"/>
                <a:ext cx="190"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7" name="Freeform 125"/>
              <p:cNvSpPr>
                <a:spLocks/>
              </p:cNvSpPr>
              <p:nvPr/>
            </p:nvSpPr>
            <p:spPr bwMode="hidden">
              <a:xfrm rot="19660755" flipV="1">
                <a:off x="4114" y="843"/>
                <a:ext cx="173" cy="32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8" name="Arc 126"/>
              <p:cNvSpPr>
                <a:spLocks/>
              </p:cNvSpPr>
              <p:nvPr/>
            </p:nvSpPr>
            <p:spPr bwMode="hidden">
              <a:xfrm flipH="1">
                <a:off x="3144" y="319"/>
                <a:ext cx="996" cy="933"/>
              </a:xfrm>
              <a:custGeom>
                <a:avLst/>
                <a:gdLst>
                  <a:gd name="G0" fmla="+- 15230 0 0"/>
                  <a:gd name="G1" fmla="+- 21600 0 0"/>
                  <a:gd name="G2" fmla="+- 21600 0 0"/>
                  <a:gd name="T0" fmla="*/ 0 w 36830"/>
                  <a:gd name="T1" fmla="*/ 6283 h 22305"/>
                  <a:gd name="T2" fmla="*/ 36819 w 36830"/>
                  <a:gd name="T3" fmla="*/ 22305 h 22305"/>
                  <a:gd name="T4" fmla="*/ 15230 w 36830"/>
                  <a:gd name="T5" fmla="*/ 21600 h 22305"/>
                </a:gdLst>
                <a:ahLst/>
                <a:cxnLst>
                  <a:cxn ang="0">
                    <a:pos x="T0" y="T1"/>
                  </a:cxn>
                  <a:cxn ang="0">
                    <a:pos x="T2" y="T3"/>
                  </a:cxn>
                  <a:cxn ang="0">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19" name="Arc 127"/>
              <p:cNvSpPr>
                <a:spLocks/>
              </p:cNvSpPr>
              <p:nvPr/>
            </p:nvSpPr>
            <p:spPr bwMode="hidden">
              <a:xfrm flipH="1">
                <a:off x="3425" y="123"/>
                <a:ext cx="725" cy="903"/>
              </a:xfrm>
              <a:custGeom>
                <a:avLst/>
                <a:gdLst>
                  <a:gd name="G0" fmla="+- 18231 0 0"/>
                  <a:gd name="G1" fmla="+- 21600 0 0"/>
                  <a:gd name="G2" fmla="+- 21600 0 0"/>
                  <a:gd name="T0" fmla="*/ 0 w 31881"/>
                  <a:gd name="T1" fmla="*/ 10016 h 21600"/>
                  <a:gd name="T2" fmla="*/ 31881 w 31881"/>
                  <a:gd name="T3" fmla="*/ 4860 h 21600"/>
                  <a:gd name="T4" fmla="*/ 18231 w 31881"/>
                  <a:gd name="T5" fmla="*/ 21600 h 21600"/>
                </a:gdLst>
                <a:ahLst/>
                <a:cxnLst>
                  <a:cxn ang="0">
                    <a:pos x="T0" y="T1"/>
                  </a:cxn>
                  <a:cxn ang="0">
                    <a:pos x="T2" y="T3"/>
                  </a:cxn>
                  <a:cxn ang="0">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0" name="Arc 128"/>
              <p:cNvSpPr>
                <a:spLocks/>
              </p:cNvSpPr>
              <p:nvPr/>
            </p:nvSpPr>
            <p:spPr bwMode="hidden">
              <a:xfrm>
                <a:off x="4199" y="502"/>
                <a:ext cx="299" cy="904"/>
              </a:xfrm>
              <a:custGeom>
                <a:avLst/>
                <a:gdLst>
                  <a:gd name="G0" fmla="+- 13212 0 0"/>
                  <a:gd name="G1" fmla="+- 21600 0 0"/>
                  <a:gd name="G2" fmla="+- 21600 0 0"/>
                  <a:gd name="T0" fmla="*/ 0 w 31146"/>
                  <a:gd name="T1" fmla="*/ 4512 h 21600"/>
                  <a:gd name="T2" fmla="*/ 31146 w 31146"/>
                  <a:gd name="T3" fmla="*/ 9561 h 21600"/>
                  <a:gd name="T4" fmla="*/ 13212 w 31146"/>
                  <a:gd name="T5" fmla="*/ 21600 h 21600"/>
                </a:gdLst>
                <a:ahLst/>
                <a:cxnLst>
                  <a:cxn ang="0">
                    <a:pos x="T0" y="T1"/>
                  </a:cxn>
                  <a:cxn ang="0">
                    <a:pos x="T2" y="T3"/>
                  </a:cxn>
                  <a:cxn ang="0">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1" name="Freeform 129"/>
              <p:cNvSpPr>
                <a:spLocks/>
              </p:cNvSpPr>
              <p:nvPr/>
            </p:nvSpPr>
            <p:spPr bwMode="hidden">
              <a:xfrm flipH="1">
                <a:off x="3307" y="982"/>
                <a:ext cx="425"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2" name="Freeform 130"/>
              <p:cNvSpPr>
                <a:spLocks/>
              </p:cNvSpPr>
              <p:nvPr/>
            </p:nvSpPr>
            <p:spPr bwMode="hidden">
              <a:xfrm flipH="1">
                <a:off x="3507" y="350"/>
                <a:ext cx="273"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3" name="Freeform 131"/>
              <p:cNvSpPr>
                <a:spLocks/>
              </p:cNvSpPr>
              <p:nvPr/>
            </p:nvSpPr>
            <p:spPr bwMode="hidden">
              <a:xfrm flipH="1">
                <a:off x="3821" y="172"/>
                <a:ext cx="164" cy="59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4" name="Freeform 132"/>
              <p:cNvSpPr>
                <a:spLocks/>
              </p:cNvSpPr>
              <p:nvPr/>
            </p:nvSpPr>
            <p:spPr bwMode="hidden">
              <a:xfrm>
                <a:off x="4841" y="894"/>
                <a:ext cx="395" cy="62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5" name="Freeform 133"/>
              <p:cNvSpPr>
                <a:spLocks/>
              </p:cNvSpPr>
              <p:nvPr/>
            </p:nvSpPr>
            <p:spPr bwMode="hidden">
              <a:xfrm>
                <a:off x="4636" y="576"/>
                <a:ext cx="595" cy="41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6" name="Freeform 134"/>
              <p:cNvSpPr>
                <a:spLocks/>
              </p:cNvSpPr>
              <p:nvPr/>
            </p:nvSpPr>
            <p:spPr bwMode="hidden">
              <a:xfrm>
                <a:off x="4658" y="132"/>
                <a:ext cx="260"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7" name="Freeform 135"/>
              <p:cNvSpPr>
                <a:spLocks/>
              </p:cNvSpPr>
              <p:nvPr/>
            </p:nvSpPr>
            <p:spPr bwMode="hidden">
              <a:xfrm rot="20253369">
                <a:off x="4401" y="599"/>
                <a:ext cx="174"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sp>
            <p:nvSpPr>
              <p:cNvPr id="59528" name="Freeform 136"/>
              <p:cNvSpPr>
                <a:spLocks/>
              </p:cNvSpPr>
              <p:nvPr/>
            </p:nvSpPr>
            <p:spPr bwMode="hidden">
              <a:xfrm rot="1346631" flipH="1">
                <a:off x="3783"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5120"/>
              </a:p>
            </p:txBody>
          </p:sp>
        </p:grpSp>
      </p:grpSp>
      <p:sp>
        <p:nvSpPr>
          <p:cNvPr id="59529" name="Rectangle 137"/>
          <p:cNvSpPr>
            <a:spLocks noGrp="1" noChangeArrowheads="1"/>
          </p:cNvSpPr>
          <p:nvPr>
            <p:ph type="title"/>
          </p:nvPr>
        </p:nvSpPr>
        <p:spPr bwMode="auto">
          <a:xfrm>
            <a:off x="975360" y="428978"/>
            <a:ext cx="11054080" cy="207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9530" name="Rectangle 138"/>
          <p:cNvSpPr>
            <a:spLocks noGrp="1" noChangeArrowheads="1"/>
          </p:cNvSpPr>
          <p:nvPr>
            <p:ph type="body" idx="1"/>
          </p:nvPr>
        </p:nvSpPr>
        <p:spPr bwMode="auto">
          <a:xfrm>
            <a:off x="975360" y="2817707"/>
            <a:ext cx="11054080"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9531" name="Rectangle 139"/>
          <p:cNvSpPr>
            <a:spLocks noGrp="1" noChangeArrowheads="1"/>
          </p:cNvSpPr>
          <p:nvPr>
            <p:ph type="dt" sz="half" idx="2"/>
          </p:nvPr>
        </p:nvSpPr>
        <p:spPr bwMode="auto">
          <a:xfrm>
            <a:off x="975360" y="8886613"/>
            <a:ext cx="2709333" cy="65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vl1pPr>
          </a:lstStyle>
          <a:p>
            <a:endParaRPr lang="ru-RU" altLang="ru-RU"/>
          </a:p>
        </p:txBody>
      </p:sp>
      <p:sp>
        <p:nvSpPr>
          <p:cNvPr id="59532" name="Rectangle 140"/>
          <p:cNvSpPr>
            <a:spLocks noGrp="1" noChangeArrowheads="1"/>
          </p:cNvSpPr>
          <p:nvPr>
            <p:ph type="ftr" sz="quarter" idx="3"/>
          </p:nvPr>
        </p:nvSpPr>
        <p:spPr bwMode="auto">
          <a:xfrm>
            <a:off x="4443307" y="8886613"/>
            <a:ext cx="4118187" cy="65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vl1pPr>
          </a:lstStyle>
          <a:p>
            <a:endParaRPr lang="ru-RU" altLang="ru-RU"/>
          </a:p>
        </p:txBody>
      </p:sp>
      <p:sp>
        <p:nvSpPr>
          <p:cNvPr id="59533" name="Rectangle 141"/>
          <p:cNvSpPr>
            <a:spLocks noGrp="1" noChangeArrowheads="1"/>
          </p:cNvSpPr>
          <p:nvPr>
            <p:ph type="sldNum" sz="quarter" idx="4"/>
          </p:nvPr>
        </p:nvSpPr>
        <p:spPr bwMode="auto">
          <a:xfrm>
            <a:off x="9320107" y="8886613"/>
            <a:ext cx="2709333" cy="65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fld id="{C6732D36-B258-44B6-82BD-E65EE15740B3}" type="slidenum">
              <a:rPr lang="ru-RU" altLang="ru-RU"/>
              <a:pPr/>
              <a:t>‹#›</a:t>
            </a:fld>
            <a:endParaRPr lang="ru-RU" altLang="ru-RU"/>
          </a:p>
        </p:txBody>
      </p:sp>
    </p:spTree>
    <p:extLst>
      <p:ext uri="{BB962C8B-B14F-4D97-AF65-F5344CB8AC3E}">
        <p14:creationId xmlns:p14="http://schemas.microsoft.com/office/powerpoint/2010/main" val="2824696253"/>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rtl="0" fontAlgn="base">
        <a:spcBef>
          <a:spcPct val="0"/>
        </a:spcBef>
        <a:spcAft>
          <a:spcPct val="0"/>
        </a:spcAft>
        <a:defRPr sz="6258" kern="1200">
          <a:solidFill>
            <a:schemeClr val="tx2"/>
          </a:solidFill>
          <a:latin typeface="+mj-lt"/>
          <a:ea typeface="+mj-ea"/>
          <a:cs typeface="+mj-cs"/>
        </a:defRPr>
      </a:lvl1pPr>
      <a:lvl2pPr algn="l" rtl="0" fontAlgn="base">
        <a:spcBef>
          <a:spcPct val="0"/>
        </a:spcBef>
        <a:spcAft>
          <a:spcPct val="0"/>
        </a:spcAft>
        <a:defRPr sz="6258">
          <a:solidFill>
            <a:schemeClr val="tx2"/>
          </a:solidFill>
          <a:latin typeface="Arial Black" panose="020B0A04020102020204" pitchFamily="34" charset="0"/>
        </a:defRPr>
      </a:lvl2pPr>
      <a:lvl3pPr algn="l" rtl="0" fontAlgn="base">
        <a:spcBef>
          <a:spcPct val="0"/>
        </a:spcBef>
        <a:spcAft>
          <a:spcPct val="0"/>
        </a:spcAft>
        <a:defRPr sz="6258">
          <a:solidFill>
            <a:schemeClr val="tx2"/>
          </a:solidFill>
          <a:latin typeface="Arial Black" panose="020B0A04020102020204" pitchFamily="34" charset="0"/>
        </a:defRPr>
      </a:lvl3pPr>
      <a:lvl4pPr algn="l" rtl="0" fontAlgn="base">
        <a:spcBef>
          <a:spcPct val="0"/>
        </a:spcBef>
        <a:spcAft>
          <a:spcPct val="0"/>
        </a:spcAft>
        <a:defRPr sz="6258">
          <a:solidFill>
            <a:schemeClr val="tx2"/>
          </a:solidFill>
          <a:latin typeface="Arial Black" panose="020B0A04020102020204" pitchFamily="34" charset="0"/>
        </a:defRPr>
      </a:lvl4pPr>
      <a:lvl5pPr algn="l" rtl="0" fontAlgn="base">
        <a:spcBef>
          <a:spcPct val="0"/>
        </a:spcBef>
        <a:spcAft>
          <a:spcPct val="0"/>
        </a:spcAft>
        <a:defRPr sz="6258">
          <a:solidFill>
            <a:schemeClr val="tx2"/>
          </a:solidFill>
          <a:latin typeface="Arial Black" panose="020B0A04020102020204" pitchFamily="34" charset="0"/>
        </a:defRPr>
      </a:lvl5pPr>
      <a:lvl6pPr marL="650230" algn="l" rtl="0" fontAlgn="base">
        <a:spcBef>
          <a:spcPct val="0"/>
        </a:spcBef>
        <a:spcAft>
          <a:spcPct val="0"/>
        </a:spcAft>
        <a:defRPr sz="6258">
          <a:solidFill>
            <a:schemeClr val="tx2"/>
          </a:solidFill>
          <a:latin typeface="Arial Black" panose="020B0A04020102020204" pitchFamily="34" charset="0"/>
        </a:defRPr>
      </a:lvl6pPr>
      <a:lvl7pPr marL="1300460" algn="l" rtl="0" fontAlgn="base">
        <a:spcBef>
          <a:spcPct val="0"/>
        </a:spcBef>
        <a:spcAft>
          <a:spcPct val="0"/>
        </a:spcAft>
        <a:defRPr sz="6258">
          <a:solidFill>
            <a:schemeClr val="tx2"/>
          </a:solidFill>
          <a:latin typeface="Arial Black" panose="020B0A04020102020204" pitchFamily="34" charset="0"/>
        </a:defRPr>
      </a:lvl7pPr>
      <a:lvl8pPr marL="1950690" algn="l" rtl="0" fontAlgn="base">
        <a:spcBef>
          <a:spcPct val="0"/>
        </a:spcBef>
        <a:spcAft>
          <a:spcPct val="0"/>
        </a:spcAft>
        <a:defRPr sz="6258">
          <a:solidFill>
            <a:schemeClr val="tx2"/>
          </a:solidFill>
          <a:latin typeface="Arial Black" panose="020B0A04020102020204" pitchFamily="34" charset="0"/>
        </a:defRPr>
      </a:lvl8pPr>
      <a:lvl9pPr marL="2600919" algn="l" rtl="0" fontAlgn="base">
        <a:spcBef>
          <a:spcPct val="0"/>
        </a:spcBef>
        <a:spcAft>
          <a:spcPct val="0"/>
        </a:spcAft>
        <a:defRPr sz="6258">
          <a:solidFill>
            <a:schemeClr val="tx2"/>
          </a:solidFill>
          <a:latin typeface="Arial Black" panose="020B0A04020102020204" pitchFamily="34" charset="0"/>
        </a:defRPr>
      </a:lvl9pPr>
    </p:titleStyle>
    <p:bodyStyle>
      <a:lvl1pPr marL="487672" indent="-487672" algn="l" rtl="0" fontAlgn="base">
        <a:spcBef>
          <a:spcPct val="20000"/>
        </a:spcBef>
        <a:spcAft>
          <a:spcPct val="0"/>
        </a:spcAft>
        <a:buClr>
          <a:schemeClr val="hlink"/>
        </a:buClr>
        <a:buChar char="•"/>
        <a:defRPr sz="4551" kern="1200">
          <a:solidFill>
            <a:schemeClr val="tx1"/>
          </a:solidFill>
          <a:latin typeface="+mn-lt"/>
          <a:ea typeface="+mn-ea"/>
          <a:cs typeface="+mn-cs"/>
        </a:defRPr>
      </a:lvl1pPr>
      <a:lvl2pPr marL="1056623" indent="-406394" algn="l" rtl="0" fontAlgn="base">
        <a:spcBef>
          <a:spcPct val="20000"/>
        </a:spcBef>
        <a:spcAft>
          <a:spcPct val="0"/>
        </a:spcAft>
        <a:buClr>
          <a:schemeClr val="folHlink"/>
        </a:buClr>
        <a:buChar char="•"/>
        <a:defRPr sz="3982" kern="1200">
          <a:solidFill>
            <a:schemeClr val="tx1"/>
          </a:solidFill>
          <a:latin typeface="+mn-lt"/>
          <a:ea typeface="+mn-ea"/>
          <a:cs typeface="+mn-cs"/>
        </a:defRPr>
      </a:lvl2pPr>
      <a:lvl3pPr marL="1625575" indent="-325115" algn="l" rtl="0" fontAlgn="base">
        <a:spcBef>
          <a:spcPct val="20000"/>
        </a:spcBef>
        <a:spcAft>
          <a:spcPct val="0"/>
        </a:spcAft>
        <a:buChar char="•"/>
        <a:defRPr sz="3413" kern="1200">
          <a:solidFill>
            <a:schemeClr val="tx1"/>
          </a:solidFill>
          <a:latin typeface="+mn-lt"/>
          <a:ea typeface="+mn-ea"/>
          <a:cs typeface="+mn-cs"/>
        </a:defRPr>
      </a:lvl3pPr>
      <a:lvl4pPr marL="2275804" indent="-325115" algn="l" rtl="0" fontAlgn="base">
        <a:spcBef>
          <a:spcPct val="20000"/>
        </a:spcBef>
        <a:spcAft>
          <a:spcPct val="0"/>
        </a:spcAft>
        <a:buFont typeface="Times New Roman" panose="02020603050405020304" pitchFamily="18" charset="0"/>
        <a:buChar char="−"/>
        <a:defRPr sz="2844" kern="1200">
          <a:solidFill>
            <a:schemeClr val="tx1"/>
          </a:solidFill>
          <a:latin typeface="+mn-lt"/>
          <a:ea typeface="+mn-ea"/>
          <a:cs typeface="+mn-cs"/>
        </a:defRPr>
      </a:lvl4pPr>
      <a:lvl5pPr marL="2926034" indent="-325115" algn="l" rtl="0" fontAlgn="base">
        <a:spcBef>
          <a:spcPct val="20000"/>
        </a:spcBef>
        <a:spcAft>
          <a:spcPct val="0"/>
        </a:spcAft>
        <a:buFont typeface="Times New Roman" panose="02020603050405020304" pitchFamily="18" charset="0"/>
        <a:buChar char="–"/>
        <a:defRPr sz="2844"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ru-RU"/>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3.xml"/><Relationship Id="rId7" Type="http://schemas.openxmlformats.org/officeDocument/2006/relationships/image" Target="../media/image67.png"/><Relationship Id="rId2" Type="http://schemas.openxmlformats.org/officeDocument/2006/relationships/slideLayout" Target="../slideLayouts/slideLayout86.xml"/><Relationship Id="rId1" Type="http://schemas.openxmlformats.org/officeDocument/2006/relationships/themeOverride" Target="../theme/themeOverride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image" Target="../media/image78.gi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30.xml"/><Relationship Id="rId7" Type="http://schemas.openxmlformats.org/officeDocument/2006/relationships/image" Target="../media/image84.jpeg"/><Relationship Id="rId2" Type="http://schemas.openxmlformats.org/officeDocument/2006/relationships/slideLayout" Target="../slideLayouts/slideLayout19.xml"/><Relationship Id="rId1" Type="http://schemas.openxmlformats.org/officeDocument/2006/relationships/themeOverride" Target="../theme/themeOverride6.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19.png"/><Relationship Id="rId4" Type="http://schemas.openxmlformats.org/officeDocument/2006/relationships/image" Target="../media/image81.jpeg"/><Relationship Id="rId9" Type="http://schemas.openxmlformats.org/officeDocument/2006/relationships/image" Target="../media/image18.tiff"/></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slideLayout" Target="../slideLayouts/slideLayout19.xml"/><Relationship Id="rId1" Type="http://schemas.openxmlformats.org/officeDocument/2006/relationships/themeOverride" Target="../theme/themeOverride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slideLayout" Target="../slideLayouts/slideLayout19.xml"/><Relationship Id="rId1" Type="http://schemas.openxmlformats.org/officeDocument/2006/relationships/themeOverride" Target="../theme/themeOverride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jpe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image" Target="../media/image18.tiff"/><Relationship Id="rId4" Type="http://schemas.openxmlformats.org/officeDocument/2006/relationships/image" Target="../media/image13.jpe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69.xml"/><Relationship Id="rId1" Type="http://schemas.openxmlformats.org/officeDocument/2006/relationships/themeOverride" Target="../theme/themeOverride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themeOverride" Target="../theme/themeOverride2.xml"/><Relationship Id="rId4" Type="http://schemas.openxmlformats.org/officeDocument/2006/relationships/image" Target="../media/image3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Картинки по запросу санкт петербург"/>
          <p:cNvPicPr>
            <a:picLocks noChangeAspect="1" noChangeArrowheads="1"/>
          </p:cNvPicPr>
          <p:nvPr/>
        </p:nvPicPr>
        <p:blipFill rotWithShape="1">
          <a:blip r:embed="rId3">
            <a:extLst>
              <a:ext uri="{28A0092B-C50C-407E-A947-70E740481C1C}">
                <a14:useLocalDpi xmlns:a14="http://schemas.microsoft.com/office/drawing/2010/main" val="0"/>
              </a:ext>
            </a:extLst>
          </a:blip>
          <a:srcRect t="39769"/>
          <a:stretch/>
        </p:blipFill>
        <p:spPr bwMode="auto">
          <a:xfrm>
            <a:off x="-33509" y="-39718"/>
            <a:ext cx="13078375" cy="2344809"/>
          </a:xfrm>
          <a:prstGeom prst="rect">
            <a:avLst/>
          </a:prstGeom>
          <a:noFill/>
          <a:extLst>
            <a:ext uri="{909E8E84-426E-40DD-AFC4-6F175D3DCCD1}">
              <a14:hiddenFill xmlns:a14="http://schemas.microsoft.com/office/drawing/2010/main">
                <a:solidFill>
                  <a:srgbClr val="FFFFFF"/>
                </a:solidFill>
              </a14:hiddenFill>
            </a:ext>
          </a:extLst>
        </p:spPr>
      </p:pic>
      <p:sp>
        <p:nvSpPr>
          <p:cNvPr id="146" name="Прямоугольник"/>
          <p:cNvSpPr/>
          <p:nvPr/>
        </p:nvSpPr>
        <p:spPr>
          <a:xfrm>
            <a:off x="0" y="3122841"/>
            <a:ext cx="13004801" cy="2257381"/>
          </a:xfrm>
          <a:prstGeom prst="rect">
            <a:avLst/>
          </a:prstGeom>
          <a:solidFill>
            <a:srgbClr val="35798B"/>
          </a:solidFill>
          <a:ln w="12700">
            <a:miter lim="400000"/>
          </a:ln>
        </p:spPr>
        <p:txBody>
          <a:bodyPr lIns="65023" tIns="65023" rIns="65023" bIns="65023" anchor="ctr"/>
          <a:lstStyle/>
          <a:p>
            <a:pPr defTabSz="650240">
              <a:defRPr sz="2400">
                <a:solidFill>
                  <a:srgbClr val="665082"/>
                </a:solidFill>
                <a:latin typeface="Calibri"/>
                <a:ea typeface="Calibri"/>
                <a:cs typeface="Calibri"/>
                <a:sym typeface="Calibri"/>
              </a:defRPr>
            </a:pPr>
            <a:endParaRPr/>
          </a:p>
        </p:txBody>
      </p:sp>
      <p:sp>
        <p:nvSpPr>
          <p:cNvPr id="147" name="Картографирование современного водного режима рек Европейской территории России и его трансформации в XXI веке под влиянием меняющегося климата"/>
          <p:cNvSpPr txBox="1">
            <a:spLocks noGrp="1"/>
          </p:cNvSpPr>
          <p:nvPr>
            <p:ph type="title"/>
          </p:nvPr>
        </p:nvSpPr>
        <p:spPr>
          <a:xfrm>
            <a:off x="256042" y="2999273"/>
            <a:ext cx="12167067" cy="2390878"/>
          </a:xfrm>
          <a:prstGeom prst="rect">
            <a:avLst/>
          </a:prstGeom>
        </p:spPr>
        <p:txBody>
          <a:bodyPr>
            <a:normAutofit/>
          </a:bodyPr>
          <a:lstStyle>
            <a:lvl1pPr defTabSz="331622">
              <a:defRPr sz="3468">
                <a:solidFill>
                  <a:srgbClr val="FFFFFF"/>
                </a:solidFill>
                <a:latin typeface="PT Sans Caption"/>
                <a:ea typeface="PT Sans Caption"/>
                <a:cs typeface="PT Sans Caption"/>
                <a:sym typeface="PT Sans Caption"/>
              </a:defRPr>
            </a:lvl1pPr>
          </a:lstStyle>
          <a:p>
            <a:r>
              <a:rPr lang="ru-RU" sz="3600" b="1" dirty="0">
                <a:effectLst>
                  <a:outerShdw blurRad="38100" dist="38100" dir="2700000" algn="tl">
                    <a:srgbClr val="000000">
                      <a:alpha val="43137"/>
                    </a:srgbClr>
                  </a:outerShdw>
                </a:effectLst>
              </a:rPr>
              <a:t>Современный водный режим рек Европейской территории России: трансформация, картографирование</a:t>
            </a:r>
            <a:r>
              <a:rPr lang="ru-RU" sz="3600" b="1" dirty="0" smtClean="0">
                <a:effectLst>
                  <a:outerShdw blurRad="38100" dist="38100" dir="2700000" algn="tl">
                    <a:srgbClr val="000000">
                      <a:alpha val="43137"/>
                    </a:srgbClr>
                  </a:outerShdw>
                </a:effectLst>
              </a:rPr>
              <a:t>, классификация</a:t>
            </a:r>
            <a:endParaRPr sz="3600" dirty="0"/>
          </a:p>
        </p:txBody>
      </p:sp>
      <p:sp>
        <p:nvSpPr>
          <p:cNvPr id="148" name="Прямоугольник"/>
          <p:cNvSpPr/>
          <p:nvPr/>
        </p:nvSpPr>
        <p:spPr>
          <a:xfrm>
            <a:off x="3342" y="2289699"/>
            <a:ext cx="13041524" cy="830936"/>
          </a:xfrm>
          <a:prstGeom prst="rect">
            <a:avLst/>
          </a:prstGeom>
          <a:solidFill>
            <a:srgbClr val="214D59"/>
          </a:solidFill>
          <a:ln w="12700">
            <a:miter lim="400000"/>
          </a:ln>
        </p:spPr>
        <p:txBody>
          <a:bodyPr lIns="65023" tIns="65023" rIns="65023" bIns="65023" anchor="ctr"/>
          <a:lstStyle/>
          <a:p>
            <a:pPr defTabSz="650240">
              <a:defRPr sz="2600">
                <a:solidFill>
                  <a:srgbClr val="665082"/>
                </a:solidFill>
                <a:latin typeface="Calibri"/>
                <a:ea typeface="Calibri"/>
                <a:cs typeface="Calibri"/>
                <a:sym typeface="Calibri"/>
              </a:defRPr>
            </a:pPr>
            <a:endParaRPr/>
          </a:p>
        </p:txBody>
      </p:sp>
      <p:sp>
        <p:nvSpPr>
          <p:cNvPr id="150" name="Прямоугольник"/>
          <p:cNvSpPr/>
          <p:nvPr/>
        </p:nvSpPr>
        <p:spPr>
          <a:xfrm>
            <a:off x="5984" y="9103142"/>
            <a:ext cx="13004801" cy="668831"/>
          </a:xfrm>
          <a:prstGeom prst="rect">
            <a:avLst/>
          </a:prstGeom>
          <a:solidFill>
            <a:schemeClr val="accent6">
              <a:lumMod val="75000"/>
            </a:schemeClr>
          </a:solidFill>
          <a:ln w="12700">
            <a:miter lim="400000"/>
          </a:ln>
        </p:spPr>
        <p:txBody>
          <a:bodyPr lIns="65023" tIns="65023" rIns="65023" bIns="65023" anchor="ctr"/>
          <a:lstStyle/>
          <a:p>
            <a:pPr defTabSz="650240">
              <a:defRPr sz="2600">
                <a:solidFill>
                  <a:srgbClr val="8064A2"/>
                </a:solidFill>
                <a:latin typeface="Calibri"/>
                <a:ea typeface="Calibri"/>
                <a:cs typeface="Calibri"/>
                <a:sym typeface="Calibri"/>
              </a:defRPr>
            </a:pPr>
            <a:endParaRPr/>
          </a:p>
        </p:txBody>
      </p:sp>
      <p:sp>
        <p:nvSpPr>
          <p:cNvPr id="151" name="Москва, МИИГАиК, 27 – 29 мая 2019 года"/>
          <p:cNvSpPr txBox="1"/>
          <p:nvPr/>
        </p:nvSpPr>
        <p:spPr>
          <a:xfrm>
            <a:off x="4317727" y="9177102"/>
            <a:ext cx="5358709" cy="485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lgn="l" defTabSz="650240">
              <a:defRPr sz="2300">
                <a:solidFill>
                  <a:srgbClr val="FFFFFF"/>
                </a:solidFill>
                <a:latin typeface="+mj-lt"/>
                <a:ea typeface="+mj-ea"/>
                <a:cs typeface="+mj-cs"/>
                <a:sym typeface="Helvetica"/>
              </a:defRPr>
            </a:lvl1pPr>
          </a:lstStyle>
          <a:p>
            <a:r>
              <a:rPr lang="ru-RU" b="1" dirty="0" smtClean="0">
                <a:effectLst>
                  <a:outerShdw blurRad="38100" dist="38100" dir="2700000" algn="tl">
                    <a:srgbClr val="000000">
                      <a:alpha val="43137"/>
                    </a:srgbClr>
                  </a:outerShdw>
                </a:effectLst>
              </a:rPr>
              <a:t>Санкт-Петербург</a:t>
            </a:r>
            <a:r>
              <a:rPr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10 октября</a:t>
            </a:r>
            <a:r>
              <a:rPr b="1" dirty="0" smtClean="0">
                <a:effectLst>
                  <a:outerShdw blurRad="38100" dist="38100" dir="2700000" algn="tl">
                    <a:srgbClr val="000000">
                      <a:alpha val="43137"/>
                    </a:srgbClr>
                  </a:outerShdw>
                </a:effectLst>
              </a:rPr>
              <a:t> </a:t>
            </a:r>
            <a:r>
              <a:rPr b="1" dirty="0">
                <a:effectLst>
                  <a:outerShdw blurRad="38100" dist="38100" dir="2700000" algn="tl">
                    <a:srgbClr val="000000">
                      <a:alpha val="43137"/>
                    </a:srgbClr>
                  </a:outerShdw>
                </a:effectLst>
              </a:rPr>
              <a:t>2019 </a:t>
            </a:r>
            <a:r>
              <a:rPr b="1" dirty="0" smtClean="0">
                <a:effectLst>
                  <a:outerShdw blurRad="38100" dist="38100" dir="2700000" algn="tl">
                    <a:srgbClr val="000000">
                      <a:alpha val="43137"/>
                    </a:srgbClr>
                  </a:outerShdw>
                </a:effectLst>
              </a:rPr>
              <a:t>г</a:t>
            </a:r>
            <a:r>
              <a:rPr lang="ru-RU" b="1" dirty="0" smtClean="0">
                <a:effectLst>
                  <a:outerShdw blurRad="38100" dist="38100" dir="2700000" algn="tl">
                    <a:srgbClr val="000000">
                      <a:alpha val="43137"/>
                    </a:srgbClr>
                  </a:outerShdw>
                </a:effectLst>
              </a:rPr>
              <a:t>.</a:t>
            </a:r>
            <a:endParaRPr b="1" dirty="0">
              <a:effectLst>
                <a:outerShdw blurRad="38100" dist="38100" dir="2700000" algn="tl">
                  <a:srgbClr val="000000">
                    <a:alpha val="43137"/>
                  </a:srgbClr>
                </a:outerShdw>
              </a:effectLst>
            </a:endParaRPr>
          </a:p>
        </p:txBody>
      </p:sp>
      <p:sp>
        <p:nvSpPr>
          <p:cNvPr id="155" name="МГУ имени М.В.Ломоносова, Географический факультет"/>
          <p:cNvSpPr txBox="1"/>
          <p:nvPr/>
        </p:nvSpPr>
        <p:spPr>
          <a:xfrm>
            <a:off x="262479" y="6702863"/>
            <a:ext cx="4649797" cy="155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457200">
              <a:spcBef>
                <a:spcPts val="700"/>
              </a:spcBef>
              <a:defRPr sz="2000">
                <a:latin typeface="PT Sans Caption"/>
                <a:ea typeface="PT Sans Caption"/>
                <a:cs typeface="PT Sans Caption"/>
                <a:sym typeface="PT Sans Caption"/>
              </a:defRPr>
            </a:pPr>
            <a:r>
              <a:rPr sz="2600" b="1" dirty="0">
                <a:solidFill>
                  <a:srgbClr val="C00000"/>
                </a:solidFill>
              </a:rPr>
              <a:t>МГУ </a:t>
            </a:r>
            <a:r>
              <a:rPr sz="2600" b="1" dirty="0" err="1">
                <a:solidFill>
                  <a:srgbClr val="C00000"/>
                </a:solidFill>
              </a:rPr>
              <a:t>имени</a:t>
            </a:r>
            <a:r>
              <a:rPr sz="2600" b="1" dirty="0">
                <a:solidFill>
                  <a:srgbClr val="C00000"/>
                </a:solidFill>
              </a:rPr>
              <a:t> </a:t>
            </a:r>
            <a:r>
              <a:rPr sz="2600" b="1" dirty="0" err="1">
                <a:solidFill>
                  <a:srgbClr val="C00000"/>
                </a:solidFill>
              </a:rPr>
              <a:t>М.В.Ломоносова</a:t>
            </a:r>
            <a:r>
              <a:rPr sz="2600" b="1" dirty="0">
                <a:solidFill>
                  <a:srgbClr val="C00000"/>
                </a:solidFill>
              </a:rPr>
              <a:t>,</a:t>
            </a:r>
            <a:br>
              <a:rPr sz="2600" b="1" dirty="0">
                <a:solidFill>
                  <a:srgbClr val="C00000"/>
                </a:solidFill>
              </a:rPr>
            </a:br>
            <a:r>
              <a:rPr sz="2600" b="1" dirty="0" err="1">
                <a:solidFill>
                  <a:srgbClr val="C00000"/>
                </a:solidFill>
              </a:rPr>
              <a:t>Географический</a:t>
            </a:r>
            <a:r>
              <a:rPr sz="2600" b="1" dirty="0">
                <a:solidFill>
                  <a:srgbClr val="C00000"/>
                </a:solidFill>
              </a:rPr>
              <a:t> </a:t>
            </a:r>
            <a:r>
              <a:rPr sz="2600" b="1" dirty="0" err="1" smtClean="0">
                <a:solidFill>
                  <a:srgbClr val="C00000"/>
                </a:solidFill>
              </a:rPr>
              <a:t>факультет</a:t>
            </a:r>
            <a:endParaRPr lang="ru-RU" sz="2600" b="1" dirty="0" smtClean="0">
              <a:solidFill>
                <a:srgbClr val="C00000"/>
              </a:solidFill>
            </a:endParaRPr>
          </a:p>
          <a:p>
            <a:pPr defTabSz="457200">
              <a:spcBef>
                <a:spcPts val="700"/>
              </a:spcBef>
              <a:defRPr sz="2000">
                <a:latin typeface="PT Sans Caption"/>
                <a:ea typeface="PT Sans Caption"/>
                <a:cs typeface="PT Sans Caption"/>
                <a:sym typeface="PT Sans Caption"/>
              </a:defRPr>
            </a:pPr>
            <a:endParaRPr lang="ru-RU" b="1" dirty="0" smtClean="0">
              <a:solidFill>
                <a:srgbClr val="002060"/>
              </a:solidFill>
            </a:endParaRPr>
          </a:p>
          <a:p>
            <a:pPr defTabSz="457200">
              <a:spcBef>
                <a:spcPts val="700"/>
              </a:spcBef>
              <a:defRPr sz="2000">
                <a:latin typeface="PT Sans Caption"/>
                <a:ea typeface="PT Sans Caption"/>
                <a:cs typeface="PT Sans Caption"/>
                <a:sym typeface="PT Sans Caption"/>
              </a:defRPr>
            </a:pPr>
            <a:r>
              <a:rPr lang="ru-RU" sz="2600" b="1" dirty="0" smtClean="0">
                <a:solidFill>
                  <a:srgbClr val="002060"/>
                </a:solidFill>
              </a:rPr>
              <a:t>Кафедра гидрологии  суши</a:t>
            </a:r>
          </a:p>
          <a:p>
            <a:pPr defTabSz="457200">
              <a:spcBef>
                <a:spcPts val="700"/>
              </a:spcBef>
              <a:defRPr sz="2000">
                <a:latin typeface="PT Sans Caption"/>
                <a:ea typeface="PT Sans Caption"/>
                <a:cs typeface="PT Sans Caption"/>
                <a:sym typeface="PT Sans Caption"/>
              </a:defRPr>
            </a:pPr>
            <a:endParaRPr lang="ru-RU" dirty="0"/>
          </a:p>
          <a:p>
            <a:pPr defTabSz="457200">
              <a:spcBef>
                <a:spcPts val="700"/>
              </a:spcBef>
              <a:defRPr sz="2000">
                <a:latin typeface="PT Sans Caption"/>
                <a:ea typeface="PT Sans Caption"/>
                <a:cs typeface="PT Sans Caption"/>
                <a:sym typeface="PT Sans Caption"/>
              </a:defRPr>
            </a:pPr>
            <a:endParaRPr dirty="0"/>
          </a:p>
        </p:txBody>
      </p:sp>
      <p:sp>
        <p:nvSpPr>
          <p:cNvPr id="156" name="Тимофей Самсонов"/>
          <p:cNvSpPr txBox="1">
            <a:spLocks noGrp="1"/>
          </p:cNvSpPr>
          <p:nvPr>
            <p:ph type="body" sz="quarter" idx="1"/>
          </p:nvPr>
        </p:nvSpPr>
        <p:spPr>
          <a:xfrm>
            <a:off x="256042" y="5723269"/>
            <a:ext cx="4538345" cy="656190"/>
          </a:xfrm>
          <a:prstGeom prst="rect">
            <a:avLst/>
          </a:prstGeom>
        </p:spPr>
        <p:txBody>
          <a:bodyPr lIns="45719" tIns="45719" rIns="45719" bIns="45719"/>
          <a:lstStyle>
            <a:lvl1pPr>
              <a:defRPr sz="3200" b="1">
                <a:solidFill>
                  <a:srgbClr val="000000"/>
                </a:solidFill>
                <a:latin typeface="PT Sans Caption"/>
                <a:ea typeface="PT Sans Caption"/>
                <a:cs typeface="PT Sans Caption"/>
                <a:sym typeface="PT Sans Caption"/>
              </a:defRPr>
            </a:lvl1pPr>
          </a:lstStyle>
          <a:p>
            <a:r>
              <a:rPr lang="ru-RU" dirty="0" smtClean="0">
                <a:solidFill>
                  <a:srgbClr val="002060"/>
                </a:solidFill>
              </a:rPr>
              <a:t>Наталья Фролова</a:t>
            </a:r>
            <a:endParaRPr dirty="0">
              <a:solidFill>
                <a:srgbClr val="002060"/>
              </a:solidFill>
            </a:endParaRPr>
          </a:p>
        </p:txBody>
      </p:sp>
      <p:sp>
        <p:nvSpPr>
          <p:cNvPr id="157" name="Наталья Фролова…"/>
          <p:cNvSpPr txBox="1"/>
          <p:nvPr/>
        </p:nvSpPr>
        <p:spPr>
          <a:xfrm>
            <a:off x="8526163" y="6468100"/>
            <a:ext cx="4039382" cy="1789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20623">
              <a:spcBef>
                <a:spcPts val="700"/>
              </a:spcBef>
              <a:defRPr sz="2944" b="1">
                <a:latin typeface="PT Sans Caption"/>
                <a:ea typeface="PT Sans Caption"/>
                <a:cs typeface="PT Sans Caption"/>
                <a:sym typeface="PT Sans Caption"/>
              </a:defRPr>
            </a:pPr>
            <a:r>
              <a:rPr lang="ru-RU" dirty="0">
                <a:solidFill>
                  <a:srgbClr val="002060"/>
                </a:solidFill>
              </a:rPr>
              <a:t>Мария </a:t>
            </a:r>
            <a:r>
              <a:rPr lang="ru-RU" dirty="0" smtClean="0">
                <a:solidFill>
                  <a:srgbClr val="002060"/>
                </a:solidFill>
              </a:rPr>
              <a:t>Киреева</a:t>
            </a:r>
          </a:p>
          <a:p>
            <a:pPr defTabSz="420623">
              <a:spcBef>
                <a:spcPts val="700"/>
              </a:spcBef>
              <a:defRPr sz="2944" b="1">
                <a:latin typeface="PT Sans Caption"/>
                <a:ea typeface="PT Sans Caption"/>
                <a:cs typeface="PT Sans Caption"/>
                <a:sym typeface="PT Sans Caption"/>
              </a:defRPr>
            </a:pPr>
            <a:r>
              <a:rPr lang="ru-RU" dirty="0" smtClean="0">
                <a:solidFill>
                  <a:srgbClr val="002060"/>
                </a:solidFill>
              </a:rPr>
              <a:t>Тимофей Самсонов</a:t>
            </a:r>
            <a:endParaRPr lang="ru-RU" dirty="0">
              <a:solidFill>
                <a:srgbClr val="002060"/>
              </a:solidFill>
            </a:endParaRPr>
          </a:p>
        </p:txBody>
      </p:sp>
      <p:sp>
        <p:nvSpPr>
          <p:cNvPr id="158" name="Исследование выполнено при поддержке гранта РФФИ  17-05-41030"/>
          <p:cNvSpPr txBox="1"/>
          <p:nvPr/>
        </p:nvSpPr>
        <p:spPr>
          <a:xfrm>
            <a:off x="72109" y="8585423"/>
            <a:ext cx="1279356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400">
                <a:solidFill>
                  <a:schemeClr val="accent6"/>
                </a:solidFill>
                <a:latin typeface="PT Sans"/>
                <a:ea typeface="PT Sans"/>
                <a:cs typeface="PT Sans"/>
                <a:sym typeface="PT Sans"/>
              </a:defRPr>
            </a:lvl1pPr>
          </a:lstStyle>
          <a:p>
            <a:r>
              <a:rPr b="1" dirty="0" err="1">
                <a:solidFill>
                  <a:schemeClr val="accent6">
                    <a:lumMod val="75000"/>
                  </a:schemeClr>
                </a:solidFill>
              </a:rPr>
              <a:t>Исследование</a:t>
            </a:r>
            <a:r>
              <a:rPr b="1" dirty="0">
                <a:solidFill>
                  <a:schemeClr val="accent6">
                    <a:lumMod val="75000"/>
                  </a:schemeClr>
                </a:solidFill>
              </a:rPr>
              <a:t> </a:t>
            </a:r>
            <a:r>
              <a:rPr b="1" dirty="0" err="1">
                <a:solidFill>
                  <a:schemeClr val="accent6">
                    <a:lumMod val="75000"/>
                  </a:schemeClr>
                </a:solidFill>
              </a:rPr>
              <a:t>выполнено</a:t>
            </a:r>
            <a:r>
              <a:rPr b="1" dirty="0">
                <a:solidFill>
                  <a:schemeClr val="accent6">
                    <a:lumMod val="75000"/>
                  </a:schemeClr>
                </a:solidFill>
              </a:rPr>
              <a:t> </a:t>
            </a:r>
            <a:r>
              <a:rPr b="1" dirty="0" err="1">
                <a:solidFill>
                  <a:schemeClr val="accent6">
                    <a:lumMod val="75000"/>
                  </a:schemeClr>
                </a:solidFill>
              </a:rPr>
              <a:t>при</a:t>
            </a:r>
            <a:r>
              <a:rPr b="1" dirty="0">
                <a:solidFill>
                  <a:schemeClr val="accent6">
                    <a:lumMod val="75000"/>
                  </a:schemeClr>
                </a:solidFill>
              </a:rPr>
              <a:t> </a:t>
            </a:r>
            <a:r>
              <a:rPr b="1" dirty="0" err="1">
                <a:solidFill>
                  <a:schemeClr val="accent6">
                    <a:lumMod val="75000"/>
                  </a:schemeClr>
                </a:solidFill>
              </a:rPr>
              <a:t>поддержке</a:t>
            </a:r>
            <a:r>
              <a:rPr b="1" dirty="0">
                <a:solidFill>
                  <a:schemeClr val="accent6">
                    <a:lumMod val="75000"/>
                  </a:schemeClr>
                </a:solidFill>
              </a:rPr>
              <a:t> </a:t>
            </a:r>
            <a:r>
              <a:rPr b="1" dirty="0" err="1">
                <a:solidFill>
                  <a:schemeClr val="accent6">
                    <a:lumMod val="75000"/>
                  </a:schemeClr>
                </a:solidFill>
              </a:rPr>
              <a:t>гранта</a:t>
            </a:r>
            <a:r>
              <a:rPr b="1" dirty="0">
                <a:solidFill>
                  <a:schemeClr val="accent6">
                    <a:lumMod val="75000"/>
                  </a:schemeClr>
                </a:solidFill>
              </a:rPr>
              <a:t> </a:t>
            </a:r>
            <a:r>
              <a:rPr b="1" dirty="0" smtClean="0">
                <a:solidFill>
                  <a:schemeClr val="accent6">
                    <a:lumMod val="75000"/>
                  </a:schemeClr>
                </a:solidFill>
              </a:rPr>
              <a:t>РФФИ</a:t>
            </a:r>
            <a:r>
              <a:rPr lang="ru-RU" b="1" dirty="0" smtClean="0">
                <a:solidFill>
                  <a:schemeClr val="accent6">
                    <a:lumMod val="75000"/>
                  </a:schemeClr>
                </a:solidFill>
              </a:rPr>
              <a:t>-РГО</a:t>
            </a:r>
            <a:r>
              <a:rPr b="1" dirty="0" smtClean="0">
                <a:solidFill>
                  <a:schemeClr val="accent6">
                    <a:lumMod val="75000"/>
                  </a:schemeClr>
                </a:solidFill>
              </a:rPr>
              <a:t> </a:t>
            </a:r>
            <a:r>
              <a:rPr b="1" dirty="0">
                <a:solidFill>
                  <a:schemeClr val="accent6">
                    <a:lumMod val="75000"/>
                  </a:schemeClr>
                </a:solidFill>
              </a:rPr>
              <a:t> </a:t>
            </a:r>
            <a:r>
              <a:rPr lang="ru-RU" b="1" dirty="0" smtClean="0">
                <a:solidFill>
                  <a:schemeClr val="accent6">
                    <a:lumMod val="75000"/>
                  </a:schemeClr>
                </a:solidFill>
              </a:rPr>
              <a:t>№ </a:t>
            </a:r>
            <a:r>
              <a:rPr b="1" dirty="0" smtClean="0">
                <a:solidFill>
                  <a:schemeClr val="accent6">
                    <a:lumMod val="75000"/>
                  </a:schemeClr>
                </a:solidFill>
              </a:rPr>
              <a:t>17-05-41030</a:t>
            </a:r>
            <a:r>
              <a:rPr lang="ru-RU" b="1" dirty="0" smtClean="0">
                <a:solidFill>
                  <a:schemeClr val="accent6">
                    <a:lumMod val="75000"/>
                  </a:schemeClr>
                </a:solidFill>
              </a:rPr>
              <a:t> </a:t>
            </a:r>
            <a:r>
              <a:rPr lang="ru-RU" b="1" dirty="0" err="1" smtClean="0">
                <a:solidFill>
                  <a:schemeClr val="accent6">
                    <a:lumMod val="75000"/>
                  </a:schemeClr>
                </a:solidFill>
              </a:rPr>
              <a:t>РГО_а</a:t>
            </a:r>
            <a:endParaRPr b="1" dirty="0">
              <a:solidFill>
                <a:schemeClr val="accent6">
                  <a:lumMod val="75000"/>
                </a:schemeClr>
              </a:solidFill>
            </a:endParaRPr>
          </a:p>
        </p:txBody>
      </p:sp>
      <p:pic>
        <p:nvPicPr>
          <p:cNvPr id="1026" name="Picture 2" descr="http://hydrology.ru/sites/default/files/cvetnaya-emblema_novyy_raz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6" y="2338754"/>
            <a:ext cx="669990" cy="74145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44162" y="2257725"/>
            <a:ext cx="5254500" cy="707886"/>
          </a:xfrm>
          <a:prstGeom prst="rect">
            <a:avLst/>
          </a:prstGeom>
        </p:spPr>
        <p:txBody>
          <a:bodyPr wrap="square">
            <a:spAutoFit/>
          </a:bodyPr>
          <a:lstStyle/>
          <a:p>
            <a:pPr algn="l"/>
            <a:r>
              <a:rPr lang="ru-RU" sz="2000" b="1" dirty="0">
                <a:solidFill>
                  <a:schemeClr val="bg1"/>
                </a:solidFill>
                <a:latin typeface="Helvetica Neue"/>
              </a:rPr>
              <a:t>185 </a:t>
            </a:r>
            <a:r>
              <a:rPr lang="ru-RU" sz="2000" b="1" dirty="0" smtClean="0">
                <a:solidFill>
                  <a:schemeClr val="bg1"/>
                </a:solidFill>
                <a:latin typeface="Helvetica Neue"/>
              </a:rPr>
              <a:t>лет  гидрометеорологической</a:t>
            </a:r>
          </a:p>
          <a:p>
            <a:pPr algn="l"/>
            <a:r>
              <a:rPr lang="ru-RU" sz="2000" b="1" dirty="0" smtClean="0">
                <a:solidFill>
                  <a:schemeClr val="bg1"/>
                </a:solidFill>
                <a:latin typeface="Helvetica Neue"/>
              </a:rPr>
              <a:t> </a:t>
            </a:r>
            <a:r>
              <a:rPr lang="ru-RU" sz="2000" b="1" dirty="0">
                <a:solidFill>
                  <a:schemeClr val="bg1"/>
                </a:solidFill>
                <a:latin typeface="Helvetica Neue"/>
              </a:rPr>
              <a:t>службе России</a:t>
            </a:r>
          </a:p>
        </p:txBody>
      </p:sp>
      <p:pic>
        <p:nvPicPr>
          <p:cNvPr id="1032" name="Picture 8" descr="https://upload.wikimedia.org/wikipedia/ru/7/7d/%D0%9B%D0%BE%D0%B3%D0%BE%D1%82%D0%B8%D0%BF_%D0%93%D0%93%D0%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66220" y="2313657"/>
            <a:ext cx="798650" cy="769899"/>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8398684" y="2351594"/>
            <a:ext cx="3639515" cy="707886"/>
          </a:xfrm>
          <a:prstGeom prst="rect">
            <a:avLst/>
          </a:prstGeom>
        </p:spPr>
        <p:txBody>
          <a:bodyPr wrap="square">
            <a:spAutoFit/>
          </a:bodyPr>
          <a:lstStyle/>
          <a:p>
            <a:pPr algn="r"/>
            <a:r>
              <a:rPr lang="ru-RU" sz="2000" b="1" dirty="0" smtClean="0">
                <a:solidFill>
                  <a:schemeClr val="bg1"/>
                </a:solidFill>
                <a:latin typeface="Helvetica Neue"/>
              </a:rPr>
              <a:t>100 лет</a:t>
            </a:r>
          </a:p>
          <a:p>
            <a:pPr algn="r"/>
            <a:r>
              <a:rPr lang="ru-RU" sz="2000" b="1" dirty="0" smtClean="0">
                <a:solidFill>
                  <a:schemeClr val="bg1"/>
                </a:solidFill>
                <a:latin typeface="Helvetica Neue"/>
              </a:rPr>
              <a:t> ГГИ</a:t>
            </a:r>
            <a:endParaRPr lang="ru-RU" sz="2000" b="1" dirty="0">
              <a:solidFill>
                <a:schemeClr val="bg1"/>
              </a:solidFill>
              <a:latin typeface="Helvetica Neue"/>
            </a:endParaRPr>
          </a:p>
        </p:txBody>
      </p:sp>
      <p:pic>
        <p:nvPicPr>
          <p:cNvPr id="1036" name="Picture 12" descr="Картинки по запросу эмблема географического факультета мгу"/>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676" y="5826750"/>
            <a:ext cx="2945840" cy="2492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rotWithShape="1">
          <a:blip r:embed="rId4" cstate="print"/>
          <a:srcRect r="4513"/>
          <a:stretch/>
        </p:blipFill>
        <p:spPr bwMode="auto">
          <a:xfrm>
            <a:off x="63265" y="3190095"/>
            <a:ext cx="9183224" cy="6536684"/>
          </a:xfrm>
          <a:prstGeom prst="rect">
            <a:avLst/>
          </a:prstGeom>
          <a:noFill/>
          <a:ln w="9525">
            <a:noFill/>
            <a:miter lim="800000"/>
            <a:headEnd/>
            <a:tailEnd/>
          </a:ln>
        </p:spPr>
      </p:pic>
      <p:sp>
        <p:nvSpPr>
          <p:cNvPr id="7" name="AutoShape 4"/>
          <p:cNvSpPr>
            <a:spLocks noChangeArrowheads="1"/>
          </p:cNvSpPr>
          <p:nvPr/>
        </p:nvSpPr>
        <p:spPr bwMode="auto">
          <a:xfrm>
            <a:off x="143405" y="172168"/>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sp>
        <p:nvSpPr>
          <p:cNvPr id="32" name="Заголовок 1"/>
          <p:cNvSpPr txBox="1">
            <a:spLocks/>
          </p:cNvSpPr>
          <p:nvPr/>
        </p:nvSpPr>
        <p:spPr>
          <a:xfrm>
            <a:off x="531394" y="264463"/>
            <a:ext cx="11930063" cy="1408853"/>
          </a:xfrm>
          <a:prstGeom prst="rect">
            <a:avLst/>
          </a:prstGeom>
        </p:spPr>
        <p:txBody>
          <a:bodyPr vert="horz" lIns="130048" tIns="65024" rIns="130048" bIns="65024" rtlCol="0" anchor="ctr">
            <a:noAutofit/>
          </a:bodyPr>
          <a:lstStyle/>
          <a:p>
            <a:pPr defTabSz="1300460" hangingPunct="1">
              <a:spcBef>
                <a:spcPct val="0"/>
              </a:spcBef>
              <a:defRPr/>
            </a:pPr>
            <a:r>
              <a:rPr lang="ru-RU" b="1" kern="1200" dirty="0">
                <a:solidFill>
                  <a:srgbClr val="C00000"/>
                </a:solidFill>
                <a:latin typeface="Century Gothic" panose="020B0502020202020204" pitchFamily="34" charset="0"/>
                <a:ea typeface="+mn-ea"/>
                <a:cs typeface="Arial" charset="0"/>
              </a:rPr>
              <a:t>Реализация схемы Б.Ю. </a:t>
            </a:r>
            <a:r>
              <a:rPr lang="ru-RU" b="1" kern="1200" dirty="0" err="1">
                <a:solidFill>
                  <a:srgbClr val="C00000"/>
                </a:solidFill>
                <a:latin typeface="Century Gothic" panose="020B0502020202020204" pitchFamily="34" charset="0"/>
                <a:ea typeface="+mn-ea"/>
                <a:cs typeface="Arial" charset="0"/>
              </a:rPr>
              <a:t>Куделина</a:t>
            </a:r>
            <a:r>
              <a:rPr lang="ru-RU" b="1" kern="1200" dirty="0">
                <a:solidFill>
                  <a:srgbClr val="C00000"/>
                </a:solidFill>
                <a:latin typeface="Century Gothic" panose="020B0502020202020204" pitchFamily="34" charset="0"/>
                <a:ea typeface="+mn-ea"/>
                <a:cs typeface="Arial" charset="0"/>
              </a:rPr>
              <a:t> </a:t>
            </a:r>
            <a:r>
              <a:rPr lang="en-US" b="1" kern="1200" dirty="0">
                <a:solidFill>
                  <a:srgbClr val="C00000"/>
                </a:solidFill>
                <a:latin typeface="Century Gothic" panose="020B0502020202020204" pitchFamily="34" charset="0"/>
                <a:ea typeface="+mn-ea"/>
                <a:cs typeface="Arial" charset="0"/>
              </a:rPr>
              <a:t>(1967) </a:t>
            </a:r>
            <a:r>
              <a:rPr lang="ru-RU" b="1" kern="1200" dirty="0">
                <a:solidFill>
                  <a:srgbClr val="C00000"/>
                </a:solidFill>
                <a:latin typeface="Century Gothic" panose="020B0502020202020204" pitchFamily="34" charset="0"/>
                <a:ea typeface="+mn-ea"/>
                <a:cs typeface="Arial" charset="0"/>
              </a:rPr>
              <a:t>в виде автоматизированного алгоритма </a:t>
            </a:r>
            <a:r>
              <a:rPr lang="en-US" b="1" kern="1200" dirty="0" err="1">
                <a:solidFill>
                  <a:srgbClr val="C00000"/>
                </a:solidFill>
                <a:latin typeface="Century Gothic" panose="020B0502020202020204" pitchFamily="34" charset="0"/>
                <a:ea typeface="+mn-ea"/>
                <a:cs typeface="Arial" charset="0"/>
              </a:rPr>
              <a:t>GrWat</a:t>
            </a:r>
            <a:r>
              <a:rPr lang="en-US" b="1" kern="1200" dirty="0">
                <a:solidFill>
                  <a:srgbClr val="C00000"/>
                </a:solidFill>
                <a:latin typeface="Century Gothic" panose="020B0502020202020204" pitchFamily="34" charset="0"/>
                <a:ea typeface="+mn-ea"/>
                <a:cs typeface="Arial" charset="0"/>
              </a:rPr>
              <a:t> </a:t>
            </a:r>
          </a:p>
        </p:txBody>
      </p:sp>
      <p:sp>
        <p:nvSpPr>
          <p:cNvPr id="9" name="TextBox 8"/>
          <p:cNvSpPr txBox="1"/>
          <p:nvPr/>
        </p:nvSpPr>
        <p:spPr>
          <a:xfrm>
            <a:off x="1066994" y="1624890"/>
            <a:ext cx="10858862" cy="442557"/>
          </a:xfrm>
          <a:prstGeom prst="rect">
            <a:avLst/>
          </a:prstGeom>
          <a:noFill/>
        </p:spPr>
        <p:txBody>
          <a:bodyPr wrap="square" rtlCol="0">
            <a:spAutoFit/>
          </a:bodyPr>
          <a:lstStyle/>
          <a:p>
            <a:pPr algn="l" defTabSz="1300460" hangingPunct="1"/>
            <a:r>
              <a:rPr lang="ru-RU" sz="2276" b="1" kern="1200" dirty="0">
                <a:solidFill>
                  <a:srgbClr val="002060"/>
                </a:solidFill>
                <a:latin typeface="Arial"/>
                <a:ea typeface="+mn-ea"/>
                <a:cs typeface="+mn-cs"/>
              </a:rPr>
              <a:t>Пример полученного расчленения </a:t>
            </a:r>
            <a:r>
              <a:rPr lang="ru-RU" sz="2276" b="1" kern="1200" dirty="0" smtClean="0">
                <a:solidFill>
                  <a:srgbClr val="002060"/>
                </a:solidFill>
                <a:latin typeface="Arial"/>
                <a:ea typeface="+mn-ea"/>
                <a:cs typeface="+mn-cs"/>
              </a:rPr>
              <a:t>для  </a:t>
            </a:r>
            <a:r>
              <a:rPr lang="ru-RU" sz="2276" b="1" kern="1200" dirty="0">
                <a:solidFill>
                  <a:srgbClr val="002060"/>
                </a:solidFill>
                <a:latin typeface="Arial"/>
                <a:ea typeface="+mn-ea"/>
                <a:cs typeface="+mn-cs"/>
              </a:rPr>
              <a:t>р. Унжа – г. Макарьев, 2003 год</a:t>
            </a:r>
          </a:p>
        </p:txBody>
      </p:sp>
      <p:pic>
        <p:nvPicPr>
          <p:cNvPr id="8" name="Picture 5"/>
          <p:cNvPicPr>
            <a:picLocks noChangeAspect="1" noChangeArrowheads="1"/>
          </p:cNvPicPr>
          <p:nvPr/>
        </p:nvPicPr>
        <p:blipFill>
          <a:blip r:embed="rId5" cstate="print"/>
          <a:srcRect/>
          <a:stretch>
            <a:fillRect/>
          </a:stretch>
        </p:blipFill>
        <p:spPr bwMode="auto">
          <a:xfrm>
            <a:off x="2704368" y="2070397"/>
            <a:ext cx="9652101" cy="4083583"/>
          </a:xfrm>
          <a:prstGeom prst="rect">
            <a:avLst/>
          </a:prstGeom>
          <a:noFill/>
          <a:ln w="9525">
            <a:solidFill>
              <a:schemeClr val="bg1">
                <a:lumMod val="50000"/>
              </a:schemeClr>
            </a:solidFill>
            <a:miter lim="800000"/>
            <a:headEnd/>
            <a:tailEnd/>
          </a:ln>
          <a:effectLst/>
        </p:spPr>
      </p:pic>
      <p:pic>
        <p:nvPicPr>
          <p:cNvPr id="12" name="Picture 9"/>
          <p:cNvPicPr>
            <a:picLocks noChangeAspect="1" noChangeArrowheads="1"/>
          </p:cNvPicPr>
          <p:nvPr/>
        </p:nvPicPr>
        <p:blipFill>
          <a:blip r:embed="rId6" cstate="print"/>
          <a:srcRect/>
          <a:stretch>
            <a:fillRect/>
          </a:stretch>
        </p:blipFill>
        <p:spPr bwMode="auto">
          <a:xfrm>
            <a:off x="6914190" y="6153981"/>
            <a:ext cx="5442278" cy="2529309"/>
          </a:xfrm>
          <a:prstGeom prst="rect">
            <a:avLst/>
          </a:prstGeom>
          <a:noFill/>
          <a:ln w="9525">
            <a:noFill/>
            <a:miter lim="800000"/>
            <a:headEnd/>
            <a:tailEnd/>
          </a:ln>
          <a:effectLst/>
        </p:spPr>
      </p:pic>
      <p:sp>
        <p:nvSpPr>
          <p:cNvPr id="15" name="Скругленный прямоугольник 14"/>
          <p:cNvSpPr/>
          <p:nvPr/>
        </p:nvSpPr>
        <p:spPr>
          <a:xfrm>
            <a:off x="3132869" y="2128584"/>
            <a:ext cx="1888792" cy="36785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ru-RU" sz="2560" kern="1200">
              <a:solidFill>
                <a:srgbClr val="FFFFFF"/>
              </a:solidFill>
              <a:latin typeface="Arial"/>
            </a:endParaRPr>
          </a:p>
        </p:txBody>
      </p:sp>
      <p:sp>
        <p:nvSpPr>
          <p:cNvPr id="10" name="TextBox 9"/>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10</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23951075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sp>
        <p:nvSpPr>
          <p:cNvPr id="46" name="Прямоугольник 2"/>
          <p:cNvSpPr>
            <a:spLocks noChangeArrowheads="1"/>
          </p:cNvSpPr>
          <p:nvPr/>
        </p:nvSpPr>
        <p:spPr bwMode="auto">
          <a:xfrm>
            <a:off x="579120" y="352464"/>
            <a:ext cx="11248695" cy="707886"/>
          </a:xfrm>
          <a:prstGeom prst="rect">
            <a:avLst/>
          </a:prstGeom>
          <a:noFill/>
          <a:ln w="9525">
            <a:noFill/>
            <a:miter lim="800000"/>
            <a:headEnd/>
            <a:tailEnd/>
          </a:ln>
        </p:spPr>
        <p:txBody>
          <a:bodyPr wrap="square">
            <a:spAutoFit/>
          </a:bodyPr>
          <a:lstStyle/>
          <a:p>
            <a:pPr defTabSz="1300460" fontAlgn="base" hangingPunct="1">
              <a:spcBef>
                <a:spcPct val="0"/>
              </a:spcBef>
              <a:spcAft>
                <a:spcPct val="0"/>
              </a:spcAft>
              <a:defRPr/>
            </a:pPr>
            <a:r>
              <a:rPr lang="ru-RU" sz="4000" b="1" kern="1200" dirty="0" smtClean="0">
                <a:solidFill>
                  <a:srgbClr val="C00000"/>
                </a:solidFill>
                <a:latin typeface="Century Gothic" panose="020B0502020202020204" pitchFamily="34" charset="0"/>
                <a:cs typeface="Arial" charset="0"/>
              </a:rPr>
              <a:t>Выбор расчетных периодов</a:t>
            </a:r>
            <a:endParaRPr lang="ru-RU" sz="4000" b="1" kern="1200" dirty="0">
              <a:solidFill>
                <a:srgbClr val="C00000"/>
              </a:solidFill>
              <a:latin typeface="Century Gothic" panose="020B0502020202020204" pitchFamily="34" charset="0"/>
              <a:cs typeface="Arial" charset="0"/>
            </a:endParaRPr>
          </a:p>
        </p:txBody>
      </p:sp>
      <p:sp>
        <p:nvSpPr>
          <p:cNvPr id="9" name="TextBox 8"/>
          <p:cNvSpPr txBox="1"/>
          <p:nvPr/>
        </p:nvSpPr>
        <p:spPr>
          <a:xfrm>
            <a:off x="7589471" y="3700660"/>
            <a:ext cx="3558795" cy="530017"/>
          </a:xfrm>
          <a:prstGeom prst="rect">
            <a:avLst/>
          </a:prstGeom>
          <a:noFill/>
        </p:spPr>
        <p:txBody>
          <a:bodyPr wrap="square" rtlCol="0">
            <a:spAutoFit/>
          </a:bodyPr>
          <a:lstStyle/>
          <a:p>
            <a:pPr algn="l" defTabSz="1300460" hangingPunct="1">
              <a:defRPr/>
            </a:pPr>
            <a:r>
              <a:rPr lang="en-US" sz="2844" b="1" kern="1200" dirty="0">
                <a:solidFill>
                  <a:prstClr val="white"/>
                </a:solidFill>
                <a:latin typeface="Calibri"/>
                <a:ea typeface="+mn-ea"/>
                <a:cs typeface="+mn-cs"/>
              </a:rPr>
              <a:t>c</a:t>
            </a:r>
            <a:r>
              <a:rPr lang="ru-RU" sz="2844" b="1" kern="1200" dirty="0">
                <a:solidFill>
                  <a:prstClr val="white"/>
                </a:solidFill>
                <a:latin typeface="Calibri"/>
                <a:ea typeface="+mn-ea"/>
                <a:cs typeface="+mn-cs"/>
              </a:rPr>
              <a:t>путники </a:t>
            </a:r>
            <a:r>
              <a:rPr lang="en-US" sz="2844" b="1" kern="1200" dirty="0">
                <a:solidFill>
                  <a:prstClr val="white"/>
                </a:solidFill>
                <a:latin typeface="Calibri"/>
                <a:ea typeface="+mn-ea"/>
                <a:cs typeface="+mn-cs"/>
              </a:rPr>
              <a:t>GRACE</a:t>
            </a:r>
            <a:endParaRPr lang="ru-RU" sz="2844" b="1" kern="1200" dirty="0">
              <a:solidFill>
                <a:prstClr val="white"/>
              </a:solidFill>
              <a:latin typeface="Calibri"/>
              <a:ea typeface="+mn-ea"/>
              <a:cs typeface="+mn-cs"/>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algn="l" defTabSz="1300460" hangingPunct="1">
              <a:defRPr/>
            </a:pPr>
            <a:r>
              <a:rPr lang="ru-RU" sz="2844" b="1" kern="1200" dirty="0" smtClean="0">
                <a:solidFill>
                  <a:srgbClr val="00359E"/>
                </a:solidFill>
                <a:effectLst>
                  <a:outerShdw blurRad="38100" dist="38100" dir="2700000" algn="tl">
                    <a:srgbClr val="000000">
                      <a:alpha val="43137"/>
                    </a:srgbClr>
                  </a:outerShdw>
                </a:effectLst>
                <a:latin typeface="Century Gothic" panose="020B0502020202020204" pitchFamily="34" charset="0"/>
                <a:ea typeface="+mn-ea"/>
                <a:cs typeface="+mn-cs"/>
              </a:rPr>
              <a:t>11</a:t>
            </a:r>
            <a:endParaRPr lang="ru-RU" sz="2844" b="1" kern="1200" dirty="0">
              <a:solidFill>
                <a:srgbClr val="00359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pic>
        <p:nvPicPr>
          <p:cNvPr id="19" name="Picture 9" descr="РИК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30" y="1600766"/>
            <a:ext cx="6452905" cy="41295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0"/>
          <p:cNvSpPr txBox="1">
            <a:spLocks noChangeArrowheads="1"/>
          </p:cNvSpPr>
          <p:nvPr/>
        </p:nvSpPr>
        <p:spPr bwMode="auto">
          <a:xfrm>
            <a:off x="460586" y="1702365"/>
            <a:ext cx="3994010" cy="486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300460" hangingPunct="1">
              <a:defRPr/>
            </a:pPr>
            <a:r>
              <a:rPr lang="ru-RU" sz="2560" b="1" kern="1200" dirty="0">
                <a:solidFill>
                  <a:prstClr val="black"/>
                </a:solidFill>
                <a:latin typeface="Calibri"/>
                <a:ea typeface="+mn-ea"/>
                <a:cs typeface="Arial" pitchFamily="34" charset="0"/>
              </a:rPr>
              <a:t>Меженный сток</a:t>
            </a:r>
          </a:p>
        </p:txBody>
      </p:sp>
      <p:sp>
        <p:nvSpPr>
          <p:cNvPr id="21" name="Line 16"/>
          <p:cNvSpPr>
            <a:spLocks noChangeShapeType="1"/>
          </p:cNvSpPr>
          <p:nvPr/>
        </p:nvSpPr>
        <p:spPr bwMode="auto">
          <a:xfrm>
            <a:off x="4556196" y="3648569"/>
            <a:ext cx="0" cy="2456462"/>
          </a:xfrm>
          <a:prstGeom prst="line">
            <a:avLst/>
          </a:prstGeom>
          <a:noFill/>
          <a:ln w="349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1300460" hangingPunct="1">
              <a:defRPr/>
            </a:pPr>
            <a:endParaRPr lang="ru-RU" sz="2560" kern="1200">
              <a:solidFill>
                <a:prstClr val="black"/>
              </a:solidFill>
              <a:latin typeface="Calibri"/>
              <a:ea typeface="+mn-ea"/>
              <a:cs typeface="Arial" pitchFamily="34" charset="0"/>
            </a:endParaRPr>
          </a:p>
        </p:txBody>
      </p:sp>
      <p:sp>
        <p:nvSpPr>
          <p:cNvPr id="22" name="Text Box 17"/>
          <p:cNvSpPr txBox="1">
            <a:spLocks noChangeArrowheads="1"/>
          </p:cNvSpPr>
          <p:nvPr/>
        </p:nvSpPr>
        <p:spPr bwMode="auto">
          <a:xfrm>
            <a:off x="4043681" y="3048001"/>
            <a:ext cx="105664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300460" hangingPunct="1">
              <a:defRPr/>
            </a:pPr>
            <a:r>
              <a:rPr lang="en-US" sz="2560" b="1" kern="1200" dirty="0">
                <a:solidFill>
                  <a:srgbClr val="FF0000"/>
                </a:solidFill>
                <a:latin typeface="Comic Sans MS" pitchFamily="66" charset="0"/>
                <a:ea typeface="+mn-ea"/>
                <a:cs typeface="Arial" pitchFamily="34" charset="0"/>
              </a:rPr>
              <a:t>1978</a:t>
            </a:r>
            <a:endParaRPr lang="ru-RU" sz="2560" b="1" kern="1200" dirty="0">
              <a:solidFill>
                <a:srgbClr val="FF0000"/>
              </a:solidFill>
              <a:latin typeface="Comic Sans MS" pitchFamily="66" charset="0"/>
              <a:ea typeface="+mn-ea"/>
              <a:cs typeface="Arial" pitchFamily="34" charset="0"/>
            </a:endParaRPr>
          </a:p>
        </p:txBody>
      </p:sp>
      <p:pic>
        <p:nvPicPr>
          <p:cNvPr id="23" name="Picture 25" descr="РИК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36" y="5487021"/>
            <a:ext cx="6452905" cy="39398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
          <p:cNvSpPr txBox="1">
            <a:spLocks noChangeArrowheads="1"/>
          </p:cNvSpPr>
          <p:nvPr/>
        </p:nvSpPr>
        <p:spPr bwMode="auto">
          <a:xfrm>
            <a:off x="562188" y="6012464"/>
            <a:ext cx="3994008" cy="486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300460" hangingPunct="1">
              <a:defRPr/>
            </a:pPr>
            <a:r>
              <a:rPr lang="ru-RU" sz="2560" b="1" kern="1200" dirty="0">
                <a:solidFill>
                  <a:prstClr val="black"/>
                </a:solidFill>
                <a:latin typeface="Calibri"/>
                <a:ea typeface="+mn-ea"/>
                <a:cs typeface="Arial" pitchFamily="34" charset="0"/>
              </a:rPr>
              <a:t>Годовой сток</a:t>
            </a:r>
          </a:p>
        </p:txBody>
      </p:sp>
      <p:sp>
        <p:nvSpPr>
          <p:cNvPr id="25" name="Line 28"/>
          <p:cNvSpPr>
            <a:spLocks noChangeShapeType="1"/>
          </p:cNvSpPr>
          <p:nvPr/>
        </p:nvSpPr>
        <p:spPr bwMode="auto">
          <a:xfrm flipH="1">
            <a:off x="4556195" y="7231663"/>
            <a:ext cx="103857" cy="2023886"/>
          </a:xfrm>
          <a:prstGeom prst="line">
            <a:avLst/>
          </a:prstGeom>
          <a:noFill/>
          <a:ln w="349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defTabSz="1300460" hangingPunct="1">
              <a:defRPr/>
            </a:pPr>
            <a:endParaRPr lang="ru-RU" sz="2560" kern="1200">
              <a:solidFill>
                <a:prstClr val="black"/>
              </a:solidFill>
              <a:latin typeface="Calibri"/>
              <a:ea typeface="+mn-ea"/>
              <a:cs typeface="Arial" pitchFamily="34" charset="0"/>
            </a:endParaRPr>
          </a:p>
        </p:txBody>
      </p:sp>
      <p:sp>
        <p:nvSpPr>
          <p:cNvPr id="26" name="Text Box 29"/>
          <p:cNvSpPr txBox="1">
            <a:spLocks noChangeArrowheads="1"/>
          </p:cNvSpPr>
          <p:nvPr/>
        </p:nvSpPr>
        <p:spPr bwMode="auto">
          <a:xfrm>
            <a:off x="4227534" y="6558391"/>
            <a:ext cx="105664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300460" hangingPunct="1">
              <a:defRPr/>
            </a:pPr>
            <a:r>
              <a:rPr lang="en-US" sz="2560" b="1" kern="1200" dirty="0">
                <a:solidFill>
                  <a:srgbClr val="FF0000"/>
                </a:solidFill>
                <a:latin typeface="Comic Sans MS" pitchFamily="66" charset="0"/>
                <a:ea typeface="+mn-ea"/>
                <a:cs typeface="Arial" pitchFamily="34" charset="0"/>
              </a:rPr>
              <a:t>1978</a:t>
            </a:r>
            <a:endParaRPr lang="ru-RU" sz="2560" b="1" kern="1200" dirty="0">
              <a:solidFill>
                <a:srgbClr val="FF0000"/>
              </a:solidFill>
              <a:latin typeface="Comic Sans MS" pitchFamily="66" charset="0"/>
              <a:ea typeface="+mn-ea"/>
              <a:cs typeface="Arial" pitchFamily="34" charset="0"/>
            </a:endParaRPr>
          </a:p>
        </p:txBody>
      </p:sp>
      <p:pic>
        <p:nvPicPr>
          <p:cNvPr id="28" name="Picture 2" descr="C:\2013\статья про фи\15 июля\рисунки статья Фролова и др\рис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1315" y="1372477"/>
            <a:ext cx="5529450" cy="5716399"/>
          </a:xfrm>
          <a:prstGeom prst="rect">
            <a:avLst/>
          </a:prstGeom>
          <a:extLst>
            <a:ext uri="{909E8E84-426E-40DD-AFC4-6F175D3DCCD1}">
              <a14:hiddenFill xmlns:a14="http://schemas.microsoft.com/office/drawing/2010/main">
                <a:solidFill>
                  <a:srgbClr val="FFFFFF"/>
                </a:solidFill>
              </a14:hiddenFill>
            </a:ext>
          </a:extLst>
        </p:spPr>
      </p:pic>
      <p:sp>
        <p:nvSpPr>
          <p:cNvPr id="29" name="Овал 28"/>
          <p:cNvSpPr/>
          <p:nvPr/>
        </p:nvSpPr>
        <p:spPr>
          <a:xfrm>
            <a:off x="8755451" y="3852687"/>
            <a:ext cx="921702" cy="4053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ru-RU" sz="2560" kern="1200">
              <a:solidFill>
                <a:prstClr val="white"/>
              </a:solidFill>
              <a:latin typeface="Calibri"/>
            </a:endParaRPr>
          </a:p>
        </p:txBody>
      </p:sp>
      <p:sp>
        <p:nvSpPr>
          <p:cNvPr id="30" name="Овал 29"/>
          <p:cNvSpPr/>
          <p:nvPr/>
        </p:nvSpPr>
        <p:spPr>
          <a:xfrm>
            <a:off x="9966040" y="4903176"/>
            <a:ext cx="921702" cy="4053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ru-RU" sz="2560" kern="1200">
              <a:solidFill>
                <a:prstClr val="white"/>
              </a:solidFill>
              <a:latin typeface="Calibri"/>
            </a:endParaRPr>
          </a:p>
        </p:txBody>
      </p:sp>
      <p:sp>
        <p:nvSpPr>
          <p:cNvPr id="31" name="Овал 30"/>
          <p:cNvSpPr/>
          <p:nvPr/>
        </p:nvSpPr>
        <p:spPr>
          <a:xfrm>
            <a:off x="10120768" y="3480942"/>
            <a:ext cx="921702" cy="4053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ru-RU" sz="2560" kern="1200">
              <a:solidFill>
                <a:prstClr val="white"/>
              </a:solidFill>
              <a:latin typeface="Calibri"/>
            </a:endParaRPr>
          </a:p>
        </p:txBody>
      </p:sp>
      <p:sp>
        <p:nvSpPr>
          <p:cNvPr id="32" name="TextBox 31"/>
          <p:cNvSpPr txBox="1"/>
          <p:nvPr/>
        </p:nvSpPr>
        <p:spPr>
          <a:xfrm>
            <a:off x="9382911" y="6526584"/>
            <a:ext cx="3225958" cy="486287"/>
          </a:xfrm>
          <a:prstGeom prst="rect">
            <a:avLst/>
          </a:prstGeom>
          <a:noFill/>
        </p:spPr>
        <p:txBody>
          <a:bodyPr wrap="square" rtlCol="0">
            <a:spAutoFit/>
          </a:bodyPr>
          <a:lstStyle/>
          <a:p>
            <a:pPr algn="l" defTabSz="1300460" hangingPunct="1">
              <a:defRPr/>
            </a:pPr>
            <a:r>
              <a:rPr lang="ru-RU" sz="2560" b="1" kern="1200" dirty="0">
                <a:solidFill>
                  <a:srgbClr val="C00000"/>
                </a:solidFill>
                <a:latin typeface="Calibri"/>
                <a:ea typeface="+mn-ea"/>
                <a:cs typeface="Arial" pitchFamily="34" charset="0"/>
              </a:rPr>
              <a:t>Коэффициент </a:t>
            </a:r>
            <a:r>
              <a:rPr lang="el-GR" sz="2560" b="1" kern="1200" dirty="0">
                <a:solidFill>
                  <a:srgbClr val="C00000"/>
                </a:solidFill>
                <a:latin typeface="Calibri"/>
                <a:ea typeface="+mn-ea"/>
                <a:cs typeface="Arial" pitchFamily="34" charset="0"/>
              </a:rPr>
              <a:t>ϕ</a:t>
            </a:r>
            <a:endParaRPr lang="ru-RU" sz="2560" b="1" kern="1200" dirty="0">
              <a:solidFill>
                <a:srgbClr val="C00000"/>
              </a:solidFill>
              <a:latin typeface="Calibri"/>
              <a:ea typeface="+mn-ea"/>
              <a:cs typeface="Arial" pitchFamily="34" charset="0"/>
            </a:endParaRPr>
          </a:p>
        </p:txBody>
      </p:sp>
      <p:pic>
        <p:nvPicPr>
          <p:cNvPr id="33" name="Рисунок 3" descr="Описание: C:\Users\Наталья\Desktop\статья про фи\3.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5071" y="7012871"/>
            <a:ext cx="3839704" cy="224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Прямоугольник 33"/>
          <p:cNvSpPr/>
          <p:nvPr/>
        </p:nvSpPr>
        <p:spPr>
          <a:xfrm>
            <a:off x="10995890" y="7124515"/>
            <a:ext cx="1960832" cy="2193934"/>
          </a:xfrm>
          <a:prstGeom prst="rect">
            <a:avLst/>
          </a:prstGeom>
        </p:spPr>
        <p:txBody>
          <a:bodyPr wrap="square">
            <a:spAutoFit/>
          </a:bodyPr>
          <a:lstStyle/>
          <a:p>
            <a:pPr algn="l" defTabSz="1300460" hangingPunct="1">
              <a:defRPr/>
            </a:pPr>
            <a:r>
              <a:rPr lang="ru-RU" sz="1707" b="1" kern="1200" dirty="0">
                <a:solidFill>
                  <a:prstClr val="black"/>
                </a:solidFill>
                <a:latin typeface="Calibri"/>
                <a:ea typeface="+mn-ea"/>
                <a:cs typeface="Arial" pitchFamily="34" charset="0"/>
              </a:rPr>
              <a:t>а) р. </a:t>
            </a:r>
            <a:r>
              <a:rPr lang="ru-RU" sz="1707" b="1" kern="1200" dirty="0" err="1">
                <a:solidFill>
                  <a:prstClr val="black"/>
                </a:solidFill>
                <a:latin typeface="Calibri"/>
                <a:ea typeface="+mn-ea"/>
                <a:cs typeface="Arial" pitchFamily="34" charset="0"/>
              </a:rPr>
              <a:t>Молога</a:t>
            </a:r>
            <a:r>
              <a:rPr lang="ru-RU" sz="1707" b="1" kern="1200" dirty="0">
                <a:solidFill>
                  <a:prstClr val="black"/>
                </a:solidFill>
                <a:latin typeface="Calibri"/>
                <a:ea typeface="+mn-ea"/>
                <a:cs typeface="Arial" pitchFamily="34" charset="0"/>
              </a:rPr>
              <a:t> – г. Устюжна;</a:t>
            </a:r>
          </a:p>
          <a:p>
            <a:pPr algn="l" defTabSz="1300460" hangingPunct="1">
              <a:defRPr/>
            </a:pPr>
            <a:r>
              <a:rPr lang="ru-RU" sz="1707" b="1" kern="1200" dirty="0">
                <a:solidFill>
                  <a:prstClr val="black"/>
                </a:solidFill>
                <a:latin typeface="Calibri"/>
                <a:ea typeface="+mn-ea"/>
                <a:cs typeface="Arial" pitchFamily="34" charset="0"/>
              </a:rPr>
              <a:t>б) р. Мокша – г. Темников;</a:t>
            </a:r>
          </a:p>
          <a:p>
            <a:pPr algn="l" defTabSz="1300460" hangingPunct="1">
              <a:defRPr/>
            </a:pPr>
            <a:r>
              <a:rPr lang="ru-RU" sz="1707" b="1" kern="1200" dirty="0">
                <a:solidFill>
                  <a:prstClr val="black"/>
                </a:solidFill>
                <a:latin typeface="Calibri"/>
                <a:ea typeface="+mn-ea"/>
                <a:cs typeface="Arial" pitchFamily="34" charset="0"/>
              </a:rPr>
              <a:t>в) р. Дема – д. </a:t>
            </a:r>
            <a:r>
              <a:rPr lang="ru-RU" sz="1707" b="1" kern="1200" dirty="0" err="1">
                <a:solidFill>
                  <a:prstClr val="black"/>
                </a:solidFill>
                <a:latin typeface="Calibri"/>
                <a:ea typeface="+mn-ea"/>
                <a:cs typeface="Arial" pitchFamily="34" charset="0"/>
              </a:rPr>
              <a:t>Бочкарево</a:t>
            </a:r>
            <a:r>
              <a:rPr lang="ru-RU" sz="1707" b="1" kern="1200" dirty="0">
                <a:solidFill>
                  <a:prstClr val="black"/>
                </a:solidFill>
                <a:latin typeface="Calibri"/>
                <a:ea typeface="+mn-ea"/>
                <a:cs typeface="Arial" pitchFamily="34" charset="0"/>
              </a:rPr>
              <a:t>; г) </a:t>
            </a:r>
            <a:r>
              <a:rPr lang="ru-RU" sz="1707" b="1" kern="1200" dirty="0" err="1">
                <a:solidFill>
                  <a:prstClr val="black"/>
                </a:solidFill>
                <a:latin typeface="Calibri"/>
                <a:ea typeface="+mn-ea"/>
                <a:cs typeface="Arial" pitchFamily="34" charset="0"/>
              </a:rPr>
              <a:t>р.Самара</a:t>
            </a:r>
            <a:r>
              <a:rPr lang="ru-RU" sz="1707" b="1" kern="1200" dirty="0">
                <a:solidFill>
                  <a:prstClr val="black"/>
                </a:solidFill>
                <a:latin typeface="Calibri"/>
                <a:ea typeface="+mn-ea"/>
                <a:cs typeface="Arial" pitchFamily="34" charset="0"/>
              </a:rPr>
              <a:t> – п. Ново-Сергиевка </a:t>
            </a:r>
          </a:p>
        </p:txBody>
      </p:sp>
      <p:sp>
        <p:nvSpPr>
          <p:cNvPr id="35" name="TextBox 34"/>
          <p:cNvSpPr txBox="1"/>
          <p:nvPr/>
        </p:nvSpPr>
        <p:spPr>
          <a:xfrm>
            <a:off x="460587" y="1117603"/>
            <a:ext cx="6321954" cy="486287"/>
          </a:xfrm>
          <a:prstGeom prst="rect">
            <a:avLst/>
          </a:prstGeom>
          <a:noFill/>
        </p:spPr>
        <p:txBody>
          <a:bodyPr wrap="square" rtlCol="0">
            <a:spAutoFit/>
          </a:bodyPr>
          <a:lstStyle/>
          <a:p>
            <a:pPr algn="l" defTabSz="1300460" hangingPunct="1">
              <a:defRPr/>
            </a:pPr>
            <a:r>
              <a:rPr lang="ru-RU" sz="2560" b="1" kern="1200" dirty="0">
                <a:solidFill>
                  <a:srgbClr val="C00000"/>
                </a:solidFill>
                <a:latin typeface="Calibri"/>
                <a:ea typeface="+mn-ea"/>
                <a:cs typeface="Arial" pitchFamily="34" charset="0"/>
              </a:rPr>
              <a:t>Разностные интегральные кривые</a:t>
            </a:r>
          </a:p>
        </p:txBody>
      </p:sp>
      <p:sp>
        <p:nvSpPr>
          <p:cNvPr id="36" name="TextBox 35"/>
          <p:cNvSpPr txBox="1"/>
          <p:nvPr/>
        </p:nvSpPr>
        <p:spPr>
          <a:xfrm>
            <a:off x="7264601" y="1046553"/>
            <a:ext cx="5344268" cy="923330"/>
          </a:xfrm>
          <a:prstGeom prst="rect">
            <a:avLst/>
          </a:prstGeom>
          <a:solidFill>
            <a:schemeClr val="accent6">
              <a:lumMod val="20000"/>
              <a:lumOff val="80000"/>
            </a:schemeClr>
          </a:solidFill>
        </p:spPr>
        <p:txBody>
          <a:bodyPr wrap="square">
            <a:spAutoFit/>
          </a:bodyPr>
          <a:lstStyle/>
          <a:p>
            <a:pPr hangingPunct="1">
              <a:spcBef>
                <a:spcPct val="0"/>
              </a:spcBef>
              <a:defRPr/>
            </a:pPr>
            <a:r>
              <a:rPr lang="ru-RU" sz="1800" b="1" dirty="0">
                <a:solidFill>
                  <a:schemeClr val="tx1"/>
                </a:solidFill>
                <a:latin typeface="Arial" panose="020B0604020202020204" pitchFamily="34" charset="0"/>
              </a:rPr>
              <a:t>Переломный год на разностных интегральных кривых коэффициента естественной </a:t>
            </a:r>
            <a:r>
              <a:rPr lang="ru-RU" sz="1800" b="1" dirty="0" err="1">
                <a:solidFill>
                  <a:schemeClr val="tx1"/>
                </a:solidFill>
                <a:latin typeface="Arial" panose="020B0604020202020204" pitchFamily="34" charset="0"/>
              </a:rPr>
              <a:t>зарегулированности</a:t>
            </a:r>
            <a:r>
              <a:rPr lang="ru-RU" sz="1800" b="1" dirty="0">
                <a:solidFill>
                  <a:schemeClr val="tx1"/>
                </a:solidFill>
                <a:latin typeface="Arial" panose="020B0604020202020204" pitchFamily="34" charset="0"/>
              </a:rPr>
              <a:t> стока</a:t>
            </a:r>
          </a:p>
        </p:txBody>
      </p:sp>
      <p:pic>
        <p:nvPicPr>
          <p:cNvPr id="27" name="Рисунок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8716" y="1648502"/>
            <a:ext cx="5231729" cy="740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Прямоугольник 2"/>
          <p:cNvSpPr>
            <a:spLocks noChangeArrowheads="1"/>
          </p:cNvSpPr>
          <p:nvPr/>
        </p:nvSpPr>
        <p:spPr bwMode="auto">
          <a:xfrm>
            <a:off x="3621564" y="7833571"/>
            <a:ext cx="3703638" cy="923925"/>
          </a:xfrm>
          <a:prstGeom prst="rect">
            <a:avLst/>
          </a:prstGeom>
          <a:solidFill>
            <a:schemeClr val="accent6">
              <a:lumMod val="20000"/>
              <a:lumOff val="80000"/>
            </a:schemeClr>
          </a:solidFill>
          <a:ln>
            <a:noFill/>
          </a:ln>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dirty="0">
                <a:latin typeface="Arial" panose="020B0604020202020204" pitchFamily="34" charset="0"/>
              </a:rPr>
              <a:t>Год перелома для средних расходов</a:t>
            </a:r>
          </a:p>
          <a:p>
            <a:pPr algn="ctr" eaLnBrk="1" hangingPunct="1">
              <a:lnSpc>
                <a:spcPct val="100000"/>
              </a:lnSpc>
              <a:spcBef>
                <a:spcPct val="0"/>
              </a:spcBef>
              <a:buFontTx/>
              <a:buNone/>
            </a:pPr>
            <a:r>
              <a:rPr lang="ru-RU" altLang="ru-RU" sz="1800" b="1" dirty="0">
                <a:latin typeface="Arial" panose="020B0604020202020204" pitchFamily="34" charset="0"/>
              </a:rPr>
              <a:t>за период зимней межени</a:t>
            </a:r>
          </a:p>
        </p:txBody>
      </p:sp>
    </p:spTree>
    <p:extLst>
      <p:ext uri="{BB962C8B-B14F-4D97-AF65-F5344CB8AC3E}">
        <p14:creationId xmlns:p14="http://schemas.microsoft.com/office/powerpoint/2010/main" val="688003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320455" y="203302"/>
            <a:ext cx="12186954" cy="79265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режима осадков</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ru-RU" sz="2844" b="1" kern="1200" dirty="0" smtClean="0">
                <a:solidFill>
                  <a:srgbClr val="00359E"/>
                </a:solidFill>
                <a:effectLst>
                  <a:outerShdw blurRad="38100" dist="38100" dir="2700000" algn="tl">
                    <a:srgbClr val="000000">
                      <a:alpha val="43137"/>
                    </a:srgbClr>
                  </a:outerShdw>
                </a:effectLst>
                <a:latin typeface="Century Gothic" panose="020B0502020202020204" pitchFamily="34" charset="0"/>
                <a:ea typeface="+mn-ea"/>
                <a:cs typeface="+mn-cs"/>
              </a:rPr>
              <a:t>12</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10" name="Прямоугольник 9"/>
          <p:cNvSpPr/>
          <p:nvPr/>
        </p:nvSpPr>
        <p:spPr>
          <a:xfrm>
            <a:off x="-88468" y="7909938"/>
            <a:ext cx="6502400" cy="967701"/>
          </a:xfrm>
          <a:prstGeom prst="rect">
            <a:avLst/>
          </a:prstGeom>
        </p:spPr>
        <p:txBody>
          <a:bodyPr wrap="square">
            <a:spAutoFit/>
          </a:bodyPr>
          <a:lstStyle/>
          <a:p>
            <a:pPr marL="0" marR="0" lvl="0" indent="0" algn="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Helvetica Light"/>
              </a:rPr>
              <a:t>Изменения за 1978 – 2014 гг. по сравнению с 1945 – 1977 гг., %</a:t>
            </a:r>
          </a:p>
        </p:txBody>
      </p:sp>
      <p:pic>
        <p:nvPicPr>
          <p:cNvPr id="11" name="Picture 2" descr="D:\google\кандидатская\январь 2018\картинки\осадки_год.jpg"/>
          <p:cNvPicPr>
            <a:picLocks noChangeAspect="1" noChangeArrowheads="1"/>
          </p:cNvPicPr>
          <p:nvPr/>
        </p:nvPicPr>
        <p:blipFill>
          <a:blip r:embed="rId3" cstate="print"/>
          <a:srcRect r="4115"/>
          <a:stretch>
            <a:fillRect/>
          </a:stretch>
        </p:blipFill>
        <p:spPr bwMode="auto">
          <a:xfrm>
            <a:off x="6938510" y="949550"/>
            <a:ext cx="5686753" cy="8380793"/>
          </a:xfrm>
          <a:prstGeom prst="rect">
            <a:avLst/>
          </a:prstGeom>
          <a:noFill/>
          <a:ln w="15875">
            <a:noFill/>
            <a:miter lim="800000"/>
            <a:headEnd/>
            <a:tailEnd/>
          </a:ln>
        </p:spPr>
      </p:pic>
      <p:sp>
        <p:nvSpPr>
          <p:cNvPr id="12" name="TextBox 11"/>
          <p:cNvSpPr txBox="1"/>
          <p:nvPr/>
        </p:nvSpPr>
        <p:spPr>
          <a:xfrm>
            <a:off x="557053" y="5139946"/>
            <a:ext cx="6392681" cy="2718436"/>
          </a:xfrm>
          <a:prstGeom prst="rect">
            <a:avLst/>
          </a:prstGeom>
          <a:noFill/>
        </p:spPr>
        <p:txBody>
          <a:bodyPr wrap="square" rtlCol="0">
            <a:spAutoFit/>
          </a:bodyPr>
          <a:lstStyle/>
          <a:p>
            <a:pPr marL="487672" marR="0" lvl="0" indent="-487672"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В среднем для ЕЧР слой осадков вырос на 6%</a:t>
            </a:r>
          </a:p>
          <a:p>
            <a:pPr marL="487672" marR="0" lvl="0" indent="-487672"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Рост более 7% на юге бассейна Дона</a:t>
            </a:r>
          </a:p>
          <a:p>
            <a:pPr marL="487672" marR="0" lvl="0" indent="-487672"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Сокращение на 10% в бассейне Мезени</a:t>
            </a:r>
          </a:p>
        </p:txBody>
      </p:sp>
      <p:graphicFrame>
        <p:nvGraphicFramePr>
          <p:cNvPr id="13" name="Схема 12"/>
          <p:cNvGraphicFramePr/>
          <p:nvPr>
            <p:extLst/>
          </p:nvPr>
        </p:nvGraphicFramePr>
        <p:xfrm>
          <a:off x="557053" y="1229864"/>
          <a:ext cx="6244551" cy="3503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534060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408923" y="226840"/>
            <a:ext cx="12186954" cy="79265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режима осадков</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13</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graphicFrame>
        <p:nvGraphicFramePr>
          <p:cNvPr id="13" name="Схема 12"/>
          <p:cNvGraphicFramePr/>
          <p:nvPr>
            <p:extLst/>
          </p:nvPr>
        </p:nvGraphicFramePr>
        <p:xfrm>
          <a:off x="473500" y="1166299"/>
          <a:ext cx="6121296" cy="3503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google\PREC\maps\MD_change.jpg"/>
          <p:cNvPicPr>
            <a:picLocks noChangeAspect="1" noChangeArrowheads="1"/>
          </p:cNvPicPr>
          <p:nvPr/>
        </p:nvPicPr>
        <p:blipFill>
          <a:blip r:embed="rId8" cstate="print"/>
          <a:srcRect r="5354"/>
          <a:stretch>
            <a:fillRect/>
          </a:stretch>
        </p:blipFill>
        <p:spPr bwMode="auto">
          <a:xfrm>
            <a:off x="7003042" y="920246"/>
            <a:ext cx="5526111" cy="8360243"/>
          </a:xfrm>
          <a:prstGeom prst="rect">
            <a:avLst/>
          </a:prstGeom>
          <a:noFill/>
          <a:ln w="15875">
            <a:noFill/>
            <a:miter lim="800000"/>
            <a:headEnd/>
            <a:tailEnd/>
          </a:ln>
        </p:spPr>
      </p:pic>
      <p:sp>
        <p:nvSpPr>
          <p:cNvPr id="16" name="TextBox 15"/>
          <p:cNvSpPr txBox="1"/>
          <p:nvPr/>
        </p:nvSpPr>
        <p:spPr>
          <a:xfrm>
            <a:off x="473501" y="4819789"/>
            <a:ext cx="6121294" cy="3156120"/>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Области роста и уменьшения совпадают с таковыми для слоя годовых осадков.</a:t>
            </a:r>
          </a:p>
          <a:p>
            <a:pPr marL="487672" marR="0" lvl="0" indent="-487672"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Формула расчета абсолютной неравномерности</a:t>
            </a:r>
          </a:p>
          <a:p>
            <a:pPr marL="0" marR="0" lvl="0" indent="0" algn="just" defTabSz="1300460" rtl="0" eaLnBrk="1" fontAlgn="auto" latinLnBrk="0" hangingPunct="1">
              <a:lnSpc>
                <a:spcPct val="100000"/>
              </a:lnSpc>
              <a:spcBef>
                <a:spcPts val="0"/>
              </a:spcBef>
              <a:spcAft>
                <a:spcPts val="0"/>
              </a:spcAft>
              <a:buClrTx/>
              <a:buSzTx/>
              <a:buFontTx/>
              <a:buNone/>
              <a:tabLst/>
              <a:defRPr/>
            </a:pPr>
            <a:endParaRPr kumimoji="0" lang="ru-RU" sz="2844"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endParaRPr>
          </a:p>
        </p:txBody>
      </p:sp>
      <p:pic>
        <p:nvPicPr>
          <p:cNvPr id="17"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112108" y="7372610"/>
            <a:ext cx="3686810" cy="950963"/>
          </a:xfrm>
          <a:prstGeom prst="rect">
            <a:avLst/>
          </a:prstGeom>
          <a:noFill/>
        </p:spPr>
      </p:pic>
      <p:sp>
        <p:nvSpPr>
          <p:cNvPr id="19" name="Прямоугольник 18"/>
          <p:cNvSpPr/>
          <p:nvPr/>
        </p:nvSpPr>
        <p:spPr>
          <a:xfrm>
            <a:off x="92395" y="8284904"/>
            <a:ext cx="6502400" cy="967701"/>
          </a:xfrm>
          <a:prstGeom prst="rect">
            <a:avLst/>
          </a:prstGeom>
        </p:spPr>
        <p:txBody>
          <a:bodyPr wrap="square">
            <a:spAutoFit/>
          </a:bodyPr>
          <a:lstStyle/>
          <a:p>
            <a:pPr marL="0" marR="0" lvl="0" indent="0" algn="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Helvetica Light"/>
              </a:rPr>
              <a:t>Изменения за 1978 – 2014 гг. по сравнению с 1945 – 1977 гг., %</a:t>
            </a:r>
          </a:p>
        </p:txBody>
      </p:sp>
    </p:spTree>
    <p:extLst>
      <p:ext uri="{BB962C8B-B14F-4D97-AF65-F5344CB8AC3E}">
        <p14:creationId xmlns:p14="http://schemas.microsoft.com/office/powerpoint/2010/main" val="2902004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24382"/>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408923" y="103180"/>
            <a:ext cx="12186954" cy="79265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режима осадков</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14</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graphicFrame>
        <p:nvGraphicFramePr>
          <p:cNvPr id="13" name="Схема 12"/>
          <p:cNvGraphicFramePr/>
          <p:nvPr>
            <p:extLst/>
          </p:nvPr>
        </p:nvGraphicFramePr>
        <p:xfrm>
          <a:off x="499499" y="1035685"/>
          <a:ext cx="6362041" cy="3034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3" descr="D:\google\PREC\maps\RMD_change.jpg"/>
          <p:cNvPicPr>
            <a:picLocks noChangeAspect="1" noChangeArrowheads="1"/>
          </p:cNvPicPr>
          <p:nvPr/>
        </p:nvPicPr>
        <p:blipFill>
          <a:blip r:embed="rId8" cstate="print"/>
          <a:srcRect r="3845"/>
          <a:stretch>
            <a:fillRect/>
          </a:stretch>
        </p:blipFill>
        <p:spPr bwMode="auto">
          <a:xfrm>
            <a:off x="7040410" y="803699"/>
            <a:ext cx="5506389" cy="8271967"/>
          </a:xfrm>
          <a:prstGeom prst="rect">
            <a:avLst/>
          </a:prstGeom>
          <a:noFill/>
          <a:ln w="15875">
            <a:noFill/>
            <a:miter lim="800000"/>
            <a:headEnd/>
            <a:tailEnd/>
          </a:ln>
        </p:spPr>
      </p:pic>
      <p:sp>
        <p:nvSpPr>
          <p:cNvPr id="16" name="TextBox 15"/>
          <p:cNvSpPr txBox="1"/>
          <p:nvPr/>
        </p:nvSpPr>
        <p:spPr>
          <a:xfrm>
            <a:off x="408923" y="4298534"/>
            <a:ext cx="6452617" cy="1668149"/>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Рост относительной неравномерности связан с сокращением количества дней с осадками</a:t>
            </a:r>
          </a:p>
        </p:txBody>
      </p:sp>
      <p:sp>
        <p:nvSpPr>
          <p:cNvPr id="17" name="TextBox 16"/>
          <p:cNvSpPr txBox="1"/>
          <p:nvPr/>
        </p:nvSpPr>
        <p:spPr>
          <a:xfrm>
            <a:off x="408923" y="6120265"/>
            <a:ext cx="3733023" cy="1274195"/>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Формула расчета относительной неравномерности</a:t>
            </a:r>
          </a:p>
        </p:txBody>
      </p:sp>
      <p:pic>
        <p:nvPicPr>
          <p:cNvPr id="18"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557054" y="6383851"/>
            <a:ext cx="3393921" cy="826631"/>
          </a:xfrm>
          <a:prstGeom prst="rect">
            <a:avLst/>
          </a:prstGeom>
          <a:noFill/>
        </p:spPr>
      </p:pic>
      <p:sp>
        <p:nvSpPr>
          <p:cNvPr id="19" name="Прямоугольник 18"/>
          <p:cNvSpPr/>
          <p:nvPr/>
        </p:nvSpPr>
        <p:spPr>
          <a:xfrm>
            <a:off x="284809" y="7868381"/>
            <a:ext cx="6502400" cy="967701"/>
          </a:xfrm>
          <a:prstGeom prst="rect">
            <a:avLst/>
          </a:prstGeom>
        </p:spPr>
        <p:txBody>
          <a:bodyPr wrap="square">
            <a:spAutoFit/>
          </a:bodyPr>
          <a:lstStyle/>
          <a:p>
            <a:pPr marL="0" marR="0" lvl="0" indent="0" algn="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Helvetica Light"/>
              </a:rPr>
              <a:t>Изменения за 1978 – 2014 гг. по сравнению с 1945 – 1977 гг., %</a:t>
            </a:r>
          </a:p>
        </p:txBody>
      </p:sp>
    </p:spTree>
    <p:extLst>
      <p:ext uri="{BB962C8B-B14F-4D97-AF65-F5344CB8AC3E}">
        <p14:creationId xmlns:p14="http://schemas.microsoft.com/office/powerpoint/2010/main" val="325845300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204800" y="352464"/>
            <a:ext cx="12186954" cy="954107"/>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средней интенсивности осадков и максимальных суточных осадков</a:t>
            </a:r>
            <a:endParaRPr kumimoji="0" lang="ru-RU" sz="28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15</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6" name="Рисунок 5" descr="D:\google\кандидатская\январь 2018\картинки\intens_max.jpg"/>
          <p:cNvPicPr/>
          <p:nvPr/>
        </p:nvPicPr>
        <p:blipFill>
          <a:blip r:embed="rId3" cstate="print"/>
          <a:srcRect/>
          <a:stretch>
            <a:fillRect/>
          </a:stretch>
        </p:blipFill>
        <p:spPr bwMode="auto">
          <a:xfrm>
            <a:off x="1739154" y="1387980"/>
            <a:ext cx="9699356" cy="7176440"/>
          </a:xfrm>
          <a:prstGeom prst="rect">
            <a:avLst/>
          </a:prstGeom>
          <a:noFill/>
          <a:ln w="9525">
            <a:noFill/>
            <a:miter lim="800000"/>
            <a:headEnd/>
            <a:tailEnd/>
          </a:ln>
        </p:spPr>
      </p:pic>
      <p:sp>
        <p:nvSpPr>
          <p:cNvPr id="11" name="Прямоугольник 10"/>
          <p:cNvSpPr/>
          <p:nvPr/>
        </p:nvSpPr>
        <p:spPr>
          <a:xfrm>
            <a:off x="165454" y="8564420"/>
            <a:ext cx="12846756" cy="792653"/>
          </a:xfrm>
          <a:prstGeom prst="rect">
            <a:avLst/>
          </a:prstGeom>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Изменение средней интенсивности осадков (а) и максимальных </a:t>
            </a:r>
            <a:r>
              <a:rPr kumimoji="0" lang="ru-RU" sz="3413" b="1" i="0" u="none" strike="noStrike" kern="1200" cap="none" spc="0" normalizeH="0" baseline="200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суточных</a:t>
            </a:r>
          </a:p>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3413" b="1" i="0" u="none" strike="noStrike" kern="1200" cap="none" spc="0" normalizeH="0" baseline="200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 </a:t>
            </a:r>
            <a:r>
              <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осадков теплого периода </a:t>
            </a:r>
            <a:r>
              <a:rPr kumimoji="0" lang="en-US"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a:t>
            </a:r>
            <a:r>
              <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б</a:t>
            </a:r>
            <a:r>
              <a:rPr kumimoji="0" lang="en-US"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 </a:t>
            </a:r>
            <a:r>
              <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за </a:t>
            </a:r>
            <a:r>
              <a:rPr kumimoji="0" lang="en-US"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1978-2014 </a:t>
            </a:r>
            <a:r>
              <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rPr>
              <a:t>по сравнению с </a:t>
            </a:r>
            <a:r>
              <a:rPr kumimoji="0" lang="en-US" sz="3413" b="1" i="0" u="none" strike="noStrike" kern="1200" cap="none" spc="0" normalizeH="0" baseline="200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1945-1977</a:t>
            </a:r>
            <a:r>
              <a:rPr kumimoji="0" lang="ru-RU" sz="3413" b="1" i="0" u="none" strike="noStrike" kern="1200" cap="none" spc="0" normalizeH="0" baseline="200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 гг.</a:t>
            </a:r>
            <a:r>
              <a:rPr kumimoji="0" lang="en-US" sz="3413" b="1" i="0" u="none" strike="noStrike" kern="1200" cap="none" spc="0" normalizeH="0" baseline="200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a:t>
            </a:r>
            <a:endParaRPr kumimoji="0" lang="ru-RU" sz="3413" b="1" i="0" u="none" strike="noStrike" kern="1200" cap="none" spc="0" normalizeH="0" baseline="200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p:txBody>
      </p:sp>
    </p:spTree>
    <p:extLst>
      <p:ext uri="{BB962C8B-B14F-4D97-AF65-F5344CB8AC3E}">
        <p14:creationId xmlns:p14="http://schemas.microsoft.com/office/powerpoint/2010/main" val="280739227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12584" y="22358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3981" y="856653"/>
            <a:ext cx="11479349" cy="7905097"/>
          </a:xfrm>
        </p:spPr>
      </p:pic>
      <p:sp>
        <p:nvSpPr>
          <p:cNvPr id="4" name="Номер слайда 3"/>
          <p:cNvSpPr>
            <a:spLocks noGrp="1"/>
          </p:cNvSpPr>
          <p:nvPr>
            <p:ph type="sldNum" sz="quarter" idx="12"/>
          </p:nvPr>
        </p:nvSpPr>
        <p:spPr/>
        <p:txBody>
          <a:bodyPr/>
          <a:lstStyle/>
          <a:p>
            <a:pPr marL="0" marR="0" lvl="0" indent="0" algn="r" defTabSz="584200" rtl="0" eaLnBrk="1" fontAlgn="base" latinLnBrk="0" hangingPunct="1">
              <a:lnSpc>
                <a:spcPct val="100000"/>
              </a:lnSpc>
              <a:spcBef>
                <a:spcPct val="0"/>
              </a:spcBef>
              <a:spcAft>
                <a:spcPct val="0"/>
              </a:spcAft>
              <a:buClrTx/>
              <a:buSzTx/>
              <a:buFontTx/>
              <a:buNone/>
              <a:tabLst/>
              <a:defRPr/>
            </a:pPr>
            <a:fld id="{E13AEABB-BD74-4991-B2BA-1F991D826C99}" type="slidenum">
              <a:rPr kumimoji="0" lang="ru-RU" altLang="ru-RU" sz="1707" b="0" i="0" u="none" strike="noStrike" kern="0" cap="none" spc="0" normalizeH="0" baseline="0" noProof="0" smtClean="0">
                <a:ln>
                  <a:noFill/>
                </a:ln>
                <a:solidFill>
                  <a:srgbClr val="898989"/>
                </a:solidFill>
                <a:effectLst/>
                <a:uLnTx/>
                <a:uFillTx/>
                <a:latin typeface="Tahoma" panose="020B0604030504040204" pitchFamily="34" charset="0"/>
                <a:cs typeface="Arial" panose="020B0604020202020204" pitchFamily="34" charset="0"/>
                <a:sym typeface="Helvetica Light"/>
              </a:rPr>
              <a:pPr marL="0" marR="0" lvl="0" indent="0" algn="r" defTabSz="584200" rtl="0" eaLnBrk="1" fontAlgn="base" latinLnBrk="0" hangingPunct="1">
                <a:lnSpc>
                  <a:spcPct val="100000"/>
                </a:lnSpc>
                <a:spcBef>
                  <a:spcPct val="0"/>
                </a:spcBef>
                <a:spcAft>
                  <a:spcPct val="0"/>
                </a:spcAft>
                <a:buClrTx/>
                <a:buSzTx/>
                <a:buFontTx/>
                <a:buNone/>
                <a:tabLst/>
                <a:defRPr/>
              </a:pPr>
              <a:t>16</a:t>
            </a:fld>
            <a:endParaRPr kumimoji="0" lang="ru-RU" altLang="ru-RU" sz="1707" b="0" i="0" u="none" strike="noStrike" kern="0" cap="none" spc="0" normalizeH="0" baseline="0" noProof="0" smtClean="0">
              <a:ln>
                <a:noFill/>
              </a:ln>
              <a:solidFill>
                <a:srgbClr val="898989"/>
              </a:solidFill>
              <a:effectLst/>
              <a:uLnTx/>
              <a:uFillTx/>
              <a:latin typeface="Tahoma" panose="020B0604030504040204" pitchFamily="34" charset="0"/>
              <a:cs typeface="Arial" panose="020B0604020202020204" pitchFamily="34" charset="0"/>
              <a:sym typeface="Helvetica Light"/>
            </a:endParaRPr>
          </a:p>
        </p:txBody>
      </p:sp>
      <p:sp>
        <p:nvSpPr>
          <p:cNvPr id="7" name="Прямоугольник 2"/>
          <p:cNvSpPr>
            <a:spLocks noChangeArrowheads="1"/>
          </p:cNvSpPr>
          <p:nvPr/>
        </p:nvSpPr>
        <p:spPr bwMode="auto">
          <a:xfrm>
            <a:off x="320455" y="203302"/>
            <a:ext cx="12186954" cy="79265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режима осадков</a:t>
            </a:r>
          </a:p>
        </p:txBody>
      </p:sp>
      <p:sp>
        <p:nvSpPr>
          <p:cNvPr id="8" name="Прямоугольник 2"/>
          <p:cNvSpPr>
            <a:spLocks noChangeArrowheads="1"/>
          </p:cNvSpPr>
          <p:nvPr/>
        </p:nvSpPr>
        <p:spPr bwMode="auto">
          <a:xfrm>
            <a:off x="523929" y="8510214"/>
            <a:ext cx="12186954" cy="1077218"/>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доли </a:t>
            </a:r>
            <a:r>
              <a:rPr kumimoji="0" lang="ru-RU" sz="32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твердых </a:t>
            </a:r>
            <a:r>
              <a:rPr kumimoji="0" lang="ru-RU"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(а</a:t>
            </a:r>
            <a:r>
              <a:rPr kumimoji="0" lang="ru-RU" sz="32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 и жидких осадков </a:t>
            </a:r>
            <a:r>
              <a:rPr kumimoji="0" lang="ru-RU"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(б) за зимний </a:t>
            </a:r>
            <a:r>
              <a:rPr kumimoji="0" lang="ru-RU" sz="32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период (%)</a:t>
            </a:r>
            <a:endParaRPr kumimoji="0" lang="ru-RU"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9" name="TextBox 8"/>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16</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4060259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320455" y="203302"/>
            <a:ext cx="12186954" cy="705129"/>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3982"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потенциального испарения</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17</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10" name="Прямоугольник 9"/>
          <p:cNvSpPr/>
          <p:nvPr/>
        </p:nvSpPr>
        <p:spPr>
          <a:xfrm>
            <a:off x="5588016" y="7886220"/>
            <a:ext cx="6502400" cy="967701"/>
          </a:xfrm>
          <a:prstGeom prst="rect">
            <a:avLst/>
          </a:prstGeom>
          <a:noFill/>
        </p:spPr>
        <p:txBody>
          <a:bodyPr wrap="square">
            <a:spAutoFit/>
          </a:bodyPr>
          <a:lstStyle/>
          <a:p>
            <a:pPr marL="0" marR="0" lvl="0" indent="0" algn="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Helvetica Light"/>
              </a:rPr>
              <a:t>Изменения за 1978 – 2014 гг. по сравнению с 1945 – 1977 гг., %</a:t>
            </a:r>
          </a:p>
        </p:txBody>
      </p:sp>
      <p:sp>
        <p:nvSpPr>
          <p:cNvPr id="12" name="TextBox 11"/>
          <p:cNvSpPr txBox="1"/>
          <p:nvPr/>
        </p:nvSpPr>
        <p:spPr>
          <a:xfrm>
            <a:off x="6299153" y="1015974"/>
            <a:ext cx="6299290" cy="1339790"/>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702"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Осредненная по </a:t>
            </a:r>
            <a:r>
              <a:rPr kumimoji="0" lang="ru-RU" sz="2702"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ЕТР </a:t>
            </a:r>
            <a:r>
              <a:rPr kumimoji="0" lang="ru-RU" sz="2702"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динамика потенциального испарения (1)   и дефицита влажности воздуха (2)</a:t>
            </a:r>
          </a:p>
        </p:txBody>
      </p:sp>
      <p:pic>
        <p:nvPicPr>
          <p:cNvPr id="15" name="Picture 1" descr="D:\google\кандидатская\январь 2018\картинки\PET_ch.jpg"/>
          <p:cNvPicPr>
            <a:picLocks noChangeAspect="1" noChangeArrowheads="1"/>
          </p:cNvPicPr>
          <p:nvPr/>
        </p:nvPicPr>
        <p:blipFill>
          <a:blip r:embed="rId3" cstate="print"/>
          <a:srcRect/>
          <a:stretch>
            <a:fillRect/>
          </a:stretch>
        </p:blipFill>
        <p:spPr bwMode="auto">
          <a:xfrm>
            <a:off x="320455" y="958737"/>
            <a:ext cx="5869656" cy="8294400"/>
          </a:xfrm>
          <a:prstGeom prst="rect">
            <a:avLst/>
          </a:prstGeom>
          <a:noFill/>
        </p:spPr>
      </p:pic>
      <p:pic>
        <p:nvPicPr>
          <p:cNvPr id="35841" name="Picture 1"/>
          <p:cNvPicPr>
            <a:picLocks noChangeAspect="1" noChangeArrowheads="1"/>
          </p:cNvPicPr>
          <p:nvPr/>
        </p:nvPicPr>
        <p:blipFill>
          <a:blip r:embed="rId4" cstate="print"/>
          <a:srcRect/>
          <a:stretch>
            <a:fillRect/>
          </a:stretch>
        </p:blipFill>
        <p:spPr bwMode="auto">
          <a:xfrm>
            <a:off x="5887933" y="2623751"/>
            <a:ext cx="6676248" cy="4863253"/>
          </a:xfrm>
          <a:prstGeom prst="rect">
            <a:avLst/>
          </a:prstGeom>
          <a:noFill/>
          <a:ln w="9525">
            <a:noFill/>
            <a:miter lim="800000"/>
            <a:headEnd/>
            <a:tailEnd/>
          </a:ln>
          <a:effectLst/>
        </p:spPr>
      </p:pic>
      <p:sp>
        <p:nvSpPr>
          <p:cNvPr id="11" name="Прямоугольник 10"/>
          <p:cNvSpPr/>
          <p:nvPr/>
        </p:nvSpPr>
        <p:spPr>
          <a:xfrm>
            <a:off x="7112004" y="2743185"/>
            <a:ext cx="203201" cy="2032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ru-RU" sz="256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13" name="Прямоугольник 12"/>
          <p:cNvSpPr/>
          <p:nvPr/>
        </p:nvSpPr>
        <p:spPr>
          <a:xfrm>
            <a:off x="8534414" y="2743185"/>
            <a:ext cx="203201" cy="20320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ru-RU" sz="256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16" name="TextBox 15"/>
          <p:cNvSpPr txBox="1"/>
          <p:nvPr/>
        </p:nvSpPr>
        <p:spPr>
          <a:xfrm>
            <a:off x="8839216" y="2539984"/>
            <a:ext cx="1219209" cy="48628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alibri"/>
                <a:ea typeface="+mn-ea"/>
                <a:cs typeface="+mn-cs"/>
                <a:sym typeface="Helvetica Light"/>
              </a:rPr>
              <a:t>2</a:t>
            </a:r>
          </a:p>
        </p:txBody>
      </p:sp>
      <p:sp>
        <p:nvSpPr>
          <p:cNvPr id="17" name="TextBox 16"/>
          <p:cNvSpPr txBox="1"/>
          <p:nvPr/>
        </p:nvSpPr>
        <p:spPr>
          <a:xfrm>
            <a:off x="7416806" y="2539984"/>
            <a:ext cx="711205" cy="486287"/>
          </a:xfrm>
          <a:prstGeom prst="rect">
            <a:avLst/>
          </a:prstGeom>
          <a:solidFill>
            <a:schemeClr val="bg1"/>
          </a:solid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alibri"/>
                <a:ea typeface="+mn-ea"/>
                <a:cs typeface="+mn-cs"/>
                <a:sym typeface="Helvetica Light"/>
              </a:rPr>
              <a:t>1</a:t>
            </a:r>
          </a:p>
        </p:txBody>
      </p:sp>
    </p:spTree>
    <p:extLst>
      <p:ext uri="{BB962C8B-B14F-4D97-AF65-F5344CB8AC3E}">
        <p14:creationId xmlns:p14="http://schemas.microsoft.com/office/powerpoint/2010/main" val="174462689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graphicFrame>
        <p:nvGraphicFramePr>
          <p:cNvPr id="11" name="Таблица 10"/>
          <p:cNvGraphicFramePr>
            <a:graphicFrameLocks noGrp="1"/>
          </p:cNvGraphicFramePr>
          <p:nvPr>
            <p:extLst/>
          </p:nvPr>
        </p:nvGraphicFramePr>
        <p:xfrm>
          <a:off x="562541" y="1599636"/>
          <a:ext cx="11777311" cy="6966541"/>
        </p:xfrm>
        <a:graphic>
          <a:graphicData uri="http://schemas.openxmlformats.org/drawingml/2006/table">
            <a:tbl>
              <a:tblPr/>
              <a:tblGrid>
                <a:gridCol w="4092638">
                  <a:extLst>
                    <a:ext uri="{9D8B030D-6E8A-4147-A177-3AD203B41FA5}">
                      <a16:colId xmlns:a16="http://schemas.microsoft.com/office/drawing/2014/main" val="20000"/>
                    </a:ext>
                  </a:extLst>
                </a:gridCol>
                <a:gridCol w="841067">
                  <a:extLst>
                    <a:ext uri="{9D8B030D-6E8A-4147-A177-3AD203B41FA5}">
                      <a16:colId xmlns:a16="http://schemas.microsoft.com/office/drawing/2014/main" val="20001"/>
                    </a:ext>
                  </a:extLst>
                </a:gridCol>
                <a:gridCol w="841067">
                  <a:extLst>
                    <a:ext uri="{9D8B030D-6E8A-4147-A177-3AD203B41FA5}">
                      <a16:colId xmlns:a16="http://schemas.microsoft.com/office/drawing/2014/main" val="20002"/>
                    </a:ext>
                  </a:extLst>
                </a:gridCol>
                <a:gridCol w="841067">
                  <a:extLst>
                    <a:ext uri="{9D8B030D-6E8A-4147-A177-3AD203B41FA5}">
                      <a16:colId xmlns:a16="http://schemas.microsoft.com/office/drawing/2014/main" val="20003"/>
                    </a:ext>
                  </a:extLst>
                </a:gridCol>
                <a:gridCol w="841067">
                  <a:extLst>
                    <a:ext uri="{9D8B030D-6E8A-4147-A177-3AD203B41FA5}">
                      <a16:colId xmlns:a16="http://schemas.microsoft.com/office/drawing/2014/main" val="20004"/>
                    </a:ext>
                  </a:extLst>
                </a:gridCol>
                <a:gridCol w="876656">
                  <a:extLst>
                    <a:ext uri="{9D8B030D-6E8A-4147-A177-3AD203B41FA5}">
                      <a16:colId xmlns:a16="http://schemas.microsoft.com/office/drawing/2014/main" val="20005"/>
                    </a:ext>
                  </a:extLst>
                </a:gridCol>
                <a:gridCol w="876656">
                  <a:extLst>
                    <a:ext uri="{9D8B030D-6E8A-4147-A177-3AD203B41FA5}">
                      <a16:colId xmlns:a16="http://schemas.microsoft.com/office/drawing/2014/main" val="20006"/>
                    </a:ext>
                  </a:extLst>
                </a:gridCol>
                <a:gridCol w="804291">
                  <a:extLst>
                    <a:ext uri="{9D8B030D-6E8A-4147-A177-3AD203B41FA5}">
                      <a16:colId xmlns:a16="http://schemas.microsoft.com/office/drawing/2014/main" val="20007"/>
                    </a:ext>
                  </a:extLst>
                </a:gridCol>
                <a:gridCol w="881401">
                  <a:extLst>
                    <a:ext uri="{9D8B030D-6E8A-4147-A177-3AD203B41FA5}">
                      <a16:colId xmlns:a16="http://schemas.microsoft.com/office/drawing/2014/main" val="20008"/>
                    </a:ext>
                  </a:extLst>
                </a:gridCol>
                <a:gridCol w="881401">
                  <a:extLst>
                    <a:ext uri="{9D8B030D-6E8A-4147-A177-3AD203B41FA5}">
                      <a16:colId xmlns:a16="http://schemas.microsoft.com/office/drawing/2014/main" val="20009"/>
                    </a:ext>
                  </a:extLst>
                </a:gridCol>
              </a:tblGrid>
              <a:tr h="736939">
                <a:tc rowSpan="2">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Река - пост</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Осадки </a:t>
                      </a:r>
                      <a:r>
                        <a:rPr lang="ru-RU" sz="2400" b="1" i="1">
                          <a:solidFill>
                            <a:srgbClr val="002060"/>
                          </a:solidFill>
                          <a:latin typeface="Century Gothic" panose="020B0502020202020204" pitchFamily="34" charset="0"/>
                          <a:ea typeface="Times New Roman"/>
                          <a:cs typeface="Arial" pitchFamily="34" charset="0"/>
                        </a:rPr>
                        <a:t>Р</a:t>
                      </a:r>
                      <a:r>
                        <a:rPr lang="ru-RU" sz="2400" b="1">
                          <a:solidFill>
                            <a:srgbClr val="002060"/>
                          </a:solidFill>
                          <a:latin typeface="Century Gothic" panose="020B0502020202020204" pitchFamily="34" charset="0"/>
                          <a:ea typeface="Times New Roman"/>
                          <a:cs typeface="Arial" pitchFamily="34" charset="0"/>
                        </a:rPr>
                        <a:t>, мм</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Сток </a:t>
                      </a:r>
                      <a:r>
                        <a:rPr lang="ru-RU" sz="2400" b="1" i="1" dirty="0">
                          <a:solidFill>
                            <a:srgbClr val="002060"/>
                          </a:solidFill>
                          <a:latin typeface="Century Gothic" panose="020B0502020202020204" pitchFamily="34" charset="0"/>
                          <a:ea typeface="Times New Roman"/>
                          <a:cs typeface="Arial" pitchFamily="34" charset="0"/>
                        </a:rPr>
                        <a:t>R</a:t>
                      </a:r>
                      <a:r>
                        <a:rPr lang="ru-RU" sz="2400" b="1" dirty="0">
                          <a:solidFill>
                            <a:srgbClr val="002060"/>
                          </a:solidFill>
                          <a:latin typeface="Century Gothic" panose="020B0502020202020204" pitchFamily="34" charset="0"/>
                          <a:ea typeface="Times New Roman"/>
                          <a:cs typeface="Arial" pitchFamily="34" charset="0"/>
                        </a:rPr>
                        <a:t>, мм</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Испарение </a:t>
                      </a:r>
                      <a:r>
                        <a:rPr lang="ru-RU" sz="2400" b="1" i="1">
                          <a:solidFill>
                            <a:srgbClr val="002060"/>
                          </a:solidFill>
                          <a:latin typeface="Century Gothic" panose="020B0502020202020204" pitchFamily="34" charset="0"/>
                          <a:ea typeface="Times New Roman"/>
                          <a:cs typeface="Arial" pitchFamily="34" charset="0"/>
                        </a:rPr>
                        <a:t>E</a:t>
                      </a:r>
                      <a:r>
                        <a:rPr lang="ru-RU" sz="2400" b="1">
                          <a:solidFill>
                            <a:srgbClr val="002060"/>
                          </a:solidFill>
                          <a:latin typeface="Century Gothic" panose="020B0502020202020204" pitchFamily="34" charset="0"/>
                          <a:ea typeface="Times New Roman"/>
                          <a:cs typeface="Arial" pitchFamily="34" charset="0"/>
                        </a:rPr>
                        <a:t>, мм</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98751">
                <a:tc vMerge="1">
                  <a:txBody>
                    <a:bodyPr/>
                    <a:lstStyle/>
                    <a:p>
                      <a:endParaRPr lang="ru-RU"/>
                    </a:p>
                  </a:txBody>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Δ, %</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Δ, %</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Δ, %</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1"/>
                  </a:ext>
                </a:extLst>
              </a:tr>
              <a:tr h="398751">
                <a:tc>
                  <a:txBody>
                    <a:bodyPr/>
                    <a:lstStyle/>
                    <a:p>
                      <a:pPr marL="0" indent="180975"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Ока – г. Горбатов</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618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658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6.5</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147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173</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18.0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471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485</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smtClean="0">
                          <a:solidFill>
                            <a:srgbClr val="002060"/>
                          </a:solidFill>
                          <a:latin typeface="Century Gothic" panose="020B0502020202020204" pitchFamily="34" charset="0"/>
                          <a:ea typeface="Times New Roman"/>
                          <a:cs typeface="Arial" pitchFamily="34" charset="0"/>
                        </a:rPr>
                        <a:t>3.0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2"/>
                  </a:ext>
                </a:extLst>
              </a:tr>
              <a:tr h="444638">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Дон – ст. Раздорская</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506</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543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7.2</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28.1</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23.8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-15.4</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478</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519</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8.6</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3"/>
                  </a:ext>
                </a:extLst>
              </a:tr>
              <a:tr h="444638">
                <a:tc>
                  <a:txBody>
                    <a:bodyPr/>
                    <a:lstStyle/>
                    <a:p>
                      <a:pPr marL="0" indent="180975"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Дон – х. </a:t>
                      </a:r>
                      <a:r>
                        <a:rPr lang="ru-RU" sz="2400" b="1" dirty="0" err="1">
                          <a:solidFill>
                            <a:srgbClr val="002060"/>
                          </a:solidFill>
                          <a:latin typeface="Century Gothic" panose="020B0502020202020204" pitchFamily="34" charset="0"/>
                          <a:ea typeface="Times New Roman"/>
                          <a:cs typeface="Arial" pitchFamily="34" charset="0"/>
                        </a:rPr>
                        <a:t>Беляевский</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528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smtClean="0">
                          <a:solidFill>
                            <a:srgbClr val="002060"/>
                          </a:solidFill>
                          <a:latin typeface="Century Gothic" panose="020B0502020202020204" pitchFamily="34" charset="0"/>
                          <a:ea typeface="Times New Roman"/>
                          <a:cs typeface="Arial" pitchFamily="34" charset="0"/>
                        </a:rPr>
                        <a:t>550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4.3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85.6</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85.2</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FF0000"/>
                          </a:solidFill>
                          <a:latin typeface="Century Gothic" panose="020B0502020202020204" pitchFamily="34" charset="0"/>
                          <a:ea typeface="Times New Roman"/>
                          <a:cs typeface="Arial" pitchFamily="34" charset="0"/>
                        </a:rPr>
                        <a:t>-0.46</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442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465</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5.3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4"/>
                  </a:ext>
                </a:extLst>
              </a:tr>
              <a:tr h="736939">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Печора – с. Усть-Цильма</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622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648</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4.3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434</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455</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4.84</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188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194</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3.0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5"/>
                  </a:ext>
                </a:extLst>
              </a:tr>
              <a:tr h="757148">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Северная Двина – с. Усть-Пинега</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664</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664</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0.03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287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296</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3.08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377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368</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-2.3</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6"/>
                  </a:ext>
                </a:extLst>
              </a:tr>
              <a:tr h="398751">
                <a:tc>
                  <a:txBody>
                    <a:bodyPr/>
                    <a:lstStyle/>
                    <a:p>
                      <a:pPr marL="0" indent="180975"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Урал – г. Оренбург</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421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424</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0.60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37.9</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39.3</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3.78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383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385</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0.3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7"/>
                  </a:ext>
                </a:extLst>
              </a:tr>
              <a:tr h="757148">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Вятка – с. Вятские Поляны</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591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632</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7.0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227</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smtClean="0">
                          <a:solidFill>
                            <a:srgbClr val="002060"/>
                          </a:solidFill>
                          <a:latin typeface="Century Gothic" panose="020B0502020202020204" pitchFamily="34" charset="0"/>
                          <a:ea typeface="Times New Roman"/>
                          <a:cs typeface="Arial" pitchFamily="34" charset="0"/>
                        </a:rPr>
                        <a:t>270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18.9</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363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362</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FF0000"/>
                          </a:solidFill>
                          <a:latin typeface="Century Gothic" panose="020B0502020202020204" pitchFamily="34" charset="0"/>
                          <a:ea typeface="Times New Roman"/>
                          <a:cs typeface="Arial" pitchFamily="34" charset="0"/>
                        </a:rPr>
                        <a:t>-0.5</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8"/>
                  </a:ext>
                </a:extLst>
              </a:tr>
              <a:tr h="398751">
                <a:tc>
                  <a:txBody>
                    <a:bodyPr/>
                    <a:lstStyle/>
                    <a:p>
                      <a:pPr marL="0" indent="180975"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Белая – г. Бирск</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591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594</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smtClean="0">
                          <a:solidFill>
                            <a:srgbClr val="002060"/>
                          </a:solidFill>
                          <a:latin typeface="Century Gothic" panose="020B0502020202020204" pitchFamily="34" charset="0"/>
                          <a:ea typeface="Times New Roman"/>
                          <a:cs typeface="Arial" pitchFamily="34" charset="0"/>
                        </a:rPr>
                        <a:t>0.54</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216</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227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5.19</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375</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367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-2.1</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09"/>
                  </a:ext>
                </a:extLst>
              </a:tr>
              <a:tr h="736939">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Нева – с. Новосаратовка</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smtClean="0">
                          <a:solidFill>
                            <a:srgbClr val="002060"/>
                          </a:solidFill>
                          <a:latin typeface="Century Gothic" panose="020B0502020202020204" pitchFamily="34" charset="0"/>
                          <a:ea typeface="Times New Roman"/>
                          <a:cs typeface="Arial" pitchFamily="34" charset="0"/>
                        </a:rPr>
                        <a:t>640</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683</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6.7</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271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281</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3.83</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369</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smtClean="0">
                          <a:solidFill>
                            <a:srgbClr val="002060"/>
                          </a:solidFill>
                          <a:latin typeface="Century Gothic" panose="020B0502020202020204" pitchFamily="34" charset="0"/>
                          <a:ea typeface="Times New Roman"/>
                          <a:cs typeface="Arial" pitchFamily="34" charset="0"/>
                        </a:rPr>
                        <a:t>402</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8.8</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10"/>
                  </a:ext>
                </a:extLst>
              </a:tr>
              <a:tr h="757148">
                <a:tc>
                  <a:txBody>
                    <a:bodyPr/>
                    <a:lstStyle/>
                    <a:p>
                      <a:pPr marL="180975" indent="0" algn="l">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р. Мезень – с. </a:t>
                      </a:r>
                      <a:r>
                        <a:rPr lang="ru-RU" sz="2400" b="1" dirty="0" err="1">
                          <a:solidFill>
                            <a:srgbClr val="002060"/>
                          </a:solidFill>
                          <a:latin typeface="Century Gothic" panose="020B0502020202020204" pitchFamily="34" charset="0"/>
                          <a:ea typeface="Times New Roman"/>
                          <a:cs typeface="Arial" pitchFamily="34" charset="0"/>
                        </a:rPr>
                        <a:t>Малонисогорская</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685</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616</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a:t>
                      </a:r>
                      <a:r>
                        <a:rPr lang="ru-RU" sz="2400" b="1" dirty="0" smtClean="0">
                          <a:solidFill>
                            <a:srgbClr val="FF0000"/>
                          </a:solidFill>
                          <a:latin typeface="Century Gothic" panose="020B0502020202020204" pitchFamily="34" charset="0"/>
                          <a:ea typeface="Times New Roman"/>
                          <a:cs typeface="Arial" pitchFamily="34" charset="0"/>
                        </a:rPr>
                        <a:t>10</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369</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a:solidFill>
                            <a:srgbClr val="002060"/>
                          </a:solidFill>
                          <a:latin typeface="Century Gothic" panose="020B0502020202020204" pitchFamily="34" charset="0"/>
                          <a:ea typeface="Times New Roman"/>
                          <a:cs typeface="Arial" pitchFamily="34" charset="0"/>
                        </a:rPr>
                        <a:t>355</a:t>
                      </a:r>
                      <a:endParaRPr lang="ru-RU" sz="2400" b="1">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-3.84</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316</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002060"/>
                          </a:solidFill>
                          <a:latin typeface="Century Gothic" panose="020B0502020202020204" pitchFamily="34" charset="0"/>
                          <a:ea typeface="Times New Roman"/>
                          <a:cs typeface="Arial" pitchFamily="34" charset="0"/>
                        </a:rPr>
                        <a:t>261</a:t>
                      </a:r>
                      <a:endParaRPr lang="ru-RU" sz="2400" b="1" dirty="0">
                        <a:solidFill>
                          <a:srgbClr val="00206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2400" b="1" dirty="0">
                          <a:solidFill>
                            <a:srgbClr val="FF0000"/>
                          </a:solidFill>
                          <a:latin typeface="Century Gothic" panose="020B0502020202020204" pitchFamily="34" charset="0"/>
                          <a:ea typeface="Times New Roman"/>
                          <a:cs typeface="Arial" pitchFamily="34" charset="0"/>
                        </a:rPr>
                        <a:t>-17.4</a:t>
                      </a:r>
                      <a:endParaRPr lang="ru-RU" sz="2400" b="1" dirty="0">
                        <a:solidFill>
                          <a:srgbClr val="FF0000"/>
                        </a:solidFill>
                        <a:latin typeface="Century Gothic" panose="020B0502020202020204" pitchFamily="34" charset="0"/>
                        <a:ea typeface="Calibri"/>
                        <a:cs typeface="Arial"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EB9"/>
                    </a:solidFill>
                  </a:tcPr>
                </a:tc>
                <a:extLst>
                  <a:ext uri="{0D108BD9-81ED-4DB2-BD59-A6C34878D82A}">
                    <a16:rowId xmlns:a16="http://schemas.microsoft.com/office/drawing/2014/main" val="10011"/>
                  </a:ext>
                </a:extLst>
              </a:tr>
            </a:tbl>
          </a:graphicData>
        </a:graphic>
      </p:graphicFrame>
      <p:sp>
        <p:nvSpPr>
          <p:cNvPr id="46" name="Прямоугольник 2"/>
          <p:cNvSpPr>
            <a:spLocks noChangeArrowheads="1"/>
          </p:cNvSpPr>
          <p:nvPr/>
        </p:nvSpPr>
        <p:spPr bwMode="auto">
          <a:xfrm>
            <a:off x="357717" y="149176"/>
            <a:ext cx="11585781" cy="149297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слоя испарения для крупных речных бассейнов</a:t>
            </a: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18</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12" name="TextBox 11"/>
          <p:cNvSpPr txBox="1"/>
          <p:nvPr/>
        </p:nvSpPr>
        <p:spPr>
          <a:xfrm>
            <a:off x="0" y="8563610"/>
            <a:ext cx="13004800" cy="880434"/>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1707"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*учтены потери воды на заполнение Цимлянского и </a:t>
            </a:r>
            <a:r>
              <a:rPr kumimoji="0" lang="ru-RU" sz="1707"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Helvetica Light"/>
              </a:rPr>
              <a:t>Ириклинского</a:t>
            </a:r>
            <a:r>
              <a:rPr kumimoji="0" lang="ru-RU" sz="1707"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  водохранилищ </a:t>
            </a:r>
          </a:p>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1707"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 Дон – Раздорская – участок бассейна между створами Раздорская и </a:t>
            </a:r>
            <a:r>
              <a:rPr kumimoji="0" lang="ru-RU" sz="1707"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Helvetica Light"/>
              </a:rPr>
              <a:t>Беляевский</a:t>
            </a:r>
            <a:endParaRPr kumimoji="0" lang="ru-RU" sz="1707"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endParaRPr>
          </a:p>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1707"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1 – 1945-1977 гг., 2 – 1978-2014 гг.</a:t>
            </a:r>
          </a:p>
        </p:txBody>
      </p:sp>
    </p:spTree>
    <p:extLst>
      <p:ext uri="{BB962C8B-B14F-4D97-AF65-F5344CB8AC3E}">
        <p14:creationId xmlns:p14="http://schemas.microsoft.com/office/powerpoint/2010/main" val="35816888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320455" y="149244"/>
            <a:ext cx="12186954" cy="149297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Динамика бассейновых </a:t>
            </a:r>
            <a:r>
              <a:rPr kumimoji="0" lang="ru-RU" sz="4551"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charset="0"/>
                <a:sym typeface="Helvetica Light"/>
              </a:rPr>
              <a:t>влагозапасов</a:t>
            </a: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 за 2002-2015 гг.</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19</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15" name="Picture 2" descr="D:\google\кандидатская\карты и графики\промежуточные\tr_min_gr.png"/>
          <p:cNvPicPr>
            <a:picLocks noChangeAspect="1" noChangeArrowheads="1"/>
          </p:cNvPicPr>
          <p:nvPr/>
        </p:nvPicPr>
        <p:blipFill>
          <a:blip r:embed="rId3" cstate="print"/>
          <a:srcRect l="3769" r="-905" b="2656"/>
          <a:stretch>
            <a:fillRect/>
          </a:stretch>
        </p:blipFill>
        <p:spPr bwMode="auto">
          <a:xfrm>
            <a:off x="1279420" y="2732890"/>
            <a:ext cx="4710923" cy="6672250"/>
          </a:xfrm>
          <a:prstGeom prst="rect">
            <a:avLst/>
          </a:prstGeom>
          <a:noFill/>
        </p:spPr>
      </p:pic>
      <p:pic>
        <p:nvPicPr>
          <p:cNvPr id="16" name="Picture 3" descr="D:\google\кандидатская\карты и графики\промежуточные\max_tr_grace.png"/>
          <p:cNvPicPr>
            <a:picLocks noChangeAspect="1" noChangeArrowheads="1"/>
          </p:cNvPicPr>
          <p:nvPr/>
        </p:nvPicPr>
        <p:blipFill>
          <a:blip r:embed="rId4" cstate="print"/>
          <a:srcRect l="-331" r="-3140" b="2656"/>
          <a:stretch>
            <a:fillRect/>
          </a:stretch>
        </p:blipFill>
        <p:spPr bwMode="auto">
          <a:xfrm>
            <a:off x="7116868" y="2698932"/>
            <a:ext cx="5018158" cy="6672249"/>
          </a:xfrm>
          <a:prstGeom prst="rect">
            <a:avLst/>
          </a:prstGeom>
          <a:noFill/>
        </p:spPr>
      </p:pic>
      <p:sp>
        <p:nvSpPr>
          <p:cNvPr id="2" name="Прямоугольник 1"/>
          <p:cNvSpPr/>
          <p:nvPr/>
        </p:nvSpPr>
        <p:spPr>
          <a:xfrm>
            <a:off x="460129" y="1569660"/>
            <a:ext cx="12047280" cy="967701"/>
          </a:xfrm>
          <a:prstGeom prst="rect">
            <a:avLst/>
          </a:prstGeom>
          <a:solidFill>
            <a:schemeClr val="accent6">
              <a:lumMod val="40000"/>
              <a:lumOff val="60000"/>
            </a:schemeClr>
          </a:solidFill>
        </p:spPr>
        <p:txBody>
          <a:bodyPr wrap="square">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Helvetica Light"/>
              </a:rPr>
              <a:t>Изменение минимальных (слева) </a:t>
            </a:r>
          </a:p>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Helvetica Light"/>
              </a:rPr>
              <a:t>и максимальных (справа) за год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sym typeface="Helvetica Light"/>
              </a:rPr>
              <a:t>общих </a:t>
            </a:r>
            <a:r>
              <a:rPr kumimoji="0" lang="ru-RU" sz="2844"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mn-cs"/>
                <a:sym typeface="Helvetica Light"/>
              </a:rPr>
              <a:t>влагозапасов</a:t>
            </a:r>
            <a:r>
              <a:rPr kumimoji="0" lang="ru-RU" sz="2844"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Helvetica Light"/>
              </a:rPr>
              <a:t>, мм/год</a:t>
            </a:r>
          </a:p>
        </p:txBody>
      </p:sp>
    </p:spTree>
    <p:extLst>
      <p:ext uri="{BB962C8B-B14F-4D97-AF65-F5344CB8AC3E}">
        <p14:creationId xmlns:p14="http://schemas.microsoft.com/office/powerpoint/2010/main" val="32095276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p:cNvSpPr>
            <a:spLocks noChangeArrowheads="1"/>
          </p:cNvSpPr>
          <p:nvPr/>
        </p:nvSpPr>
        <p:spPr bwMode="auto">
          <a:xfrm>
            <a:off x="211749" y="189832"/>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24" y="459935"/>
            <a:ext cx="5375937" cy="7106842"/>
          </a:xfrm>
          <a:prstGeom prst="rect">
            <a:avLst/>
          </a:prstGeom>
          <a:ln w="22225">
            <a:solidFill>
              <a:srgbClr val="002060"/>
            </a:solidFill>
          </a:ln>
        </p:spPr>
      </p:pic>
      <p:pic>
        <p:nvPicPr>
          <p:cNvPr id="7" name="Рисунок 6"/>
          <p:cNvPicPr>
            <a:picLocks noChangeAspect="1"/>
          </p:cNvPicPr>
          <p:nvPr/>
        </p:nvPicPr>
        <p:blipFill rotWithShape="1">
          <a:blip r:embed="rId4"/>
          <a:srcRect l="3455" t="2318" r="5300"/>
          <a:stretch/>
        </p:blipFill>
        <p:spPr>
          <a:xfrm>
            <a:off x="5981065" y="459935"/>
            <a:ext cx="6540129" cy="8897129"/>
          </a:xfrm>
          <a:prstGeom prst="rect">
            <a:avLst/>
          </a:prstGeom>
          <a:ln w="22225">
            <a:solidFill>
              <a:srgbClr val="002060"/>
            </a:solidFill>
          </a:ln>
        </p:spPr>
      </p:pic>
      <p:sp>
        <p:nvSpPr>
          <p:cNvPr id="4" name="Номер слайда 3"/>
          <p:cNvSpPr>
            <a:spLocks noGrp="1"/>
          </p:cNvSpPr>
          <p:nvPr>
            <p:ph type="sldNum" sz="quarter" idx="12"/>
          </p:nvPr>
        </p:nvSpPr>
        <p:spPr/>
        <p:txBody>
          <a:bodyPr/>
          <a:lstStyle/>
          <a:p>
            <a:pPr fontAlgn="base">
              <a:spcBef>
                <a:spcPct val="0"/>
              </a:spcBef>
              <a:spcAft>
                <a:spcPct val="0"/>
              </a:spcAft>
              <a:defRPr/>
            </a:pPr>
            <a:fld id="{E13AEABB-BD74-4991-B2BA-1F991D826C99}" type="slidenum">
              <a:rPr lang="ru-RU" altLang="ru-RU" smtClean="0">
                <a:latin typeface="Tahoma" panose="020B0604030504040204" pitchFamily="34" charset="0"/>
                <a:cs typeface="Arial" panose="020B0604020202020204" pitchFamily="34" charset="0"/>
              </a:rPr>
              <a:pPr fontAlgn="base">
                <a:spcBef>
                  <a:spcPct val="0"/>
                </a:spcBef>
                <a:spcAft>
                  <a:spcPct val="0"/>
                </a:spcAft>
                <a:defRPr/>
              </a:pPr>
              <a:t>2</a:t>
            </a:fld>
            <a:endParaRPr lang="ru-RU" altLang="ru-RU" smtClean="0">
              <a:latin typeface="Tahoma" panose="020B0604030504040204" pitchFamily="34" charset="0"/>
              <a:cs typeface="Arial" panose="020B0604020202020204" pitchFamily="34" charset="0"/>
            </a:endParaRPr>
          </a:p>
        </p:txBody>
      </p:sp>
      <p:pic>
        <p:nvPicPr>
          <p:cNvPr id="13" name="Рисунок 12"/>
          <p:cNvPicPr>
            <a:picLocks noChangeAspect="1"/>
          </p:cNvPicPr>
          <p:nvPr/>
        </p:nvPicPr>
        <p:blipFill rotWithShape="1">
          <a:blip r:embed="rId5"/>
          <a:srcRect t="48748" r="5099" b="1777"/>
          <a:stretch/>
        </p:blipFill>
        <p:spPr>
          <a:xfrm>
            <a:off x="605128" y="6898105"/>
            <a:ext cx="3850478" cy="2491042"/>
          </a:xfrm>
          <a:prstGeom prst="rect">
            <a:avLst/>
          </a:prstGeom>
          <a:ln w="22225">
            <a:solidFill>
              <a:srgbClr val="002060"/>
            </a:solidFill>
          </a:ln>
        </p:spPr>
      </p:pic>
      <p:sp>
        <p:nvSpPr>
          <p:cNvPr id="8" name="TextBox 7"/>
          <p:cNvSpPr txBox="1"/>
          <p:nvPr/>
        </p:nvSpPr>
        <p:spPr>
          <a:xfrm>
            <a:off x="11878423" y="321733"/>
            <a:ext cx="678268" cy="530017"/>
          </a:xfrm>
          <a:prstGeom prst="rect">
            <a:avLst/>
          </a:prstGeom>
          <a:solidFill>
            <a:schemeClr val="bg1"/>
          </a:solid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2078484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320455" y="203302"/>
            <a:ext cx="12186954" cy="79265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Изменение годового стока</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20</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15" name="Picture 1" descr="D:\google\кандидатская\январь 2018\картинки\сток_изм.jpg"/>
          <p:cNvPicPr>
            <a:picLocks noChangeAspect="1" noChangeArrowheads="1"/>
          </p:cNvPicPr>
          <p:nvPr/>
        </p:nvPicPr>
        <p:blipFill>
          <a:blip r:embed="rId3" cstate="print"/>
          <a:srcRect/>
          <a:stretch>
            <a:fillRect/>
          </a:stretch>
        </p:blipFill>
        <p:spPr bwMode="auto">
          <a:xfrm>
            <a:off x="624402" y="988982"/>
            <a:ext cx="5416037" cy="7653393"/>
          </a:xfrm>
          <a:prstGeom prst="rect">
            <a:avLst/>
          </a:prstGeom>
          <a:noFill/>
        </p:spPr>
      </p:pic>
      <p:sp>
        <p:nvSpPr>
          <p:cNvPr id="16" name="TextBox 15"/>
          <p:cNvSpPr txBox="1"/>
          <p:nvPr/>
        </p:nvSpPr>
        <p:spPr>
          <a:xfrm>
            <a:off x="111485" y="8610963"/>
            <a:ext cx="6604811" cy="880241"/>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Изменение годового стока,  % </a:t>
            </a:r>
          </a:p>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[Атлас возобновляемых …, 2014]</a:t>
            </a:r>
          </a:p>
        </p:txBody>
      </p:sp>
      <p:pic>
        <p:nvPicPr>
          <p:cNvPr id="17" name="Picture 2" descr="D:\google\кандидатская\карты и графики\промежуточные\p_value.png"/>
          <p:cNvPicPr>
            <a:picLocks noChangeAspect="1" noChangeArrowheads="1"/>
          </p:cNvPicPr>
          <p:nvPr/>
        </p:nvPicPr>
        <p:blipFill>
          <a:blip r:embed="rId4" cstate="print"/>
          <a:srcRect/>
          <a:stretch>
            <a:fillRect/>
          </a:stretch>
        </p:blipFill>
        <p:spPr bwMode="auto">
          <a:xfrm>
            <a:off x="6831952" y="1034981"/>
            <a:ext cx="5457404" cy="7711849"/>
          </a:xfrm>
          <a:prstGeom prst="rect">
            <a:avLst/>
          </a:prstGeom>
          <a:noFill/>
        </p:spPr>
      </p:pic>
      <p:sp>
        <p:nvSpPr>
          <p:cNvPr id="18" name="TextBox 17"/>
          <p:cNvSpPr txBox="1"/>
          <p:nvPr/>
        </p:nvSpPr>
        <p:spPr>
          <a:xfrm>
            <a:off x="7020243" y="8590146"/>
            <a:ext cx="4915746" cy="880241"/>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Значимость изменения годового стока</a:t>
            </a:r>
            <a:r>
              <a:rPr kumimoji="0" lang="en-US"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 (p-value, </a:t>
            </a: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a:t>
            </a:r>
            <a:r>
              <a:rPr kumimoji="0" lang="en-US"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a:t>
            </a:r>
            <a:endPar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p:txBody>
      </p:sp>
    </p:spTree>
    <p:extLst>
      <p:ext uri="{BB962C8B-B14F-4D97-AF65-F5344CB8AC3E}">
        <p14:creationId xmlns:p14="http://schemas.microsoft.com/office/powerpoint/2010/main" val="187780405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270007" y="170005"/>
            <a:ext cx="12186954" cy="1492973"/>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551"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Вклад осадков и потенциального испарения в изменение речного стока</a:t>
            </a: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21</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15" name="Picture 2" descr="D:\google\кандидатская\январь 2018\картинки\pr_part.jpg"/>
          <p:cNvPicPr>
            <a:picLocks noChangeAspect="1" noChangeArrowheads="1"/>
          </p:cNvPicPr>
          <p:nvPr/>
        </p:nvPicPr>
        <p:blipFill>
          <a:blip r:embed="rId3" cstate="print"/>
          <a:srcRect l="4038"/>
          <a:stretch>
            <a:fillRect/>
          </a:stretch>
        </p:blipFill>
        <p:spPr bwMode="auto">
          <a:xfrm>
            <a:off x="972186" y="1717529"/>
            <a:ext cx="4484659" cy="6603922"/>
          </a:xfrm>
          <a:prstGeom prst="rect">
            <a:avLst/>
          </a:prstGeom>
          <a:noFill/>
        </p:spPr>
      </p:pic>
      <p:sp>
        <p:nvSpPr>
          <p:cNvPr id="16" name="TextBox 15"/>
          <p:cNvSpPr txBox="1"/>
          <p:nvPr/>
        </p:nvSpPr>
        <p:spPr>
          <a:xfrm>
            <a:off x="0" y="8303633"/>
            <a:ext cx="5785520" cy="923971"/>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702"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Вклад осадков в изменение речного стока, %</a:t>
            </a:r>
          </a:p>
        </p:txBody>
      </p:sp>
      <p:pic>
        <p:nvPicPr>
          <p:cNvPr id="17"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06617" y="3566131"/>
            <a:ext cx="4147577" cy="696201"/>
          </a:xfrm>
          <a:prstGeom prst="rect">
            <a:avLst/>
          </a:prstGeom>
          <a:noFill/>
        </p:spPr>
      </p:pic>
      <p:pic>
        <p:nvPicPr>
          <p:cNvPr id="18"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06616" y="4433018"/>
            <a:ext cx="4301278" cy="955840"/>
          </a:xfrm>
          <a:prstGeom prst="rect">
            <a:avLst/>
          </a:prstGeom>
          <a:noFill/>
        </p:spPr>
      </p:pic>
      <p:pic>
        <p:nvPicPr>
          <p:cNvPr id="2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19035" y="5522278"/>
            <a:ext cx="3858119" cy="1095516"/>
          </a:xfrm>
          <a:prstGeom prst="rect">
            <a:avLst/>
          </a:prstGeom>
          <a:noFill/>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l="28828"/>
          <a:stretch>
            <a:fillRect/>
          </a:stretch>
        </p:blipFill>
        <p:spPr bwMode="auto">
          <a:xfrm>
            <a:off x="5886802" y="7308775"/>
            <a:ext cx="3892763" cy="1765050"/>
          </a:xfrm>
          <a:prstGeom prst="rect">
            <a:avLst/>
          </a:prstGeom>
          <a:noFill/>
        </p:spPr>
      </p:pic>
      <p:sp>
        <p:nvSpPr>
          <p:cNvPr id="23" name="TextBox 22"/>
          <p:cNvSpPr txBox="1"/>
          <p:nvPr/>
        </p:nvSpPr>
        <p:spPr>
          <a:xfrm>
            <a:off x="5331498" y="1838318"/>
            <a:ext cx="7125463" cy="1668149"/>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Допускается что изменение речного стока произошло только в результате изменения осадков и потенциального испарения</a:t>
            </a:r>
          </a:p>
        </p:txBody>
      </p:sp>
      <p:sp>
        <p:nvSpPr>
          <p:cNvPr id="24" name="TextBox 23"/>
          <p:cNvSpPr txBox="1"/>
          <p:nvPr/>
        </p:nvSpPr>
        <p:spPr>
          <a:xfrm>
            <a:off x="5331499" y="6716723"/>
            <a:ext cx="6824300" cy="48628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Вклад изменения </a:t>
            </a:r>
            <a:r>
              <a:rPr kumimoji="0" lang="ru-RU" sz="256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Р</a:t>
            </a: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 в изменение </a:t>
            </a:r>
            <a:r>
              <a:rPr kumimoji="0" lang="en-US" sz="256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R</a:t>
            </a:r>
            <a:r>
              <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 %</a:t>
            </a:r>
          </a:p>
        </p:txBody>
      </p:sp>
    </p:spTree>
    <p:extLst>
      <p:ext uri="{BB962C8B-B14F-4D97-AF65-F5344CB8AC3E}">
        <p14:creationId xmlns:p14="http://schemas.microsoft.com/office/powerpoint/2010/main" val="34334648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2301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Изменение весеннего стока</a:t>
            </a:r>
            <a:endParaRPr kumimoji="0" lang="ru-RU" sz="4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22</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5723" t="4509" r="5231" b="5267"/>
          <a:stretch/>
        </p:blipFill>
        <p:spPr>
          <a:xfrm>
            <a:off x="641919" y="992642"/>
            <a:ext cx="5646001" cy="8089793"/>
          </a:xfrm>
          <a:prstGeom prst="rect">
            <a:avLst/>
          </a:prstGeom>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5364" t="5450" r="3993" b="4724"/>
          <a:stretch/>
        </p:blipFill>
        <p:spPr>
          <a:xfrm>
            <a:off x="6778505" y="992643"/>
            <a:ext cx="5772813" cy="8089793"/>
          </a:xfrm>
          <a:prstGeom prst="rect">
            <a:avLst/>
          </a:prstGeom>
        </p:spPr>
      </p:pic>
      <p:pic>
        <p:nvPicPr>
          <p:cNvPr id="5" name="Рисунок 4"/>
          <p:cNvPicPr>
            <a:picLocks noChangeAspect="1"/>
          </p:cNvPicPr>
          <p:nvPr/>
        </p:nvPicPr>
        <p:blipFill>
          <a:blip r:embed="rId5"/>
          <a:stretch>
            <a:fillRect/>
          </a:stretch>
        </p:blipFill>
        <p:spPr>
          <a:xfrm>
            <a:off x="6154418" y="8899889"/>
            <a:ext cx="6511092" cy="530398"/>
          </a:xfrm>
          <a:prstGeom prst="rect">
            <a:avLst/>
          </a:prstGeom>
        </p:spPr>
      </p:pic>
      <p:pic>
        <p:nvPicPr>
          <p:cNvPr id="8" name="Picture 8" descr="https://upload.wikimedia.org/wikipedia/ru/7/7d/%D0%9B%D0%BE%D0%B3%D0%BE%D1%82%D0%B8%D0%BF_%D0%93%D0%93%D0%9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1312" y="1599515"/>
            <a:ext cx="798650" cy="76989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6402" y="1599515"/>
            <a:ext cx="779175" cy="769899"/>
          </a:xfrm>
          <a:prstGeom prst="rect">
            <a:avLst/>
          </a:prstGeom>
        </p:spPr>
      </p:pic>
      <p:sp>
        <p:nvSpPr>
          <p:cNvPr id="10" name="Овал 9"/>
          <p:cNvSpPr/>
          <p:nvPr/>
        </p:nvSpPr>
        <p:spPr>
          <a:xfrm>
            <a:off x="8330656" y="1388019"/>
            <a:ext cx="2518611" cy="11928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725129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 name="AutoShape 4"/>
          <p:cNvSpPr>
            <a:spLocks noChangeArrowheads="1"/>
          </p:cNvSpPr>
          <p:nvPr/>
        </p:nvSpPr>
        <p:spPr bwMode="auto">
          <a:xfrm>
            <a:off x="299138" y="241790"/>
            <a:ext cx="12595200" cy="9321948"/>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6" name="Content Placeholder 5"/>
          <p:cNvPicPr>
            <a:picLocks noGrp="1" noChangeAspect="1"/>
          </p:cNvPicPr>
          <p:nvPr>
            <p:ph idx="4294967295"/>
          </p:nvPr>
        </p:nvPicPr>
        <p:blipFill>
          <a:blip r:embed="rId4"/>
          <a:stretch>
            <a:fillRect/>
          </a:stretch>
        </p:blipFill>
        <p:spPr>
          <a:xfrm>
            <a:off x="453401" y="1249400"/>
            <a:ext cx="6472499" cy="6156387"/>
          </a:xfrm>
          <a:prstGeom prst="rect">
            <a:avLst/>
          </a:prstGeom>
        </p:spPr>
      </p:pic>
      <p:pic>
        <p:nvPicPr>
          <p:cNvPr id="11" name="Picture 10"/>
          <p:cNvPicPr>
            <a:picLocks noChangeAspect="1"/>
          </p:cNvPicPr>
          <p:nvPr/>
        </p:nvPicPr>
        <p:blipFill>
          <a:blip r:embed="rId5"/>
          <a:stretch>
            <a:fillRect/>
          </a:stretch>
        </p:blipFill>
        <p:spPr>
          <a:xfrm>
            <a:off x="6927703" y="1231491"/>
            <a:ext cx="5755785" cy="5572756"/>
          </a:xfrm>
          <a:prstGeom prst="rect">
            <a:avLst/>
          </a:prstGeom>
        </p:spPr>
      </p:pic>
      <p:pic>
        <p:nvPicPr>
          <p:cNvPr id="14" name="Picture 13"/>
          <p:cNvPicPr>
            <a:picLocks noChangeAspect="1"/>
          </p:cNvPicPr>
          <p:nvPr/>
        </p:nvPicPr>
        <p:blipFill>
          <a:blip r:embed="rId6"/>
          <a:stretch>
            <a:fillRect/>
          </a:stretch>
        </p:blipFill>
        <p:spPr>
          <a:xfrm>
            <a:off x="7171055" y="6491841"/>
            <a:ext cx="2392486" cy="1402492"/>
          </a:xfrm>
          <a:prstGeom prst="rect">
            <a:avLst/>
          </a:prstGeom>
        </p:spPr>
      </p:pic>
      <p:sp>
        <p:nvSpPr>
          <p:cNvPr id="15" name="TextBox 14"/>
          <p:cNvSpPr txBox="1"/>
          <p:nvPr/>
        </p:nvSpPr>
        <p:spPr>
          <a:xfrm>
            <a:off x="7652433" y="6633907"/>
            <a:ext cx="2114520" cy="1317797"/>
          </a:xfrm>
          <a:prstGeom prst="rect">
            <a:avLst/>
          </a:prstGeom>
          <a:solidFill>
            <a:schemeClr val="bg1"/>
          </a:solidFill>
        </p:spPr>
        <p:txBody>
          <a:bodyPr wrap="square" rtlCol="0">
            <a:spAutoFit/>
          </a:bodyPr>
          <a:lstStyle/>
          <a:p>
            <a:pPr marL="0" marR="0" lvl="0" indent="0" algn="l" defTabSz="1300460" rtl="0" eaLnBrk="1" fontAlgn="base" latinLnBrk="0" hangingPunct="1">
              <a:lnSpc>
                <a:spcPct val="100000"/>
              </a:lnSpc>
              <a:spcBef>
                <a:spcPct val="0"/>
              </a:spcBef>
              <a:spcAft>
                <a:spcPct val="0"/>
              </a:spcAft>
              <a:buClrTx/>
              <a:buSzTx/>
              <a:buFontTx/>
              <a:buNone/>
              <a:tabLst/>
              <a:defRPr/>
            </a:pPr>
            <a:r>
              <a:rPr kumimoji="0" lang="de-DE" sz="1991" b="1" i="0" u="none" strike="noStrike" kern="1200" cap="none" spc="0" normalizeH="0" baseline="0" noProof="0" dirty="0">
                <a:ln>
                  <a:noFill/>
                </a:ln>
                <a:solidFill>
                  <a:srgbClr val="132E6F"/>
                </a:solidFill>
                <a:effectLst/>
                <a:uLnTx/>
                <a:uFillTx/>
                <a:latin typeface="Arial" charset="0"/>
                <a:ea typeface="+mn-ea"/>
                <a:cs typeface="+mn-cs"/>
                <a:sym typeface="Helvetica Light"/>
              </a:rPr>
              <a:t>Flood</a:t>
            </a: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de-DE" sz="1991" b="1" i="0" u="none" strike="noStrike" kern="1200" cap="none" spc="0" normalizeH="0" baseline="0" noProof="0" dirty="0">
                <a:ln>
                  <a:noFill/>
                </a:ln>
                <a:solidFill>
                  <a:srgbClr val="132E6F"/>
                </a:solidFill>
                <a:effectLst/>
                <a:uLnTx/>
                <a:uFillTx/>
                <a:latin typeface="Arial" charset="0"/>
                <a:ea typeface="+mn-ea"/>
                <a:cs typeface="+mn-cs"/>
                <a:sym typeface="Helvetica Light"/>
              </a:rPr>
              <a:t>Precipitation</a:t>
            </a: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de-DE" sz="1991" b="1" i="0" u="none" strike="noStrike" kern="1200" cap="none" spc="0" normalizeH="0" baseline="0" noProof="0" dirty="0">
                <a:ln>
                  <a:noFill/>
                </a:ln>
                <a:solidFill>
                  <a:srgbClr val="132E6F"/>
                </a:solidFill>
                <a:effectLst/>
                <a:uLnTx/>
                <a:uFillTx/>
                <a:latin typeface="Arial" charset="0"/>
                <a:ea typeface="+mn-ea"/>
                <a:cs typeface="+mn-cs"/>
                <a:sym typeface="Helvetica Light"/>
              </a:rPr>
              <a:t>Snowmelt</a:t>
            </a:r>
          </a:p>
          <a:p>
            <a:pPr marL="0" marR="0" lvl="0" indent="0" algn="l" defTabSz="1300460" rtl="0" eaLnBrk="1" fontAlgn="base" latinLnBrk="0" hangingPunct="1">
              <a:lnSpc>
                <a:spcPct val="100000"/>
              </a:lnSpc>
              <a:spcBef>
                <a:spcPct val="0"/>
              </a:spcBef>
              <a:spcAft>
                <a:spcPct val="0"/>
              </a:spcAft>
              <a:buClrTx/>
              <a:buSzTx/>
              <a:buFontTx/>
              <a:buNone/>
              <a:tabLst/>
              <a:defRPr/>
            </a:pPr>
            <a:r>
              <a:rPr kumimoji="0" lang="de-DE" sz="1991" b="1" i="0" u="none" strike="noStrike" kern="1200" cap="none" spc="0" normalizeH="0" baseline="0" noProof="0" dirty="0">
                <a:ln>
                  <a:noFill/>
                </a:ln>
                <a:solidFill>
                  <a:srgbClr val="132E6F"/>
                </a:solidFill>
                <a:effectLst/>
                <a:uLnTx/>
                <a:uFillTx/>
                <a:latin typeface="Arial" charset="0"/>
                <a:ea typeface="+mn-ea"/>
                <a:cs typeface="+mn-cs"/>
                <a:sym typeface="Helvetica Light"/>
              </a:rPr>
              <a:t>SoilMoisture</a:t>
            </a:r>
            <a:endParaRPr kumimoji="0" lang="en-US" sz="1991" b="1" i="0" u="none" strike="noStrike" kern="1200" cap="none" spc="0" normalizeH="0" baseline="0" noProof="0" dirty="0">
              <a:ln>
                <a:noFill/>
              </a:ln>
              <a:solidFill>
                <a:srgbClr val="132E6F"/>
              </a:solidFill>
              <a:effectLst/>
              <a:uLnTx/>
              <a:uFillTx/>
              <a:latin typeface="Arial" charset="0"/>
              <a:ea typeface="+mn-ea"/>
              <a:cs typeface="+mn-cs"/>
              <a:sym typeface="Helvetica Light"/>
            </a:endParaRPr>
          </a:p>
        </p:txBody>
      </p:sp>
      <p:sp>
        <p:nvSpPr>
          <p:cNvPr id="2" name="Полилиния 1"/>
          <p:cNvSpPr/>
          <p:nvPr/>
        </p:nvSpPr>
        <p:spPr>
          <a:xfrm>
            <a:off x="6699974" y="3670077"/>
            <a:ext cx="2001941" cy="2457894"/>
          </a:xfrm>
          <a:custGeom>
            <a:avLst/>
            <a:gdLst>
              <a:gd name="connsiteX0" fmla="*/ 0 w 2001941"/>
              <a:gd name="connsiteY0" fmla="*/ 359928 h 2457894"/>
              <a:gd name="connsiteX1" fmla="*/ 1387928 w 2001941"/>
              <a:gd name="connsiteY1" fmla="*/ 699 h 2457894"/>
              <a:gd name="connsiteX2" fmla="*/ 1812471 w 2001941"/>
              <a:gd name="connsiteY2" fmla="*/ 294614 h 2457894"/>
              <a:gd name="connsiteX3" fmla="*/ 1894114 w 2001941"/>
              <a:gd name="connsiteY3" fmla="*/ 1127371 h 2457894"/>
              <a:gd name="connsiteX4" fmla="*/ 326571 w 2001941"/>
              <a:gd name="connsiteY4" fmla="*/ 2368342 h 2457894"/>
              <a:gd name="connsiteX5" fmla="*/ 342900 w 2001941"/>
              <a:gd name="connsiteY5" fmla="*/ 2368342 h 245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1941" h="2457894">
                <a:moveTo>
                  <a:pt x="0" y="359928"/>
                </a:moveTo>
                <a:cubicBezTo>
                  <a:pt x="542925" y="185756"/>
                  <a:pt x="1085850" y="11585"/>
                  <a:pt x="1387928" y="699"/>
                </a:cubicBezTo>
                <a:cubicBezTo>
                  <a:pt x="1690007" y="-10187"/>
                  <a:pt x="1728107" y="106835"/>
                  <a:pt x="1812471" y="294614"/>
                </a:cubicBezTo>
                <a:cubicBezTo>
                  <a:pt x="1896835" y="482393"/>
                  <a:pt x="2141764" y="781750"/>
                  <a:pt x="1894114" y="1127371"/>
                </a:cubicBezTo>
                <a:cubicBezTo>
                  <a:pt x="1646464" y="1472992"/>
                  <a:pt x="326571" y="2368342"/>
                  <a:pt x="326571" y="2368342"/>
                </a:cubicBezTo>
                <a:cubicBezTo>
                  <a:pt x="68035" y="2575171"/>
                  <a:pt x="370114" y="2357456"/>
                  <a:pt x="342900" y="2368342"/>
                </a:cubicBezTo>
              </a:path>
            </a:pathLst>
          </a:custGeom>
          <a:noFill/>
          <a:ln w="31750" cap="flat">
            <a:solidFill>
              <a:srgbClr val="FFFF00"/>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Helvetica Light"/>
              <a:sym typeface="Helvetica Light"/>
            </a:endParaRPr>
          </a:p>
        </p:txBody>
      </p:sp>
      <p:sp>
        <p:nvSpPr>
          <p:cNvPr id="3" name="Овал 2"/>
          <p:cNvSpPr/>
          <p:nvPr/>
        </p:nvSpPr>
        <p:spPr>
          <a:xfrm rot="20111655">
            <a:off x="8455977" y="2452393"/>
            <a:ext cx="1318743" cy="2286000"/>
          </a:xfrm>
          <a:prstGeom prst="ellipse">
            <a:avLst/>
          </a:prstGeom>
          <a:noFill/>
          <a:ln w="31750" cap="flat">
            <a:solidFill>
              <a:srgbClr val="FFFF00"/>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ru-RU" sz="3600" b="0" i="0" u="none" strike="noStrike" kern="0" cap="none" spc="0" normalizeH="0" baseline="0" noProof="0">
              <a:ln>
                <a:noFill/>
              </a:ln>
              <a:solidFill>
                <a:srgbClr val="000000"/>
              </a:solidFill>
              <a:effectLst/>
              <a:uLnTx/>
              <a:uFillTx/>
              <a:latin typeface="Helvetica Light"/>
              <a:ea typeface="Helvetica Light"/>
              <a:cs typeface="Helvetica Light"/>
              <a:sym typeface="Helvetica Light"/>
            </a:endParaRPr>
          </a:p>
        </p:txBody>
      </p:sp>
      <p:sp>
        <p:nvSpPr>
          <p:cNvPr id="4" name="Полилиния 3"/>
          <p:cNvSpPr/>
          <p:nvPr/>
        </p:nvSpPr>
        <p:spPr>
          <a:xfrm>
            <a:off x="9679088" y="1531734"/>
            <a:ext cx="2997143" cy="3184071"/>
          </a:xfrm>
          <a:custGeom>
            <a:avLst/>
            <a:gdLst>
              <a:gd name="connsiteX0" fmla="*/ 515200 w 2997143"/>
              <a:gd name="connsiteY0" fmla="*/ 0 h 3184071"/>
              <a:gd name="connsiteX1" fmla="*/ 41671 w 2997143"/>
              <a:gd name="connsiteY1" fmla="*/ 685800 h 3184071"/>
              <a:gd name="connsiteX2" fmla="*/ 106986 w 2997143"/>
              <a:gd name="connsiteY2" fmla="*/ 1747157 h 3184071"/>
              <a:gd name="connsiteX3" fmla="*/ 776457 w 2997143"/>
              <a:gd name="connsiteY3" fmla="*/ 2449285 h 3184071"/>
              <a:gd name="connsiteX4" fmla="*/ 2997143 w 2997143"/>
              <a:gd name="connsiteY4" fmla="*/ 3184071 h 318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143" h="3184071">
                <a:moveTo>
                  <a:pt x="515200" y="0"/>
                </a:moveTo>
                <a:cubicBezTo>
                  <a:pt x="312453" y="197303"/>
                  <a:pt x="109707" y="394607"/>
                  <a:pt x="41671" y="685800"/>
                </a:cubicBezTo>
                <a:cubicBezTo>
                  <a:pt x="-26365" y="976993"/>
                  <a:pt x="-15478" y="1453243"/>
                  <a:pt x="106986" y="1747157"/>
                </a:cubicBezTo>
                <a:cubicBezTo>
                  <a:pt x="229450" y="2041071"/>
                  <a:pt x="294764" y="2209799"/>
                  <a:pt x="776457" y="2449285"/>
                </a:cubicBezTo>
                <a:cubicBezTo>
                  <a:pt x="1258150" y="2688771"/>
                  <a:pt x="2640636" y="3069771"/>
                  <a:pt x="2997143" y="3184071"/>
                </a:cubicBezTo>
              </a:path>
            </a:pathLst>
          </a:custGeom>
          <a:noFill/>
          <a:ln w="31750" cap="flat">
            <a:solidFill>
              <a:srgbClr val="FFFF00"/>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Helvetica Light"/>
              <a:sym typeface="Helvetica Light"/>
            </a:endParaRPr>
          </a:p>
        </p:txBody>
      </p:sp>
      <p:pic>
        <p:nvPicPr>
          <p:cNvPr id="16" name="Picture 2"/>
          <p:cNvPicPr>
            <a:picLocks noChangeAspect="1"/>
          </p:cNvPicPr>
          <p:nvPr/>
        </p:nvPicPr>
        <p:blipFill>
          <a:blip r:embed="rId7"/>
          <a:stretch>
            <a:fillRect/>
          </a:stretch>
        </p:blipFill>
        <p:spPr>
          <a:xfrm>
            <a:off x="9829010" y="6573698"/>
            <a:ext cx="2845579" cy="2759869"/>
          </a:xfrm>
          <a:prstGeom prst="rect">
            <a:avLst/>
          </a:prstGeom>
        </p:spPr>
      </p:pic>
      <p:sp>
        <p:nvSpPr>
          <p:cNvPr id="18"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rPr>
              <a:t>Региональные исследования</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endParaRPr>
          </a:p>
        </p:txBody>
      </p:sp>
      <p:pic>
        <p:nvPicPr>
          <p:cNvPr id="13" name="Picture 2"/>
          <p:cNvPicPr>
            <a:picLocks noChangeAspect="1" noChangeArrowheads="1"/>
          </p:cNvPicPr>
          <p:nvPr/>
        </p:nvPicPr>
        <p:blipFill>
          <a:blip r:embed="rId8" cstate="print"/>
          <a:srcRect l="6529" t="16877" r="78137" b="67857"/>
          <a:stretch>
            <a:fillRect/>
          </a:stretch>
        </p:blipFill>
        <p:spPr bwMode="auto">
          <a:xfrm>
            <a:off x="9727740" y="6540896"/>
            <a:ext cx="1244698" cy="1239009"/>
          </a:xfrm>
          <a:prstGeom prst="ellipse">
            <a:avLst/>
          </a:prstGeom>
          <a:noFill/>
          <a:ln w="9525">
            <a:noFill/>
            <a:miter lim="800000"/>
            <a:headEnd/>
            <a:tailEnd/>
          </a:ln>
        </p:spPr>
      </p:pic>
      <p:sp>
        <p:nvSpPr>
          <p:cNvPr id="5" name="TextBox 4"/>
          <p:cNvSpPr txBox="1"/>
          <p:nvPr/>
        </p:nvSpPr>
        <p:spPr>
          <a:xfrm>
            <a:off x="1226513" y="8173559"/>
            <a:ext cx="9123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Изменение </a:t>
            </a:r>
            <a:r>
              <a:rPr kumimoji="0" lang="ru-RU"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во времени прохождения максимальных расходов воды</a:t>
            </a:r>
          </a:p>
        </p:txBody>
      </p:sp>
      <p:sp>
        <p:nvSpPr>
          <p:cNvPr id="19" name="TextBox 18"/>
          <p:cNvSpPr txBox="1"/>
          <p:nvPr/>
        </p:nvSpPr>
        <p:spPr>
          <a:xfrm>
            <a:off x="11964778" y="337779"/>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23</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12" name="Rectangle 11"/>
          <p:cNvSpPr/>
          <p:nvPr/>
        </p:nvSpPr>
        <p:spPr>
          <a:xfrm>
            <a:off x="627561" y="8933906"/>
            <a:ext cx="11938353" cy="461665"/>
          </a:xfrm>
          <a:prstGeom prst="rect">
            <a:avLst/>
          </a:prstGeom>
          <a:solidFill>
            <a:srgbClr val="FFC000">
              <a:alpha val="27000"/>
            </a:srgbClr>
          </a:solidFill>
        </p:spPr>
        <p:txBody>
          <a:bodyPr wrap="square">
            <a:spAutoFit/>
          </a:bodyPr>
          <a:lstStyle/>
          <a:p>
            <a:pPr defTabSz="1300460" fontAlgn="base" hangingPunct="1">
              <a:spcBef>
                <a:spcPct val="0"/>
              </a:spcBef>
              <a:spcAft>
                <a:spcPct val="0"/>
              </a:spcAft>
            </a:pPr>
            <a:r>
              <a:rPr lang="en-GB" sz="2400" b="1" kern="1200" dirty="0">
                <a:solidFill>
                  <a:srgbClr val="C00000"/>
                </a:solidFill>
                <a:latin typeface="Arial" charset="0"/>
              </a:rPr>
              <a:t>Blöschl et al., 2017, Science: </a:t>
            </a:r>
            <a:r>
              <a:rPr lang="en-US" sz="2400" b="1" kern="1200" dirty="0">
                <a:solidFill>
                  <a:srgbClr val="C00000"/>
                </a:solidFill>
                <a:latin typeface="Arial" charset="0"/>
              </a:rPr>
              <a:t>Changing Climate shifts Timing of European Floods </a:t>
            </a:r>
            <a:endParaRPr lang="en-GB" sz="2400" b="1" kern="1200" dirty="0">
              <a:solidFill>
                <a:srgbClr val="C00000"/>
              </a:solidFill>
              <a:latin typeface="Arial" charset="0"/>
            </a:endParaRPr>
          </a:p>
        </p:txBody>
      </p:sp>
    </p:spTree>
    <p:extLst>
      <p:ext uri="{BB962C8B-B14F-4D97-AF65-F5344CB8AC3E}">
        <p14:creationId xmlns:p14="http://schemas.microsoft.com/office/powerpoint/2010/main" val="23137895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rPr>
              <a:t>Региональные исследования</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endParaRP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24</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13" name="Прямоугольник 12"/>
          <p:cNvSpPr/>
          <p:nvPr/>
        </p:nvSpPr>
        <p:spPr>
          <a:xfrm>
            <a:off x="430174" y="6227510"/>
            <a:ext cx="12280709" cy="2397579"/>
          </a:xfrm>
          <a:prstGeom prst="rect">
            <a:avLst/>
          </a:prstGeom>
        </p:spPr>
        <p:txBody>
          <a:bodyPr wrap="square">
            <a:spAutoFit/>
          </a:bodyPr>
          <a:lstStyle/>
          <a:p>
            <a:pPr marL="0" marR="0" lvl="0" indent="0" algn="ctr" defTabSz="584200" rtl="0" eaLnBrk="1" fontAlgn="auto" latinLnBrk="0" hangingPunct="0">
              <a:lnSpc>
                <a:spcPct val="107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Региональные различия в трендах изменения </a:t>
            </a:r>
            <a:r>
              <a:rPr kumimoji="0" lang="ru-RU"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максимальных </a:t>
            </a:r>
            <a:r>
              <a:rPr kumimoji="0" lang="ru-RU" sz="20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расходов </a:t>
            </a:r>
            <a:r>
              <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в </a:t>
            </a:r>
            <a:r>
              <a:rPr kumimoji="0" lang="ru-RU"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Европе за 1960-2010 гг. </a:t>
            </a:r>
            <a:r>
              <a:rPr kumimoji="0" lang="ru-RU" sz="20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Синий </a:t>
            </a:r>
            <a:r>
              <a:rPr kumimoji="0" lang="ru-RU"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цвет</a:t>
            </a: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 </a:t>
            </a:r>
            <a:r>
              <a:rPr kumimoji="0" lang="en-US"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 </a:t>
            </a:r>
            <a:r>
              <a:rPr kumimoji="0" lang="ru-RU"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увеличение максимальных расходов </a:t>
            </a:r>
            <a:r>
              <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воды; </a:t>
            </a:r>
            <a:r>
              <a:rPr kumimoji="0" lang="en-US"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 </a:t>
            </a:r>
            <a:endPar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endParaRPr>
          </a:p>
          <a:p>
            <a:pPr marL="0" marR="0" lvl="0" indent="0" algn="ctr" defTabSz="584200" rtl="0" eaLnBrk="1" fontAlgn="auto" latinLnBrk="0" hangingPunct="0">
              <a:lnSpc>
                <a:spcPct val="107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красный </a:t>
            </a:r>
            <a:r>
              <a:rPr kumimoji="0" lang="en-US"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 </a:t>
            </a:r>
            <a:r>
              <a:rPr kumimoji="0" lang="ru-RU"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уменьшение расходов</a:t>
            </a:r>
            <a:r>
              <a:rPr kumimoji="0" lang="en-US"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 (% </a:t>
            </a:r>
            <a:r>
              <a:rPr kumimoji="0" lang="ru-RU" sz="2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за </a:t>
            </a:r>
            <a:r>
              <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десятилетие</a:t>
            </a:r>
            <a:r>
              <a:rPr kumimoji="0" lang="en-US"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a:t>
            </a:r>
            <a:endPar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endParaRPr>
          </a:p>
          <a:p>
            <a:pPr marL="0" marR="0" lvl="0" indent="0" algn="ctr" defTabSz="584200" rtl="0" eaLnBrk="1" fontAlgn="auto" latinLnBrk="0" hangingPunct="0">
              <a:lnSpc>
                <a:spcPct val="107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 </a:t>
            </a:r>
            <a:r>
              <a:rPr kumimoji="0" lang="ru-RU"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a:t>
            </a:r>
            <a:r>
              <a:rPr kumimoji="0" lang="ru-RU"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1] северо-западная Европа: увеличение количества осадков и влажности почвы; </a:t>
            </a:r>
          </a:p>
          <a:p>
            <a:pPr marL="0" marR="0" lvl="0" indent="0" algn="just" defTabSz="584200" rtl="0" eaLnBrk="1" fontAlgn="auto" latinLnBrk="0" hangingPunct="0">
              <a:lnSpc>
                <a:spcPct val="107000"/>
              </a:lnSpc>
              <a:spcBef>
                <a:spcPts val="0"/>
              </a:spcBef>
              <a:spcAft>
                <a:spcPts val="0"/>
              </a:spcAft>
              <a:buClrTx/>
              <a:buSzTx/>
              <a:buFontTx/>
              <a:buNone/>
              <a:tabLst/>
              <a:defRPr/>
            </a:pPr>
            <a:r>
              <a:rPr kumimoji="0" lang="ru-RU"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[2] южная Европа: уменьшение количества осадков и увеличение испарения;</a:t>
            </a:r>
          </a:p>
          <a:p>
            <a:pPr marL="0" marR="0" lvl="0" indent="0" algn="just" defTabSz="584200" rtl="0" eaLnBrk="1" fontAlgn="auto" latinLnBrk="0" hangingPunct="0">
              <a:lnSpc>
                <a:spcPct val="107000"/>
              </a:lnSpc>
              <a:spcBef>
                <a:spcPts val="0"/>
              </a:spcBef>
              <a:spcAft>
                <a:spcPts val="0"/>
              </a:spcAft>
              <a:buClrTx/>
              <a:buSzTx/>
              <a:buFontTx/>
              <a:buNone/>
              <a:tabLst/>
              <a:defRPr/>
            </a:pPr>
            <a:r>
              <a:rPr kumimoji="0" lang="ru-RU"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[3] Восточная Европа: уменьшение </a:t>
            </a:r>
            <a:r>
              <a:rPr kumimoji="0" lang="ru-RU"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itchFamily="34" charset="0"/>
                <a:sym typeface="Helvetica Light"/>
              </a:rPr>
              <a:t>снегозапасов</a:t>
            </a:r>
            <a:r>
              <a:rPr kumimoji="0" lang="ru-RU"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 и более ранее стаивание снежного покрова </a:t>
            </a:r>
            <a:endParaRPr kumimoji="0" lang="ru-RU" sz="2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angal"/>
              <a:sym typeface="Helvetica Light"/>
            </a:endParaRPr>
          </a:p>
        </p:txBody>
      </p:sp>
      <p:sp>
        <p:nvSpPr>
          <p:cNvPr id="10" name="Rectangle 11"/>
          <p:cNvSpPr/>
          <p:nvPr/>
        </p:nvSpPr>
        <p:spPr>
          <a:xfrm>
            <a:off x="341057" y="8549880"/>
            <a:ext cx="12252929" cy="830997"/>
          </a:xfrm>
          <a:prstGeom prst="rect">
            <a:avLst/>
          </a:prstGeom>
          <a:solidFill>
            <a:srgbClr val="FFC000">
              <a:alpha val="27000"/>
            </a:srgbClr>
          </a:solidFill>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Arial" charset="0"/>
                <a:sym typeface="Helvetica Light"/>
              </a:rPr>
              <a:t>Blöschl</a:t>
            </a:r>
            <a:r>
              <a:rPr kumimoji="0" lang="en-GB"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 </a:t>
            </a:r>
            <a:r>
              <a:rPr kumimoji="0" lang="en-GB" sz="2400" b="1" i="0" u="none" strike="noStrike" kern="1200" cap="none" spc="0" normalizeH="0" baseline="0" noProof="0" dirty="0">
                <a:ln>
                  <a:noFill/>
                </a:ln>
                <a:solidFill>
                  <a:srgbClr val="C00000"/>
                </a:solidFill>
                <a:effectLst/>
                <a:uLnTx/>
                <a:uFillTx/>
                <a:latin typeface="Arial" charset="0"/>
                <a:ea typeface="+mn-ea"/>
                <a:cs typeface="+mn-cs"/>
                <a:sym typeface="Helvetica Light"/>
              </a:rPr>
              <a:t>et al., </a:t>
            </a:r>
            <a:r>
              <a:rPr kumimoji="0" lang="en-GB"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201</a:t>
            </a:r>
            <a:r>
              <a:rPr kumimoji="0" lang="ru-RU"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9</a:t>
            </a:r>
            <a:r>
              <a:rPr kumimoji="0" lang="en-GB"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 </a:t>
            </a:r>
            <a:r>
              <a:rPr kumimoji="0" lang="en-US"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Nature</a:t>
            </a:r>
            <a:r>
              <a:rPr kumimoji="0" lang="en-GB"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 </a:t>
            </a:r>
            <a:r>
              <a:rPr kumimoji="0" lang="en-US"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Changing </a:t>
            </a:r>
            <a:r>
              <a:rPr kumimoji="0" lang="en-US" sz="2400" b="1" i="0" u="none" strike="noStrike" kern="1200" cap="none" spc="0" normalizeH="0" baseline="0" noProof="0" dirty="0">
                <a:ln>
                  <a:noFill/>
                </a:ln>
                <a:solidFill>
                  <a:srgbClr val="C00000"/>
                </a:solidFill>
                <a:effectLst/>
                <a:uLnTx/>
                <a:uFillTx/>
                <a:latin typeface="Arial" charset="0"/>
                <a:ea typeface="+mn-ea"/>
                <a:cs typeface="+mn-cs"/>
                <a:sym typeface="Helvetica Light"/>
              </a:rPr>
              <a:t>climate both </a:t>
            </a:r>
            <a:r>
              <a:rPr kumimoji="0" lang="en-US" sz="2400" b="1" i="0" u="none" strike="noStrike" kern="1200" cap="none" spc="0" normalizeH="0" baseline="0" noProof="0" dirty="0" smtClean="0">
                <a:ln>
                  <a:noFill/>
                </a:ln>
                <a:solidFill>
                  <a:srgbClr val="C00000"/>
                </a:solidFill>
                <a:effectLst/>
                <a:uLnTx/>
                <a:uFillTx/>
                <a:latin typeface="Arial" charset="0"/>
                <a:ea typeface="+mn-ea"/>
                <a:cs typeface="+mn-cs"/>
                <a:sym typeface="Helvetica Light"/>
              </a:rPr>
              <a:t>increases </a:t>
            </a:r>
            <a:r>
              <a:rPr kumimoji="0" lang="en-US" sz="2400" b="1" i="0" u="none" strike="noStrike" kern="1200" cap="none" spc="0" normalizeH="0" baseline="0" noProof="0" dirty="0">
                <a:ln>
                  <a:noFill/>
                </a:ln>
                <a:solidFill>
                  <a:srgbClr val="C00000"/>
                </a:solidFill>
                <a:effectLst/>
                <a:uLnTx/>
                <a:uFillTx/>
                <a:latin typeface="Arial" charset="0"/>
                <a:ea typeface="+mn-ea"/>
                <a:cs typeface="+mn-cs"/>
                <a:sym typeface="Helvetica Light"/>
              </a:rPr>
              <a:t>and decreases European river floods</a:t>
            </a:r>
            <a:endParaRPr kumimoji="0" lang="en-GB" sz="2400" b="1" i="0" u="none" strike="noStrike" kern="1200" cap="none" spc="0" normalizeH="0" baseline="0" noProof="0" dirty="0">
              <a:ln>
                <a:noFill/>
              </a:ln>
              <a:solidFill>
                <a:srgbClr val="C00000"/>
              </a:solidFill>
              <a:effectLst/>
              <a:uLnTx/>
              <a:uFillTx/>
              <a:latin typeface="Arial" charset="0"/>
              <a:ea typeface="+mn-ea"/>
              <a:cs typeface="+mn-cs"/>
              <a:sym typeface="Helvetica Light"/>
            </a:endParaRPr>
          </a:p>
        </p:txBody>
      </p:sp>
      <p:sp>
        <p:nvSpPr>
          <p:cNvPr id="3" name="Прямоугольник 2"/>
          <p:cNvSpPr/>
          <p:nvPr/>
        </p:nvSpPr>
        <p:spPr>
          <a:xfrm>
            <a:off x="5236995" y="5347284"/>
            <a:ext cx="6502400" cy="646331"/>
          </a:xfrm>
          <a:prstGeom prst="rect">
            <a:avLst/>
          </a:prstGeom>
        </p:spPr>
        <p:txBody>
          <a:bodyP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Средняя температура воздуха (</a:t>
            </a:r>
            <a:r>
              <a:rPr kumimoji="0" lang="en-US"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I-IV) </a:t>
            </a:r>
            <a:r>
              <a:rPr kumimoji="0" lang="hi-IN" sz="1800" b="1" i="0" u="none" strike="noStrike" kern="1200" cap="none" spc="0" normalizeH="0" baseline="0" noProof="0" dirty="0" smtClean="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1960–2010</a:t>
            </a:r>
            <a:r>
              <a:rPr kumimoji="0" lang="hi-IN" sz="1800" b="1" i="0" u="none" strike="noStrike" kern="1200" cap="none" spc="0" normalizeH="0" baseline="0" noProof="0" dirty="0">
                <a:ln>
                  <a:noFill/>
                </a:ln>
                <a:solidFill>
                  <a:srgbClr val="132E6F"/>
                </a:solidFill>
                <a:effectLst/>
                <a:uLnTx/>
                <a:uFillTx/>
                <a:latin typeface="Arial" charset="0"/>
                <a:ea typeface="+mn-ea"/>
                <a:cs typeface="Mangal" panose="02040503050203030202" pitchFamily="18" charset="0"/>
                <a:sym typeface="Helvetica Light"/>
              </a:rPr>
              <a:t>). (</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a</a:t>
            </a:r>
            <a:r>
              <a:rPr kumimoji="0" lang="hi-IN" sz="1800" b="1" i="0" u="none" strike="noStrike" kern="1200" cap="none" spc="0" normalizeH="0" baseline="0" noProof="0" dirty="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 </a:t>
            </a:r>
            <a:r>
              <a:rPr kumimoji="0" lang="ru-RU"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Среднее </a:t>
            </a:r>
            <a:r>
              <a:rPr kumimoji="0" lang="hi-IN" sz="1800" b="1" i="0" u="none" strike="noStrike" kern="1200" cap="none" spc="0" normalizeH="0" baseline="0" noProof="0" dirty="0" smtClean="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̊C</a:t>
            </a:r>
            <a:r>
              <a:rPr kumimoji="0" lang="hi-IN" sz="1800" b="1" i="0" u="none" strike="noStrike" kern="1200" cap="none" spc="0" normalizeH="0" baseline="0" noProof="0" dirty="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 </a:t>
            </a:r>
            <a:r>
              <a:rPr kumimoji="0" lang="hi-IN" sz="1800" b="1" i="0" u="none" strike="noStrike" kern="1200" cap="none" spc="0" normalizeH="0" baseline="0" noProof="0" dirty="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b</a:t>
            </a:r>
            <a:r>
              <a:rPr kumimoji="0" lang="hi-IN" sz="1800" b="1" i="0" u="none" strike="noStrike" kern="1200" cap="none" spc="0" normalizeH="0" baseline="0" noProof="0" dirty="0">
                <a:ln>
                  <a:noFill/>
                </a:ln>
                <a:solidFill>
                  <a:srgbClr val="132E6F"/>
                </a:solidFill>
                <a:effectLst/>
                <a:uLnTx/>
                <a:uFillTx/>
                <a:latin typeface="Arial" charset="0"/>
                <a:ea typeface="+mn-ea"/>
                <a:cs typeface="Mangal" panose="02040503050203030202" pitchFamily="18" charset="0"/>
                <a:sym typeface="Helvetica Light"/>
              </a:rPr>
              <a:t>) </a:t>
            </a:r>
            <a:r>
              <a:rPr kumimoji="0" lang="ru-RU"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Тренд </a:t>
            </a:r>
            <a:r>
              <a:rPr kumimoji="0" lang="hi-IN" sz="1800" b="1" i="0" u="none" strike="noStrike" kern="1200" cap="none" spc="0" normalizeH="0" baseline="0" noProof="0" dirty="0" smtClean="0">
                <a:ln>
                  <a:noFill/>
                </a:ln>
                <a:solidFill>
                  <a:srgbClr val="132E6F"/>
                </a:solidFill>
                <a:effectLst/>
                <a:uLnTx/>
                <a:uFillTx/>
                <a:latin typeface="Arial" charset="0"/>
                <a:ea typeface="+mn-ea"/>
                <a:cs typeface="Mangal" panose="02040503050203030202" pitchFamily="18" charset="0"/>
                <a:sym typeface="Helvetica Light"/>
              </a:rPr>
              <a:t>(</a:t>
            </a:r>
            <a:r>
              <a:rPr kumimoji="0" lang="en-US" sz="1800" b="1" i="0" u="none" strike="noStrike" kern="1200" cap="none" spc="0" normalizeH="0" baseline="0" noProof="0" dirty="0">
                <a:ln>
                  <a:noFill/>
                </a:ln>
                <a:solidFill>
                  <a:srgbClr val="132E6F"/>
                </a:solidFill>
                <a:effectLst/>
                <a:uLnTx/>
                <a:uFillTx/>
                <a:latin typeface="Arial" charset="0"/>
                <a:ea typeface="+mn-ea"/>
                <a:cs typeface="+mn-cs"/>
                <a:sym typeface="Helvetica Light"/>
              </a:rPr>
              <a:t>̊</a:t>
            </a:r>
            <a:r>
              <a:rPr kumimoji="0" lang="en-US"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C</a:t>
            </a:r>
            <a:r>
              <a:rPr kumimoji="0" lang="ru-RU" sz="1800" b="1" i="0" u="none" strike="noStrike" kern="1200" cap="none" spc="0" normalizeH="0" baseline="0" noProof="0" dirty="0" smtClean="0">
                <a:ln>
                  <a:noFill/>
                </a:ln>
                <a:solidFill>
                  <a:srgbClr val="132E6F"/>
                </a:solidFill>
                <a:effectLst/>
                <a:uLnTx/>
                <a:uFillTx/>
                <a:latin typeface="Arial" charset="0"/>
                <a:ea typeface="+mn-ea"/>
                <a:cs typeface="+mn-cs"/>
                <a:sym typeface="Helvetica Light"/>
              </a:rPr>
              <a:t>/10 лет</a:t>
            </a:r>
            <a:r>
              <a:rPr kumimoji="0" lang="hi-IN" sz="1800" b="1" i="0" u="none" strike="noStrike" kern="1200" cap="none" spc="0" normalizeH="0" baseline="0" noProof="0" dirty="0" smtClean="0">
                <a:ln>
                  <a:noFill/>
                </a:ln>
                <a:solidFill>
                  <a:srgbClr val="132E6F"/>
                </a:solidFill>
                <a:effectLst/>
                <a:uLnTx/>
                <a:uFillTx/>
                <a:latin typeface="Arial" charset="0"/>
                <a:ea typeface="+mn-ea"/>
                <a:cs typeface="Mangal" panose="02040503050203030202" pitchFamily="18" charset="0"/>
                <a:sym typeface="Helvetica Light"/>
              </a:rPr>
              <a:t>)</a:t>
            </a:r>
            <a:endParaRPr kumimoji="0" lang="ru-RU" sz="1800" b="1" i="0" u="none" strike="noStrike" kern="1200" cap="none" spc="0" normalizeH="0" baseline="0" noProof="0" dirty="0">
              <a:ln>
                <a:noFill/>
              </a:ln>
              <a:solidFill>
                <a:srgbClr val="132E6F"/>
              </a:solidFill>
              <a:effectLst/>
              <a:uLnTx/>
              <a:uFillTx/>
              <a:latin typeface="Arial" charset="0"/>
              <a:ea typeface="+mn-ea"/>
              <a:cs typeface="+mn-cs"/>
              <a:sym typeface="Helvetica Light"/>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30" y="1220814"/>
            <a:ext cx="4675112" cy="4666406"/>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452" y="1233197"/>
            <a:ext cx="7653839" cy="3878315"/>
          </a:xfrm>
          <a:prstGeom prst="rect">
            <a:avLst/>
          </a:prstGeom>
        </p:spPr>
      </p:pic>
    </p:spTree>
    <p:extLst>
      <p:ext uri="{BB962C8B-B14F-4D97-AF65-F5344CB8AC3E}">
        <p14:creationId xmlns:p14="http://schemas.microsoft.com/office/powerpoint/2010/main" val="7127901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2301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Изменение сезонного стока</a:t>
            </a:r>
            <a:endParaRPr kumimoji="0" lang="ru-RU" sz="4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3" name="TextBox 2"/>
          <p:cNvSpPr txBox="1"/>
          <p:nvPr/>
        </p:nvSpPr>
        <p:spPr>
          <a:xfrm>
            <a:off x="1950671" y="4914900"/>
            <a:ext cx="1695450" cy="400110"/>
          </a:xfrm>
          <a:prstGeom prst="rect">
            <a:avLst/>
          </a:prstGeom>
          <a:noFill/>
        </p:spPr>
        <p:txBody>
          <a:bodyPr wrap="square" rtlCol="0">
            <a:spAutoFit/>
          </a:bodyPr>
          <a:lstStyle/>
          <a:p>
            <a:r>
              <a:rPr lang="ru-RU" sz="2000" b="1" kern="1200" dirty="0">
                <a:solidFill>
                  <a:srgbClr val="002060"/>
                </a:solidFill>
                <a:latin typeface="Century Gothic" panose="020B0502020202020204" pitchFamily="34" charset="0"/>
                <a:ea typeface="+mn-ea"/>
                <a:cs typeface="Arial" charset="0"/>
              </a:rPr>
              <a:t>Год</a:t>
            </a:r>
          </a:p>
        </p:txBody>
      </p:sp>
      <p:sp>
        <p:nvSpPr>
          <p:cNvPr id="10" name="TextBox 9"/>
          <p:cNvSpPr txBox="1"/>
          <p:nvPr/>
        </p:nvSpPr>
        <p:spPr>
          <a:xfrm>
            <a:off x="1193066" y="9039771"/>
            <a:ext cx="3210659" cy="400110"/>
          </a:xfrm>
          <a:prstGeom prst="rect">
            <a:avLst/>
          </a:prstGeom>
          <a:noFill/>
        </p:spPr>
        <p:txBody>
          <a:bodyPr wrap="square" rtlCol="0">
            <a:spAutoFit/>
          </a:bodyPr>
          <a:lstStyle/>
          <a:p>
            <a:r>
              <a:rPr lang="ru-RU" sz="2000" b="1" kern="1200" dirty="0" smtClean="0">
                <a:solidFill>
                  <a:srgbClr val="002060"/>
                </a:solidFill>
                <a:latin typeface="Century Gothic" panose="020B0502020202020204" pitchFamily="34" charset="0"/>
                <a:ea typeface="+mn-ea"/>
                <a:cs typeface="Arial" charset="0"/>
              </a:rPr>
              <a:t>Летне-осенний сезон</a:t>
            </a:r>
            <a:endParaRPr lang="ru-RU" sz="2000" b="1" kern="1200" dirty="0">
              <a:solidFill>
                <a:srgbClr val="002060"/>
              </a:solidFill>
              <a:latin typeface="Century Gothic" panose="020B0502020202020204" pitchFamily="34" charset="0"/>
              <a:ea typeface="+mn-ea"/>
              <a:cs typeface="Arial" charset="0"/>
            </a:endParaRPr>
          </a:p>
        </p:txBody>
      </p:sp>
      <p:sp>
        <p:nvSpPr>
          <p:cNvPr id="13" name="TextBox 12"/>
          <p:cNvSpPr txBox="1"/>
          <p:nvPr/>
        </p:nvSpPr>
        <p:spPr>
          <a:xfrm>
            <a:off x="8282841" y="9031795"/>
            <a:ext cx="3210659" cy="400110"/>
          </a:xfrm>
          <a:prstGeom prst="rect">
            <a:avLst/>
          </a:prstGeom>
          <a:noFill/>
        </p:spPr>
        <p:txBody>
          <a:bodyPr wrap="square" rtlCol="0">
            <a:spAutoFit/>
          </a:bodyPr>
          <a:lstStyle/>
          <a:p>
            <a:r>
              <a:rPr lang="ru-RU" sz="2000" b="1" kern="1200" dirty="0" smtClean="0">
                <a:solidFill>
                  <a:srgbClr val="002060"/>
                </a:solidFill>
                <a:latin typeface="Century Gothic" panose="020B0502020202020204" pitchFamily="34" charset="0"/>
                <a:ea typeface="+mn-ea"/>
                <a:cs typeface="Arial" charset="0"/>
              </a:rPr>
              <a:t>Зимний сезон</a:t>
            </a:r>
            <a:endParaRPr lang="ru-RU" sz="2000" b="1" kern="1200" dirty="0">
              <a:solidFill>
                <a:srgbClr val="002060"/>
              </a:solidFill>
              <a:latin typeface="Century Gothic" panose="020B0502020202020204" pitchFamily="34" charset="0"/>
              <a:ea typeface="+mn-ea"/>
              <a:cs typeface="Arial" charset="0"/>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25</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5731" t="4605" r="4956" b="4605"/>
          <a:stretch/>
        </p:blipFill>
        <p:spPr>
          <a:xfrm>
            <a:off x="530486" y="1081181"/>
            <a:ext cx="5581556" cy="8023488"/>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5648" t="5127" r="5279" b="5224"/>
          <a:stretch/>
        </p:blipFill>
        <p:spPr>
          <a:xfrm>
            <a:off x="6774622" y="1128288"/>
            <a:ext cx="5558721" cy="7911483"/>
          </a:xfrm>
          <a:prstGeom prst="rect">
            <a:avLst/>
          </a:prstGeom>
        </p:spPr>
      </p:pic>
    </p:spTree>
    <p:extLst>
      <p:ext uri="{BB962C8B-B14F-4D97-AF65-F5344CB8AC3E}">
        <p14:creationId xmlns:p14="http://schemas.microsoft.com/office/powerpoint/2010/main" val="336864948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242900" y="217773"/>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336"/>
          <a:stretch/>
        </p:blipFill>
        <p:spPr>
          <a:xfrm>
            <a:off x="657200" y="1174903"/>
            <a:ext cx="11766600" cy="8212601"/>
          </a:xfrm>
          <a:prstGeom prst="rect">
            <a:avLst/>
          </a:prstGeom>
        </p:spPr>
      </p:pic>
      <p:sp>
        <p:nvSpPr>
          <p:cNvPr id="9"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Изменение структуры стока</a:t>
            </a:r>
            <a:endParaRPr kumimoji="0" lang="ru-RU" sz="4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10" name="TextBox 9"/>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26</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20" name="Рисунок 19"/>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34000"/>
                    </a14:imgEffect>
                    <a14:imgEffect>
                      <a14:brightnessContrast bright="11000" contrast="-21000"/>
                    </a14:imgEffect>
                  </a14:imgLayer>
                </a14:imgProps>
              </a:ext>
              <a:ext uri="{28A0092B-C50C-407E-A947-70E740481C1C}">
                <a14:useLocalDpi xmlns:a14="http://schemas.microsoft.com/office/drawing/2010/main" val="0"/>
              </a:ext>
            </a:extLst>
          </a:blip>
          <a:srcRect l="62695" t="44840" r="20880" b="30803"/>
          <a:stretch/>
        </p:blipFill>
        <p:spPr>
          <a:xfrm>
            <a:off x="4396202" y="5281204"/>
            <a:ext cx="4040734" cy="4126438"/>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5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04800" y="2428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2" name="Заголовок 1"/>
          <p:cNvSpPr>
            <a:spLocks noGrp="1"/>
          </p:cNvSpPr>
          <p:nvPr>
            <p:ph type="title"/>
          </p:nvPr>
        </p:nvSpPr>
        <p:spPr>
          <a:xfrm>
            <a:off x="650240" y="145212"/>
            <a:ext cx="11704320" cy="1625600"/>
          </a:xfrm>
        </p:spPr>
        <p:txBody>
          <a:bodyPr/>
          <a:lstStyle/>
          <a:p>
            <a:pPr defTabSz="1300460" hangingPunct="1">
              <a:defRPr/>
            </a:pPr>
            <a:r>
              <a:rPr lang="ru-RU" sz="4000" b="1" dirty="0">
                <a:solidFill>
                  <a:srgbClr val="C00000"/>
                </a:solidFill>
                <a:latin typeface="Century Gothic" panose="020B0502020202020204" pitchFamily="34" charset="0"/>
                <a:ea typeface="+mn-ea"/>
                <a:cs typeface="Arial" charset="0"/>
                <a:sym typeface="Helvetica Light"/>
              </a:rPr>
              <a:t>Изменение границ гидрологических сезонов</a:t>
            </a:r>
          </a:p>
        </p:txBody>
      </p:sp>
      <p:pic>
        <p:nvPicPr>
          <p:cNvPr id="5" name="Объект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25"/>
          <a:stretch/>
        </p:blipFill>
        <p:spPr>
          <a:xfrm>
            <a:off x="1180407" y="1524481"/>
            <a:ext cx="10511031" cy="7320608"/>
          </a:xfrm>
        </p:spPr>
      </p:pic>
      <p:sp>
        <p:nvSpPr>
          <p:cNvPr id="7" name="TextBox 6"/>
          <p:cNvSpPr txBox="1"/>
          <p:nvPr/>
        </p:nvSpPr>
        <p:spPr>
          <a:xfrm>
            <a:off x="703894" y="8982390"/>
            <a:ext cx="11597012" cy="400110"/>
          </a:xfrm>
          <a:prstGeom prst="rect">
            <a:avLst/>
          </a:prstGeom>
          <a:solidFill>
            <a:schemeClr val="bg1"/>
          </a:solid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Century Gothic"/>
                <a:ea typeface="+mn-ea"/>
                <a:cs typeface="+mn-cs"/>
                <a:sym typeface="Helvetica Light"/>
              </a:rPr>
              <a:t>Изменение границ наступления летне-осенней межени: 1946 – 1977 и 1978 – </a:t>
            </a:r>
            <a:r>
              <a:rPr kumimoji="0" lang="ru-RU" sz="2000" b="1" i="0" u="none" strike="noStrike" kern="1200" cap="none" spc="0" normalizeH="0" baseline="0" noProof="0" dirty="0" smtClean="0">
                <a:ln>
                  <a:noFill/>
                </a:ln>
                <a:solidFill>
                  <a:srgbClr val="002060"/>
                </a:solidFill>
                <a:effectLst/>
                <a:uLnTx/>
                <a:uFillTx/>
                <a:latin typeface="Century Gothic"/>
                <a:ea typeface="+mn-ea"/>
                <a:cs typeface="+mn-cs"/>
                <a:sym typeface="Helvetica Light"/>
              </a:rPr>
              <a:t>2015 гг.</a:t>
            </a:r>
            <a:endParaRPr kumimoji="0" lang="ru-RU" sz="2000" b="1" i="0" u="none" strike="noStrike" kern="1200" cap="none" spc="0" normalizeH="0" baseline="0" noProof="0" dirty="0">
              <a:ln>
                <a:noFill/>
              </a:ln>
              <a:solidFill>
                <a:srgbClr val="002060"/>
              </a:solidFill>
              <a:effectLst/>
              <a:uLnTx/>
              <a:uFillTx/>
              <a:latin typeface="Century Gothic"/>
              <a:ea typeface="+mn-ea"/>
              <a:cs typeface="+mn-cs"/>
              <a:sym typeface="Helvetica Light"/>
            </a:endParaRPr>
          </a:p>
        </p:txBody>
      </p:sp>
      <p:sp>
        <p:nvSpPr>
          <p:cNvPr id="9" name="TextBox 8"/>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27</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6006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204800" y="2428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49" y="923190"/>
            <a:ext cx="5985120" cy="8459559"/>
          </a:xfrm>
          <a:prstGeom prst="rect">
            <a:avLst/>
          </a:prstGeom>
        </p:spPr>
      </p:pic>
      <p:sp>
        <p:nvSpPr>
          <p:cNvPr id="7" name="Прямоугольник 2"/>
          <p:cNvSpPr>
            <a:spLocks noChangeArrowheads="1"/>
          </p:cNvSpPr>
          <p:nvPr/>
        </p:nvSpPr>
        <p:spPr bwMode="auto">
          <a:xfrm>
            <a:off x="204800" y="352464"/>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Трансформация водного режима</a:t>
            </a:r>
            <a:endParaRPr kumimoji="0" lang="ru-RU" sz="4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pic>
        <p:nvPicPr>
          <p:cNvPr id="10" name="Изображение 12" descr="k-transform-mea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2908" y="2497389"/>
            <a:ext cx="6406895" cy="3625271"/>
          </a:xfrm>
          <a:prstGeom prst="rect">
            <a:avLst/>
          </a:prstGeom>
        </p:spPr>
      </p:pic>
      <p:sp>
        <p:nvSpPr>
          <p:cNvPr id="11" name="TextBox 10"/>
          <p:cNvSpPr txBox="1"/>
          <p:nvPr/>
        </p:nvSpPr>
        <p:spPr>
          <a:xfrm>
            <a:off x="6638761" y="1154481"/>
            <a:ext cx="5912447" cy="919482"/>
          </a:xfrm>
          <a:prstGeom prst="rect">
            <a:avLst/>
          </a:prstGeom>
          <a:solidFill>
            <a:srgbClr val="D6D6D6"/>
          </a:solidFill>
        </p:spPr>
        <p:txBody>
          <a:bodyPr wrap="square" rtlCol="0">
            <a:spAutoFit/>
          </a:bodyPr>
          <a:lstStyle/>
          <a:p>
            <a:pPr marL="0" marR="0" lvl="0" indent="0" algn="just" defTabSz="1300460" rtl="0" eaLnBrk="1" fontAlgn="auto" latinLnBrk="0" hangingPunct="1">
              <a:lnSpc>
                <a:spcPct val="90000"/>
              </a:lnSpc>
              <a:spcBef>
                <a:spcPts val="0"/>
              </a:spcBef>
              <a:spcAft>
                <a:spcPts val="0"/>
              </a:spcAft>
              <a:buClrTx/>
              <a:buSzTx/>
              <a:buFontTx/>
              <a:buNone/>
              <a:tabLst/>
              <a:defRPr/>
            </a:pPr>
            <a:r>
              <a:rPr kumimoji="0" lang="ru-RU" sz="1991" b="1" i="0" u="none" strike="noStrike" kern="1200" cap="none" spc="0" normalizeH="0" baseline="0" noProof="0" dirty="0">
                <a:ln>
                  <a:noFill/>
                </a:ln>
                <a:solidFill>
                  <a:srgbClr val="292934"/>
                </a:solidFill>
                <a:effectLst/>
                <a:uLnTx/>
                <a:uFillTx/>
                <a:latin typeface="Century Gothic"/>
                <a:ea typeface="+mn-ea"/>
                <a:cs typeface="+mn-cs"/>
                <a:sym typeface="Helvetica Light"/>
              </a:rPr>
              <a:t>Осреднённый </a:t>
            </a:r>
            <a:r>
              <a:rPr kumimoji="0" lang="ru-RU" sz="1991" b="1" i="0" u="none" strike="noStrike" kern="1200" cap="none" spc="0" normalizeH="0" baseline="0" noProof="0" dirty="0" smtClean="0">
                <a:ln>
                  <a:noFill/>
                </a:ln>
                <a:solidFill>
                  <a:srgbClr val="292934"/>
                </a:solidFill>
                <a:effectLst/>
                <a:uLnTx/>
                <a:uFillTx/>
                <a:latin typeface="Century Gothic"/>
                <a:ea typeface="+mn-ea"/>
                <a:cs typeface="+mn-cs"/>
                <a:sym typeface="Helvetica Light"/>
              </a:rPr>
              <a:t>региональный коэффициент </a:t>
            </a:r>
            <a:r>
              <a:rPr kumimoji="0" lang="ru-RU" sz="1991" b="1" i="0" u="none" strike="noStrike" kern="1200" cap="none" spc="0" normalizeH="0" baseline="0" noProof="0" dirty="0">
                <a:ln>
                  <a:noFill/>
                </a:ln>
                <a:solidFill>
                  <a:srgbClr val="292934"/>
                </a:solidFill>
                <a:effectLst/>
                <a:uLnTx/>
                <a:uFillTx/>
                <a:latin typeface="Century Gothic"/>
                <a:ea typeface="+mn-ea"/>
                <a:cs typeface="+mn-cs"/>
                <a:sym typeface="Helvetica Light"/>
              </a:rPr>
              <a:t>трансформации (высота столбца) и вклад в него каждого индикатора  </a:t>
            </a:r>
          </a:p>
        </p:txBody>
      </p:sp>
      <p:sp>
        <p:nvSpPr>
          <p:cNvPr id="8" name="TextBox 7"/>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28</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
        <p:nvSpPr>
          <p:cNvPr id="2" name="TextBox 1"/>
          <p:cNvSpPr txBox="1"/>
          <p:nvPr/>
        </p:nvSpPr>
        <p:spPr>
          <a:xfrm>
            <a:off x="4890017" y="6048674"/>
            <a:ext cx="63754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12</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9" name="TextBox 8"/>
          <p:cNvSpPr txBox="1"/>
          <p:nvPr/>
        </p:nvSpPr>
        <p:spPr>
          <a:xfrm>
            <a:off x="11512343" y="6036510"/>
            <a:ext cx="66802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12</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2" name="TextBox 11"/>
          <p:cNvSpPr txBox="1"/>
          <p:nvPr/>
        </p:nvSpPr>
        <p:spPr>
          <a:xfrm>
            <a:off x="4091805" y="5283200"/>
            <a:ext cx="71040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11</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3" name="TextBox 12"/>
          <p:cNvSpPr txBox="1"/>
          <p:nvPr/>
        </p:nvSpPr>
        <p:spPr>
          <a:xfrm>
            <a:off x="10975574" y="6021270"/>
            <a:ext cx="72535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11</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4" name="TextBox 13"/>
          <p:cNvSpPr txBox="1"/>
          <p:nvPr/>
        </p:nvSpPr>
        <p:spPr>
          <a:xfrm>
            <a:off x="2272829" y="5358349"/>
            <a:ext cx="36830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9</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5" name="TextBox 14"/>
          <p:cNvSpPr txBox="1"/>
          <p:nvPr/>
        </p:nvSpPr>
        <p:spPr>
          <a:xfrm>
            <a:off x="10220849" y="6011792"/>
            <a:ext cx="36830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9</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6" name="TextBox 15"/>
          <p:cNvSpPr txBox="1"/>
          <p:nvPr/>
        </p:nvSpPr>
        <p:spPr>
          <a:xfrm>
            <a:off x="2419377" y="5930900"/>
            <a:ext cx="36830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5</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7" name="TextBox 16"/>
          <p:cNvSpPr txBox="1"/>
          <p:nvPr/>
        </p:nvSpPr>
        <p:spPr>
          <a:xfrm>
            <a:off x="8367584" y="6034500"/>
            <a:ext cx="368300" cy="523220"/>
          </a:xfrm>
          <a:prstGeom prst="rect">
            <a:avLst/>
          </a:prstGeom>
          <a:noFill/>
        </p:spPr>
        <p:txBody>
          <a:bodyPr wrap="square" rtlCol="0">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C00000"/>
                </a:solidFill>
                <a:effectLst/>
                <a:uLnTx/>
                <a:uFillTx/>
                <a:latin typeface="Helvetica Light"/>
                <a:sym typeface="Helvetica Light"/>
              </a:rPr>
              <a:t>5</a:t>
            </a:r>
            <a:endParaRPr kumimoji="0" lang="ru-RU" sz="2800" b="1" i="0" u="none" strike="noStrike" kern="0" cap="none" spc="0" normalizeH="0" baseline="0" noProof="0" dirty="0">
              <a:ln>
                <a:noFill/>
              </a:ln>
              <a:solidFill>
                <a:srgbClr val="C00000"/>
              </a:solidFill>
              <a:effectLst/>
              <a:uLnTx/>
              <a:uFillTx/>
              <a:latin typeface="Helvetica Light"/>
              <a:sym typeface="Helvetica Light"/>
            </a:endParaRPr>
          </a:p>
        </p:txBody>
      </p:sp>
      <p:sp>
        <p:nvSpPr>
          <p:cNvPr id="18" name="Коэффициент трансформации водного режима (КТР)— синтетическая количественная характеристика, рассчитываемая по изменениям гидрологических характеристик:…"/>
          <p:cNvSpPr txBox="1">
            <a:spLocks/>
          </p:cNvSpPr>
          <p:nvPr/>
        </p:nvSpPr>
        <p:spPr bwMode="auto">
          <a:xfrm>
            <a:off x="6389969" y="6770642"/>
            <a:ext cx="6161239" cy="261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sz="3200"/>
            </a:pPr>
            <a:r>
              <a:rPr kumimoji="0" lang="ru-RU" sz="1800" b="1" i="0" u="none" strike="noStrike" kern="1200" cap="none" spc="0" normalizeH="0" baseline="0" noProof="0" dirty="0" smtClean="0">
                <a:ln>
                  <a:noFill/>
                </a:ln>
                <a:solidFill>
                  <a:prstClr val="black"/>
                </a:solidFill>
                <a:effectLst/>
                <a:uLnTx/>
                <a:uFillTx/>
                <a:latin typeface="Calibri"/>
                <a:ea typeface="+mn-ea"/>
                <a:cs typeface="+mn-cs"/>
                <a:sym typeface="Helvetica Light"/>
              </a:rPr>
              <a:t>Коэффициент трансформации водного режима (КТР)</a:t>
            </a: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 синтетическая количественная характеристика, рассчитываемая по изменениям гидрологических характеристик: </a:t>
            </a:r>
          </a:p>
          <a:p>
            <a:pPr marL="701842" marR="0" lvl="1" indent="-320842" algn="l" defTabSz="914400" rtl="0" eaLnBrk="0" fontAlgn="base" latinLnBrk="0" hangingPunct="0">
              <a:lnSpc>
                <a:spcPct val="100000"/>
              </a:lnSpc>
              <a:spcBef>
                <a:spcPct val="20000"/>
              </a:spcBef>
              <a:spcAft>
                <a:spcPct val="0"/>
              </a:spcAft>
              <a:buClrTx/>
              <a:buSzTx/>
              <a:buFontTx/>
              <a:buChar char="•"/>
              <a:tabLst/>
              <a:defRPr sz="3200"/>
            </a:pP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среднегодовой расход, </a:t>
            </a:r>
          </a:p>
          <a:p>
            <a:pPr marL="701842" marR="0" lvl="1" indent="-320842" algn="l" defTabSz="914400" rtl="0" eaLnBrk="0" fontAlgn="base" latinLnBrk="0" hangingPunct="0">
              <a:lnSpc>
                <a:spcPct val="100000"/>
              </a:lnSpc>
              <a:spcBef>
                <a:spcPct val="20000"/>
              </a:spcBef>
              <a:spcAft>
                <a:spcPct val="0"/>
              </a:spcAft>
              <a:buClrTx/>
              <a:buSzTx/>
              <a:buFontTx/>
              <a:buChar char="•"/>
              <a:tabLst/>
              <a:defRPr sz="3200"/>
            </a:pP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максимальный расход, </a:t>
            </a:r>
          </a:p>
          <a:p>
            <a:pPr marL="701842" marR="0" lvl="1" indent="-320842" algn="l" defTabSz="914400" rtl="0" eaLnBrk="0" fontAlgn="base" latinLnBrk="0" hangingPunct="0">
              <a:lnSpc>
                <a:spcPct val="100000"/>
              </a:lnSpc>
              <a:spcBef>
                <a:spcPct val="20000"/>
              </a:spcBef>
              <a:spcAft>
                <a:spcPct val="0"/>
              </a:spcAft>
              <a:buClrTx/>
              <a:buSzTx/>
              <a:buFontTx/>
              <a:buChar char="•"/>
              <a:tabLst/>
              <a:defRPr sz="3200"/>
            </a:pP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доля стока за «весенний» период</a:t>
            </a:r>
          </a:p>
          <a:p>
            <a:pPr marL="701842" marR="0" lvl="1" indent="-320842" algn="l" defTabSz="914400" rtl="0" eaLnBrk="0" fontAlgn="base" latinLnBrk="0" hangingPunct="0">
              <a:lnSpc>
                <a:spcPct val="100000"/>
              </a:lnSpc>
              <a:spcBef>
                <a:spcPct val="20000"/>
              </a:spcBef>
              <a:spcAft>
                <a:spcPct val="0"/>
              </a:spcAft>
              <a:buClrTx/>
              <a:buSzTx/>
              <a:buFontTx/>
              <a:buChar char="•"/>
              <a:tabLst/>
              <a:defRPr sz="3200"/>
            </a:pP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доля стока за «зимний» период, </a:t>
            </a:r>
          </a:p>
          <a:p>
            <a:pPr marL="701842" marR="0" lvl="1" indent="-320842" algn="l" defTabSz="914400" rtl="0" eaLnBrk="0" fontAlgn="base" latinLnBrk="0" hangingPunct="0">
              <a:lnSpc>
                <a:spcPct val="100000"/>
              </a:lnSpc>
              <a:spcBef>
                <a:spcPct val="20000"/>
              </a:spcBef>
              <a:spcAft>
                <a:spcPct val="0"/>
              </a:spcAft>
              <a:buClrTx/>
              <a:buSzTx/>
              <a:buFontTx/>
              <a:buChar char="•"/>
              <a:tabLst/>
              <a:defRPr sz="3200"/>
            </a:pPr>
            <a:r>
              <a:rPr kumimoji="0" lang="ru-RU" sz="1800" b="0" i="0" u="none" strike="noStrike" kern="1200" cap="none" spc="0" normalizeH="0" baseline="0" noProof="0" dirty="0" smtClean="0">
                <a:ln>
                  <a:noFill/>
                </a:ln>
                <a:solidFill>
                  <a:prstClr val="black"/>
                </a:solidFill>
                <a:effectLst/>
                <a:uLnTx/>
                <a:uFillTx/>
                <a:latin typeface="Calibri"/>
                <a:ea typeface="+mn-ea"/>
                <a:cs typeface="+mn-cs"/>
                <a:sym typeface="Helvetica Light"/>
              </a:rPr>
              <a:t>базисный сток</a:t>
            </a:r>
            <a:endParaRPr kumimoji="0" lang="ru-RU" sz="1800" b="0" i="0" u="none" strike="noStrike" kern="1200" cap="none" spc="0" normalizeH="0" baseline="0" noProof="0" dirty="0">
              <a:ln>
                <a:noFill/>
              </a:ln>
              <a:solidFill>
                <a:prstClr val="black"/>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1560981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AutoShape 4"/>
          <p:cNvSpPr>
            <a:spLocks noChangeArrowheads="1"/>
          </p:cNvSpPr>
          <p:nvPr/>
        </p:nvSpPr>
        <p:spPr bwMode="auto">
          <a:xfrm>
            <a:off x="204800" y="2428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 name="Прямоугольник 3"/>
          <p:cNvSpPr/>
          <p:nvPr/>
        </p:nvSpPr>
        <p:spPr>
          <a:xfrm>
            <a:off x="312907" y="1862666"/>
            <a:ext cx="12327328" cy="48779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ru-RU" sz="2560" b="0" i="0" u="none" strike="noStrike" kern="1200" cap="none" spc="0" normalizeH="0" baseline="0" noProof="0" dirty="0">
              <a:ln>
                <a:noFill/>
              </a:ln>
              <a:solidFill>
                <a:srgbClr val="FFFFFF"/>
              </a:solidFill>
              <a:effectLst/>
              <a:uLnTx/>
              <a:uFillTx/>
              <a:latin typeface="Century Gothic"/>
              <a:ea typeface="+mn-ea"/>
              <a:cs typeface="+mn-cs"/>
              <a:sym typeface="Helvetica Light"/>
            </a:endParaRPr>
          </a:p>
        </p:txBody>
      </p:sp>
      <p:cxnSp>
        <p:nvCxnSpPr>
          <p:cNvPr id="5" name="Прямая со стрелкой 4"/>
          <p:cNvCxnSpPr/>
          <p:nvPr/>
        </p:nvCxnSpPr>
        <p:spPr>
          <a:xfrm flipH="1">
            <a:off x="3500574" y="2788033"/>
            <a:ext cx="1233270" cy="1138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745607" y="2307109"/>
            <a:ext cx="3659176" cy="792781"/>
          </a:xfrm>
          <a:prstGeom prst="rect">
            <a:avLst/>
          </a:prstGeom>
          <a:solidFill>
            <a:schemeClr val="accent6">
              <a:lumMod val="40000"/>
              <a:lumOff val="60000"/>
            </a:schemeClr>
          </a:solidFill>
          <a:ln>
            <a:solidFill>
              <a:srgbClr val="FF0000"/>
            </a:solidFill>
          </a:ln>
        </p:spPr>
        <p:txBody>
          <a:bodyPr wrap="square" rtlCol="0">
            <a:spAutoFit/>
          </a:bodyPr>
          <a:lstStyle/>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Дефицит талой воды </a:t>
            </a:r>
          </a:p>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в весенний период</a:t>
            </a:r>
          </a:p>
        </p:txBody>
      </p:sp>
      <p:cxnSp>
        <p:nvCxnSpPr>
          <p:cNvPr id="7" name="Прямая со стрелкой 6"/>
          <p:cNvCxnSpPr/>
          <p:nvPr/>
        </p:nvCxnSpPr>
        <p:spPr>
          <a:xfrm flipV="1">
            <a:off x="299514" y="1862665"/>
            <a:ext cx="0" cy="49216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99515" y="6768706"/>
            <a:ext cx="11970584" cy="155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a:stCxn id="24" idx="55"/>
          </p:cNvCxnSpPr>
          <p:nvPr/>
        </p:nvCxnSpPr>
        <p:spPr>
          <a:xfrm>
            <a:off x="2823556" y="5746921"/>
            <a:ext cx="495232" cy="102178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3318789" y="6067843"/>
            <a:ext cx="874412" cy="7008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stCxn id="24" idx="108"/>
          </p:cNvCxnSpPr>
          <p:nvPr/>
        </p:nvCxnSpPr>
        <p:spPr>
          <a:xfrm>
            <a:off x="7664234" y="6505534"/>
            <a:ext cx="1447918" cy="7627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12151" y="2309832"/>
            <a:ext cx="3103761" cy="792781"/>
          </a:xfrm>
          <a:prstGeom prst="rect">
            <a:avLst/>
          </a:prstGeom>
          <a:solidFill>
            <a:schemeClr val="accent6">
              <a:lumMod val="40000"/>
              <a:lumOff val="60000"/>
            </a:schemeClr>
          </a:solidFill>
          <a:ln>
            <a:solidFill>
              <a:srgbClr val="FF0000"/>
            </a:solidFill>
          </a:ln>
        </p:spPr>
        <p:txBody>
          <a:bodyPr wrap="square" rtlCol="0">
            <a:spAutoFit/>
          </a:bodyPr>
          <a:lstStyle/>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Неэффективность </a:t>
            </a:r>
          </a:p>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осенних осадков</a:t>
            </a:r>
          </a:p>
        </p:txBody>
      </p:sp>
      <p:cxnSp>
        <p:nvCxnSpPr>
          <p:cNvPr id="14" name="Прямая со стрелкой 13"/>
          <p:cNvCxnSpPr>
            <a:endCxn id="24" idx="125"/>
          </p:cNvCxnSpPr>
          <p:nvPr/>
        </p:nvCxnSpPr>
        <p:spPr>
          <a:xfrm flipH="1">
            <a:off x="8404783" y="3141513"/>
            <a:ext cx="2536166" cy="30027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4229" y="1994908"/>
            <a:ext cx="2617297" cy="1200329"/>
          </a:xfrm>
          <a:prstGeom prst="rect">
            <a:avLst/>
          </a:prstGeom>
          <a:solidFill>
            <a:schemeClr val="accent6">
              <a:lumMod val="40000"/>
              <a:lumOff val="60000"/>
            </a:schemeClr>
          </a:solidFill>
          <a:ln>
            <a:solidFill>
              <a:srgbClr val="FF0000"/>
            </a:solidFill>
          </a:ln>
        </p:spPr>
        <p:txBody>
          <a:bodyPr wrap="square" rtlCol="0">
            <a:spAutoFit/>
          </a:bodyPr>
          <a:lstStyle/>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292934"/>
                </a:solidFill>
                <a:effectLst/>
                <a:uLnTx/>
                <a:uFillTx/>
                <a:latin typeface="Century Gothic"/>
                <a:ea typeface="+mn-ea"/>
                <a:cs typeface="+mn-cs"/>
                <a:sym typeface="Helvetica Light"/>
              </a:rPr>
              <a:t>Значительная </a:t>
            </a:r>
            <a:r>
              <a:rPr kumimoji="0" lang="ru-RU" sz="2400" b="1" i="0" u="none" strike="noStrike" kern="1200" cap="none" spc="0" normalizeH="0" baseline="0" noProof="0" dirty="0">
                <a:ln>
                  <a:noFill/>
                </a:ln>
                <a:solidFill>
                  <a:srgbClr val="292934"/>
                </a:solidFill>
                <a:effectLst/>
                <a:uLnTx/>
                <a:uFillTx/>
                <a:latin typeface="Century Gothic"/>
                <a:ea typeface="+mn-ea"/>
                <a:cs typeface="+mn-cs"/>
                <a:sym typeface="Helvetica Light"/>
              </a:rPr>
              <a:t>грунтовая составляющая</a:t>
            </a:r>
          </a:p>
        </p:txBody>
      </p:sp>
      <p:cxnSp>
        <p:nvCxnSpPr>
          <p:cNvPr id="16" name="Прямая со стрелкой 15"/>
          <p:cNvCxnSpPr/>
          <p:nvPr/>
        </p:nvCxnSpPr>
        <p:spPr>
          <a:xfrm>
            <a:off x="1134878" y="3195237"/>
            <a:ext cx="797780" cy="30935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907" y="6837158"/>
            <a:ext cx="11957191" cy="398699"/>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1991" b="0" i="0" u="none" strike="noStrike" kern="1200" cap="none" spc="0" normalizeH="0" baseline="0" noProof="0" dirty="0">
                <a:ln>
                  <a:noFill/>
                </a:ln>
                <a:solidFill>
                  <a:srgbClr val="292934"/>
                </a:solidFill>
                <a:effectLst/>
                <a:uLnTx/>
                <a:uFillTx/>
                <a:latin typeface="Century Gothic"/>
                <a:ea typeface="+mn-ea"/>
                <a:cs typeface="+mn-cs"/>
                <a:sym typeface="Helvetica Light"/>
              </a:rPr>
              <a:t>    I               II               III          IV         V           VI           VII           VIII          IX           X            XI         XII</a:t>
            </a:r>
            <a:endParaRPr kumimoji="0" lang="ru-RU" sz="1991" b="0" i="0" u="none" strike="noStrike" kern="1200" cap="none" spc="0" normalizeH="0" baseline="0" noProof="0" dirty="0">
              <a:ln>
                <a:noFill/>
              </a:ln>
              <a:solidFill>
                <a:srgbClr val="292934"/>
              </a:solidFill>
              <a:effectLst/>
              <a:uLnTx/>
              <a:uFillTx/>
              <a:latin typeface="Century Gothic"/>
              <a:ea typeface="+mn-ea"/>
              <a:cs typeface="+mn-cs"/>
              <a:sym typeface="Helvetica Light"/>
            </a:endParaRPr>
          </a:p>
        </p:txBody>
      </p:sp>
      <p:sp>
        <p:nvSpPr>
          <p:cNvPr id="24" name="Полилиния 23"/>
          <p:cNvSpPr/>
          <p:nvPr/>
        </p:nvSpPr>
        <p:spPr>
          <a:xfrm>
            <a:off x="312908" y="3687827"/>
            <a:ext cx="11903004" cy="3078666"/>
          </a:xfrm>
          <a:custGeom>
            <a:avLst/>
            <a:gdLst>
              <a:gd name="connsiteX0" fmla="*/ 0 w 8369300"/>
              <a:gd name="connsiteY0" fmla="*/ 1739900 h 2164687"/>
              <a:gd name="connsiteX1" fmla="*/ 25400 w 8369300"/>
              <a:gd name="connsiteY1" fmla="*/ 1701800 h 2164687"/>
              <a:gd name="connsiteX2" fmla="*/ 114300 w 8369300"/>
              <a:gd name="connsiteY2" fmla="*/ 1689100 h 2164687"/>
              <a:gd name="connsiteX3" fmla="*/ 190500 w 8369300"/>
              <a:gd name="connsiteY3" fmla="*/ 1676400 h 2164687"/>
              <a:gd name="connsiteX4" fmla="*/ 241300 w 8369300"/>
              <a:gd name="connsiteY4" fmla="*/ 1651000 h 2164687"/>
              <a:gd name="connsiteX5" fmla="*/ 279400 w 8369300"/>
              <a:gd name="connsiteY5" fmla="*/ 1638300 h 2164687"/>
              <a:gd name="connsiteX6" fmla="*/ 292100 w 8369300"/>
              <a:gd name="connsiteY6" fmla="*/ 1587500 h 2164687"/>
              <a:gd name="connsiteX7" fmla="*/ 330200 w 8369300"/>
              <a:gd name="connsiteY7" fmla="*/ 1549400 h 2164687"/>
              <a:gd name="connsiteX8" fmla="*/ 355600 w 8369300"/>
              <a:gd name="connsiteY8" fmla="*/ 1422400 h 2164687"/>
              <a:gd name="connsiteX9" fmla="*/ 381000 w 8369300"/>
              <a:gd name="connsiteY9" fmla="*/ 1346200 h 2164687"/>
              <a:gd name="connsiteX10" fmla="*/ 419100 w 8369300"/>
              <a:gd name="connsiteY10" fmla="*/ 1308100 h 2164687"/>
              <a:gd name="connsiteX11" fmla="*/ 508000 w 8369300"/>
              <a:gd name="connsiteY11" fmla="*/ 1346200 h 2164687"/>
              <a:gd name="connsiteX12" fmla="*/ 533400 w 8369300"/>
              <a:gd name="connsiteY12" fmla="*/ 1384300 h 2164687"/>
              <a:gd name="connsiteX13" fmla="*/ 558800 w 8369300"/>
              <a:gd name="connsiteY13" fmla="*/ 1524000 h 2164687"/>
              <a:gd name="connsiteX14" fmla="*/ 571500 w 8369300"/>
              <a:gd name="connsiteY14" fmla="*/ 1562100 h 2164687"/>
              <a:gd name="connsiteX15" fmla="*/ 609600 w 8369300"/>
              <a:gd name="connsiteY15" fmla="*/ 1574800 h 2164687"/>
              <a:gd name="connsiteX16" fmla="*/ 635000 w 8369300"/>
              <a:gd name="connsiteY16" fmla="*/ 1612900 h 2164687"/>
              <a:gd name="connsiteX17" fmla="*/ 685800 w 8369300"/>
              <a:gd name="connsiteY17" fmla="*/ 1625600 h 2164687"/>
              <a:gd name="connsiteX18" fmla="*/ 838200 w 8369300"/>
              <a:gd name="connsiteY18" fmla="*/ 1651000 h 2164687"/>
              <a:gd name="connsiteX19" fmla="*/ 876300 w 8369300"/>
              <a:gd name="connsiteY19" fmla="*/ 1663700 h 2164687"/>
              <a:gd name="connsiteX20" fmla="*/ 901700 w 8369300"/>
              <a:gd name="connsiteY20" fmla="*/ 1625600 h 2164687"/>
              <a:gd name="connsiteX21" fmla="*/ 927100 w 8369300"/>
              <a:gd name="connsiteY21" fmla="*/ 1485900 h 2164687"/>
              <a:gd name="connsiteX22" fmla="*/ 952500 w 8369300"/>
              <a:gd name="connsiteY22" fmla="*/ 1447800 h 2164687"/>
              <a:gd name="connsiteX23" fmla="*/ 965200 w 8369300"/>
              <a:gd name="connsiteY23" fmla="*/ 1384300 h 2164687"/>
              <a:gd name="connsiteX24" fmla="*/ 990600 w 8369300"/>
              <a:gd name="connsiteY24" fmla="*/ 1308100 h 2164687"/>
              <a:gd name="connsiteX25" fmla="*/ 1016000 w 8369300"/>
              <a:gd name="connsiteY25" fmla="*/ 1181100 h 2164687"/>
              <a:gd name="connsiteX26" fmla="*/ 1054100 w 8369300"/>
              <a:gd name="connsiteY26" fmla="*/ 1104900 h 2164687"/>
              <a:gd name="connsiteX27" fmla="*/ 1092200 w 8369300"/>
              <a:gd name="connsiteY27" fmla="*/ 1117600 h 2164687"/>
              <a:gd name="connsiteX28" fmla="*/ 1117600 w 8369300"/>
              <a:gd name="connsiteY28" fmla="*/ 1155700 h 2164687"/>
              <a:gd name="connsiteX29" fmla="*/ 1143000 w 8369300"/>
              <a:gd name="connsiteY29" fmla="*/ 1270000 h 2164687"/>
              <a:gd name="connsiteX30" fmla="*/ 1168400 w 8369300"/>
              <a:gd name="connsiteY30" fmla="*/ 1308100 h 2164687"/>
              <a:gd name="connsiteX31" fmla="*/ 1181100 w 8369300"/>
              <a:gd name="connsiteY31" fmla="*/ 1409700 h 2164687"/>
              <a:gd name="connsiteX32" fmla="*/ 1270000 w 8369300"/>
              <a:gd name="connsiteY32" fmla="*/ 1511300 h 2164687"/>
              <a:gd name="connsiteX33" fmla="*/ 1320800 w 8369300"/>
              <a:gd name="connsiteY33" fmla="*/ 1600200 h 2164687"/>
              <a:gd name="connsiteX34" fmla="*/ 1333500 w 8369300"/>
              <a:gd name="connsiteY34" fmla="*/ 1638300 h 2164687"/>
              <a:gd name="connsiteX35" fmla="*/ 1384300 w 8369300"/>
              <a:gd name="connsiteY35" fmla="*/ 1625600 h 2164687"/>
              <a:gd name="connsiteX36" fmla="*/ 1397000 w 8369300"/>
              <a:gd name="connsiteY36" fmla="*/ 1587500 h 2164687"/>
              <a:gd name="connsiteX37" fmla="*/ 1435100 w 8369300"/>
              <a:gd name="connsiteY37" fmla="*/ 1511300 h 2164687"/>
              <a:gd name="connsiteX38" fmla="*/ 1447800 w 8369300"/>
              <a:gd name="connsiteY38" fmla="*/ 1092200 h 2164687"/>
              <a:gd name="connsiteX39" fmla="*/ 1460500 w 8369300"/>
              <a:gd name="connsiteY39" fmla="*/ 1054100 h 2164687"/>
              <a:gd name="connsiteX40" fmla="*/ 1485900 w 8369300"/>
              <a:gd name="connsiteY40" fmla="*/ 939800 h 2164687"/>
              <a:gd name="connsiteX41" fmla="*/ 1498600 w 8369300"/>
              <a:gd name="connsiteY41" fmla="*/ 800100 h 2164687"/>
              <a:gd name="connsiteX42" fmla="*/ 1511300 w 8369300"/>
              <a:gd name="connsiteY42" fmla="*/ 749300 h 2164687"/>
              <a:gd name="connsiteX43" fmla="*/ 1524000 w 8369300"/>
              <a:gd name="connsiteY43" fmla="*/ 685800 h 2164687"/>
              <a:gd name="connsiteX44" fmla="*/ 1536700 w 8369300"/>
              <a:gd name="connsiteY44" fmla="*/ 508000 h 2164687"/>
              <a:gd name="connsiteX45" fmla="*/ 1549400 w 8369300"/>
              <a:gd name="connsiteY45" fmla="*/ 469900 h 2164687"/>
              <a:gd name="connsiteX46" fmla="*/ 1562100 w 8369300"/>
              <a:gd name="connsiteY46" fmla="*/ 254000 h 2164687"/>
              <a:gd name="connsiteX47" fmla="*/ 1638300 w 8369300"/>
              <a:gd name="connsiteY47" fmla="*/ 330200 h 2164687"/>
              <a:gd name="connsiteX48" fmla="*/ 1651000 w 8369300"/>
              <a:gd name="connsiteY48" fmla="*/ 419100 h 2164687"/>
              <a:gd name="connsiteX49" fmla="*/ 1663700 w 8369300"/>
              <a:gd name="connsiteY49" fmla="*/ 469900 h 2164687"/>
              <a:gd name="connsiteX50" fmla="*/ 1689100 w 8369300"/>
              <a:gd name="connsiteY50" fmla="*/ 825500 h 2164687"/>
              <a:gd name="connsiteX51" fmla="*/ 1701800 w 8369300"/>
              <a:gd name="connsiteY51" fmla="*/ 863600 h 2164687"/>
              <a:gd name="connsiteX52" fmla="*/ 1714500 w 8369300"/>
              <a:gd name="connsiteY52" fmla="*/ 927100 h 2164687"/>
              <a:gd name="connsiteX53" fmla="*/ 1727200 w 8369300"/>
              <a:gd name="connsiteY53" fmla="*/ 1282700 h 2164687"/>
              <a:gd name="connsiteX54" fmla="*/ 1739900 w 8369300"/>
              <a:gd name="connsiteY54" fmla="*/ 1320800 h 2164687"/>
              <a:gd name="connsiteX55" fmla="*/ 1765300 w 8369300"/>
              <a:gd name="connsiteY55" fmla="*/ 1447800 h 2164687"/>
              <a:gd name="connsiteX56" fmla="*/ 1803400 w 8369300"/>
              <a:gd name="connsiteY56" fmla="*/ 1422400 h 2164687"/>
              <a:gd name="connsiteX57" fmla="*/ 1828800 w 8369300"/>
              <a:gd name="connsiteY57" fmla="*/ 1384300 h 2164687"/>
              <a:gd name="connsiteX58" fmla="*/ 1866900 w 8369300"/>
              <a:gd name="connsiteY58" fmla="*/ 1346200 h 2164687"/>
              <a:gd name="connsiteX59" fmla="*/ 1879600 w 8369300"/>
              <a:gd name="connsiteY59" fmla="*/ 1168400 h 2164687"/>
              <a:gd name="connsiteX60" fmla="*/ 1892300 w 8369300"/>
              <a:gd name="connsiteY60" fmla="*/ 1130300 h 2164687"/>
              <a:gd name="connsiteX61" fmla="*/ 1917700 w 8369300"/>
              <a:gd name="connsiteY61" fmla="*/ 863600 h 2164687"/>
              <a:gd name="connsiteX62" fmla="*/ 1930400 w 8369300"/>
              <a:gd name="connsiteY62" fmla="*/ 825500 h 2164687"/>
              <a:gd name="connsiteX63" fmla="*/ 1943100 w 8369300"/>
              <a:gd name="connsiteY63" fmla="*/ 749300 h 2164687"/>
              <a:gd name="connsiteX64" fmla="*/ 1955800 w 8369300"/>
              <a:gd name="connsiteY64" fmla="*/ 660400 h 2164687"/>
              <a:gd name="connsiteX65" fmla="*/ 1981200 w 8369300"/>
              <a:gd name="connsiteY65" fmla="*/ 584200 h 2164687"/>
              <a:gd name="connsiteX66" fmla="*/ 1993900 w 8369300"/>
              <a:gd name="connsiteY66" fmla="*/ 508000 h 2164687"/>
              <a:gd name="connsiteX67" fmla="*/ 2006600 w 8369300"/>
              <a:gd name="connsiteY67" fmla="*/ 469900 h 2164687"/>
              <a:gd name="connsiteX68" fmla="*/ 2019300 w 8369300"/>
              <a:gd name="connsiteY68" fmla="*/ 381000 h 2164687"/>
              <a:gd name="connsiteX69" fmla="*/ 2032000 w 8369300"/>
              <a:gd name="connsiteY69" fmla="*/ 342900 h 2164687"/>
              <a:gd name="connsiteX70" fmla="*/ 2082800 w 8369300"/>
              <a:gd name="connsiteY70" fmla="*/ 177800 h 2164687"/>
              <a:gd name="connsiteX71" fmla="*/ 2108200 w 8369300"/>
              <a:gd name="connsiteY71" fmla="*/ 76200 h 2164687"/>
              <a:gd name="connsiteX72" fmla="*/ 2120900 w 8369300"/>
              <a:gd name="connsiteY72" fmla="*/ 38100 h 2164687"/>
              <a:gd name="connsiteX73" fmla="*/ 2159000 w 8369300"/>
              <a:gd name="connsiteY73" fmla="*/ 0 h 2164687"/>
              <a:gd name="connsiteX74" fmla="*/ 2197100 w 8369300"/>
              <a:gd name="connsiteY74" fmla="*/ 12700 h 2164687"/>
              <a:gd name="connsiteX75" fmla="*/ 2209800 w 8369300"/>
              <a:gd name="connsiteY75" fmla="*/ 50800 h 2164687"/>
              <a:gd name="connsiteX76" fmla="*/ 2222500 w 8369300"/>
              <a:gd name="connsiteY76" fmla="*/ 152400 h 2164687"/>
              <a:gd name="connsiteX77" fmla="*/ 2235200 w 8369300"/>
              <a:gd name="connsiteY77" fmla="*/ 190500 h 2164687"/>
              <a:gd name="connsiteX78" fmla="*/ 2247900 w 8369300"/>
              <a:gd name="connsiteY78" fmla="*/ 254000 h 2164687"/>
              <a:gd name="connsiteX79" fmla="*/ 2260600 w 8369300"/>
              <a:gd name="connsiteY79" fmla="*/ 406400 h 2164687"/>
              <a:gd name="connsiteX80" fmla="*/ 2286000 w 8369300"/>
              <a:gd name="connsiteY80" fmla="*/ 444500 h 2164687"/>
              <a:gd name="connsiteX81" fmla="*/ 2298700 w 8369300"/>
              <a:gd name="connsiteY81" fmla="*/ 520700 h 2164687"/>
              <a:gd name="connsiteX82" fmla="*/ 2311400 w 8369300"/>
              <a:gd name="connsiteY82" fmla="*/ 558800 h 2164687"/>
              <a:gd name="connsiteX83" fmla="*/ 2336800 w 8369300"/>
              <a:gd name="connsiteY83" fmla="*/ 749300 h 2164687"/>
              <a:gd name="connsiteX84" fmla="*/ 2349500 w 8369300"/>
              <a:gd name="connsiteY84" fmla="*/ 787400 h 2164687"/>
              <a:gd name="connsiteX85" fmla="*/ 2374900 w 8369300"/>
              <a:gd name="connsiteY85" fmla="*/ 965200 h 2164687"/>
              <a:gd name="connsiteX86" fmla="*/ 2400300 w 8369300"/>
              <a:gd name="connsiteY86" fmla="*/ 1041400 h 2164687"/>
              <a:gd name="connsiteX87" fmla="*/ 2413000 w 8369300"/>
              <a:gd name="connsiteY87" fmla="*/ 1181100 h 2164687"/>
              <a:gd name="connsiteX88" fmla="*/ 2438400 w 8369300"/>
              <a:gd name="connsiteY88" fmla="*/ 1257300 h 2164687"/>
              <a:gd name="connsiteX89" fmla="*/ 2463800 w 8369300"/>
              <a:gd name="connsiteY89" fmla="*/ 1295400 h 2164687"/>
              <a:gd name="connsiteX90" fmla="*/ 2476500 w 8369300"/>
              <a:gd name="connsiteY90" fmla="*/ 1333500 h 2164687"/>
              <a:gd name="connsiteX91" fmla="*/ 2501900 w 8369300"/>
              <a:gd name="connsiteY91" fmla="*/ 1422400 h 2164687"/>
              <a:gd name="connsiteX92" fmla="*/ 2540000 w 8369300"/>
              <a:gd name="connsiteY92" fmla="*/ 1435100 h 2164687"/>
              <a:gd name="connsiteX93" fmla="*/ 2616200 w 8369300"/>
              <a:gd name="connsiteY93" fmla="*/ 1498600 h 2164687"/>
              <a:gd name="connsiteX94" fmla="*/ 2641600 w 8369300"/>
              <a:gd name="connsiteY94" fmla="*/ 1587500 h 2164687"/>
              <a:gd name="connsiteX95" fmla="*/ 2730500 w 8369300"/>
              <a:gd name="connsiteY95" fmla="*/ 1676400 h 2164687"/>
              <a:gd name="connsiteX96" fmla="*/ 2768600 w 8369300"/>
              <a:gd name="connsiteY96" fmla="*/ 1727200 h 2164687"/>
              <a:gd name="connsiteX97" fmla="*/ 2794000 w 8369300"/>
              <a:gd name="connsiteY97" fmla="*/ 1765300 h 2164687"/>
              <a:gd name="connsiteX98" fmla="*/ 2832100 w 8369300"/>
              <a:gd name="connsiteY98" fmla="*/ 1790700 h 2164687"/>
              <a:gd name="connsiteX99" fmla="*/ 2959100 w 8369300"/>
              <a:gd name="connsiteY99" fmla="*/ 1828800 h 2164687"/>
              <a:gd name="connsiteX100" fmla="*/ 3035300 w 8369300"/>
              <a:gd name="connsiteY100" fmla="*/ 1879600 h 2164687"/>
              <a:gd name="connsiteX101" fmla="*/ 3086100 w 8369300"/>
              <a:gd name="connsiteY101" fmla="*/ 1892300 h 2164687"/>
              <a:gd name="connsiteX102" fmla="*/ 3263900 w 8369300"/>
              <a:gd name="connsiteY102" fmla="*/ 1905000 h 2164687"/>
              <a:gd name="connsiteX103" fmla="*/ 3746500 w 8369300"/>
              <a:gd name="connsiteY103" fmla="*/ 1943100 h 2164687"/>
              <a:gd name="connsiteX104" fmla="*/ 3898900 w 8369300"/>
              <a:gd name="connsiteY104" fmla="*/ 1981200 h 2164687"/>
              <a:gd name="connsiteX105" fmla="*/ 3937000 w 8369300"/>
              <a:gd name="connsiteY105" fmla="*/ 1993900 h 2164687"/>
              <a:gd name="connsiteX106" fmla="*/ 4140200 w 8369300"/>
              <a:gd name="connsiteY106" fmla="*/ 2006600 h 2164687"/>
              <a:gd name="connsiteX107" fmla="*/ 5130800 w 8369300"/>
              <a:gd name="connsiteY107" fmla="*/ 1993900 h 2164687"/>
              <a:gd name="connsiteX108" fmla="*/ 5168900 w 8369300"/>
              <a:gd name="connsiteY108" fmla="*/ 1981200 h 2164687"/>
              <a:gd name="connsiteX109" fmla="*/ 5194300 w 8369300"/>
              <a:gd name="connsiteY109" fmla="*/ 1943100 h 2164687"/>
              <a:gd name="connsiteX110" fmla="*/ 5232400 w 8369300"/>
              <a:gd name="connsiteY110" fmla="*/ 1905000 h 2164687"/>
              <a:gd name="connsiteX111" fmla="*/ 5270500 w 8369300"/>
              <a:gd name="connsiteY111" fmla="*/ 1828800 h 2164687"/>
              <a:gd name="connsiteX112" fmla="*/ 5308600 w 8369300"/>
              <a:gd name="connsiteY112" fmla="*/ 1790700 h 2164687"/>
              <a:gd name="connsiteX113" fmla="*/ 5346700 w 8369300"/>
              <a:gd name="connsiteY113" fmla="*/ 1663700 h 2164687"/>
              <a:gd name="connsiteX114" fmla="*/ 5384800 w 8369300"/>
              <a:gd name="connsiteY114" fmla="*/ 1638300 h 2164687"/>
              <a:gd name="connsiteX115" fmla="*/ 5461000 w 8369300"/>
              <a:gd name="connsiteY115" fmla="*/ 1676400 h 2164687"/>
              <a:gd name="connsiteX116" fmla="*/ 5486400 w 8369300"/>
              <a:gd name="connsiteY116" fmla="*/ 1765300 h 2164687"/>
              <a:gd name="connsiteX117" fmla="*/ 5524500 w 8369300"/>
              <a:gd name="connsiteY117" fmla="*/ 1739900 h 2164687"/>
              <a:gd name="connsiteX118" fmla="*/ 5549900 w 8369300"/>
              <a:gd name="connsiteY118" fmla="*/ 1663700 h 2164687"/>
              <a:gd name="connsiteX119" fmla="*/ 5562600 w 8369300"/>
              <a:gd name="connsiteY119" fmla="*/ 1625600 h 2164687"/>
              <a:gd name="connsiteX120" fmla="*/ 5575300 w 8369300"/>
              <a:gd name="connsiteY120" fmla="*/ 1587500 h 2164687"/>
              <a:gd name="connsiteX121" fmla="*/ 5588000 w 8369300"/>
              <a:gd name="connsiteY121" fmla="*/ 1549400 h 2164687"/>
              <a:gd name="connsiteX122" fmla="*/ 5626100 w 8369300"/>
              <a:gd name="connsiteY122" fmla="*/ 1574800 h 2164687"/>
              <a:gd name="connsiteX123" fmla="*/ 5651500 w 8369300"/>
              <a:gd name="connsiteY123" fmla="*/ 1651000 h 2164687"/>
              <a:gd name="connsiteX124" fmla="*/ 5664200 w 8369300"/>
              <a:gd name="connsiteY124" fmla="*/ 1689100 h 2164687"/>
              <a:gd name="connsiteX125" fmla="*/ 5689600 w 8369300"/>
              <a:gd name="connsiteY125" fmla="*/ 1727200 h 2164687"/>
              <a:gd name="connsiteX126" fmla="*/ 5727700 w 8369300"/>
              <a:gd name="connsiteY126" fmla="*/ 1816100 h 2164687"/>
              <a:gd name="connsiteX127" fmla="*/ 5778500 w 8369300"/>
              <a:gd name="connsiteY127" fmla="*/ 1841500 h 2164687"/>
              <a:gd name="connsiteX128" fmla="*/ 5816600 w 8369300"/>
              <a:gd name="connsiteY128" fmla="*/ 1866900 h 2164687"/>
              <a:gd name="connsiteX129" fmla="*/ 5994400 w 8369300"/>
              <a:gd name="connsiteY129" fmla="*/ 1892300 h 2164687"/>
              <a:gd name="connsiteX130" fmla="*/ 7213600 w 8369300"/>
              <a:gd name="connsiteY130" fmla="*/ 1943100 h 2164687"/>
              <a:gd name="connsiteX131" fmla="*/ 7327900 w 8369300"/>
              <a:gd name="connsiteY131" fmla="*/ 1955800 h 2164687"/>
              <a:gd name="connsiteX132" fmla="*/ 7366000 w 8369300"/>
              <a:gd name="connsiteY132" fmla="*/ 1968500 h 2164687"/>
              <a:gd name="connsiteX133" fmla="*/ 7810500 w 8369300"/>
              <a:gd name="connsiteY133" fmla="*/ 1993900 h 2164687"/>
              <a:gd name="connsiteX134" fmla="*/ 8369300 w 8369300"/>
              <a:gd name="connsiteY134" fmla="*/ 2006600 h 2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369300" h="2164687">
                <a:moveTo>
                  <a:pt x="0" y="1739900"/>
                </a:moveTo>
                <a:cubicBezTo>
                  <a:pt x="8467" y="1727200"/>
                  <a:pt x="11452" y="1707999"/>
                  <a:pt x="25400" y="1701800"/>
                </a:cubicBezTo>
                <a:cubicBezTo>
                  <a:pt x="52754" y="1689643"/>
                  <a:pt x="84714" y="1693652"/>
                  <a:pt x="114300" y="1689100"/>
                </a:cubicBezTo>
                <a:cubicBezTo>
                  <a:pt x="139751" y="1685184"/>
                  <a:pt x="165100" y="1680633"/>
                  <a:pt x="190500" y="1676400"/>
                </a:cubicBezTo>
                <a:cubicBezTo>
                  <a:pt x="207433" y="1667933"/>
                  <a:pt x="223899" y="1658458"/>
                  <a:pt x="241300" y="1651000"/>
                </a:cubicBezTo>
                <a:cubicBezTo>
                  <a:pt x="253605" y="1645727"/>
                  <a:pt x="271037" y="1648753"/>
                  <a:pt x="279400" y="1638300"/>
                </a:cubicBezTo>
                <a:cubicBezTo>
                  <a:pt x="290304" y="1624670"/>
                  <a:pt x="283440" y="1602655"/>
                  <a:pt x="292100" y="1587500"/>
                </a:cubicBezTo>
                <a:cubicBezTo>
                  <a:pt x="301011" y="1571906"/>
                  <a:pt x="317500" y="1562100"/>
                  <a:pt x="330200" y="1549400"/>
                </a:cubicBezTo>
                <a:cubicBezTo>
                  <a:pt x="365419" y="1443744"/>
                  <a:pt x="311820" y="1612112"/>
                  <a:pt x="355600" y="1422400"/>
                </a:cubicBezTo>
                <a:cubicBezTo>
                  <a:pt x="361620" y="1396312"/>
                  <a:pt x="372533" y="1371600"/>
                  <a:pt x="381000" y="1346200"/>
                </a:cubicBezTo>
                <a:cubicBezTo>
                  <a:pt x="386680" y="1329161"/>
                  <a:pt x="406400" y="1320800"/>
                  <a:pt x="419100" y="1308100"/>
                </a:cubicBezTo>
                <a:cubicBezTo>
                  <a:pt x="457963" y="1317816"/>
                  <a:pt x="478765" y="1316965"/>
                  <a:pt x="508000" y="1346200"/>
                </a:cubicBezTo>
                <a:cubicBezTo>
                  <a:pt x="518793" y="1356993"/>
                  <a:pt x="524933" y="1371600"/>
                  <a:pt x="533400" y="1384300"/>
                </a:cubicBezTo>
                <a:cubicBezTo>
                  <a:pt x="571049" y="1534898"/>
                  <a:pt x="513295" y="1296473"/>
                  <a:pt x="558800" y="1524000"/>
                </a:cubicBezTo>
                <a:cubicBezTo>
                  <a:pt x="561425" y="1537127"/>
                  <a:pt x="562034" y="1552634"/>
                  <a:pt x="571500" y="1562100"/>
                </a:cubicBezTo>
                <a:cubicBezTo>
                  <a:pt x="580966" y="1571566"/>
                  <a:pt x="596900" y="1570567"/>
                  <a:pt x="609600" y="1574800"/>
                </a:cubicBezTo>
                <a:cubicBezTo>
                  <a:pt x="618067" y="1587500"/>
                  <a:pt x="622300" y="1604433"/>
                  <a:pt x="635000" y="1612900"/>
                </a:cubicBezTo>
                <a:cubicBezTo>
                  <a:pt x="649523" y="1622582"/>
                  <a:pt x="669017" y="1620805"/>
                  <a:pt x="685800" y="1625600"/>
                </a:cubicBezTo>
                <a:cubicBezTo>
                  <a:pt x="780577" y="1652679"/>
                  <a:pt x="652438" y="1630360"/>
                  <a:pt x="838200" y="1651000"/>
                </a:cubicBezTo>
                <a:cubicBezTo>
                  <a:pt x="850900" y="1655233"/>
                  <a:pt x="863871" y="1668672"/>
                  <a:pt x="876300" y="1663700"/>
                </a:cubicBezTo>
                <a:cubicBezTo>
                  <a:pt x="890472" y="1658031"/>
                  <a:pt x="896341" y="1639892"/>
                  <a:pt x="901700" y="1625600"/>
                </a:cubicBezTo>
                <a:cubicBezTo>
                  <a:pt x="917787" y="1582701"/>
                  <a:pt x="912835" y="1528695"/>
                  <a:pt x="927100" y="1485900"/>
                </a:cubicBezTo>
                <a:cubicBezTo>
                  <a:pt x="931927" y="1471420"/>
                  <a:pt x="944033" y="1460500"/>
                  <a:pt x="952500" y="1447800"/>
                </a:cubicBezTo>
                <a:cubicBezTo>
                  <a:pt x="956733" y="1426633"/>
                  <a:pt x="959520" y="1405125"/>
                  <a:pt x="965200" y="1384300"/>
                </a:cubicBezTo>
                <a:cubicBezTo>
                  <a:pt x="972245" y="1358469"/>
                  <a:pt x="990600" y="1308100"/>
                  <a:pt x="990600" y="1308100"/>
                </a:cubicBezTo>
                <a:cubicBezTo>
                  <a:pt x="995280" y="1275338"/>
                  <a:pt x="998267" y="1216566"/>
                  <a:pt x="1016000" y="1181100"/>
                </a:cubicBezTo>
                <a:cubicBezTo>
                  <a:pt x="1065239" y="1082623"/>
                  <a:pt x="1022178" y="1200665"/>
                  <a:pt x="1054100" y="1104900"/>
                </a:cubicBezTo>
                <a:cubicBezTo>
                  <a:pt x="1066800" y="1109133"/>
                  <a:pt x="1081747" y="1109237"/>
                  <a:pt x="1092200" y="1117600"/>
                </a:cubicBezTo>
                <a:cubicBezTo>
                  <a:pt x="1104119" y="1127135"/>
                  <a:pt x="1110774" y="1142048"/>
                  <a:pt x="1117600" y="1155700"/>
                </a:cubicBezTo>
                <a:cubicBezTo>
                  <a:pt x="1140840" y="1202179"/>
                  <a:pt x="1123489" y="1211467"/>
                  <a:pt x="1143000" y="1270000"/>
                </a:cubicBezTo>
                <a:cubicBezTo>
                  <a:pt x="1147827" y="1284480"/>
                  <a:pt x="1159933" y="1295400"/>
                  <a:pt x="1168400" y="1308100"/>
                </a:cubicBezTo>
                <a:cubicBezTo>
                  <a:pt x="1172633" y="1341967"/>
                  <a:pt x="1169621" y="1377558"/>
                  <a:pt x="1181100" y="1409700"/>
                </a:cubicBezTo>
                <a:cubicBezTo>
                  <a:pt x="1204251" y="1474523"/>
                  <a:pt x="1224558" y="1481005"/>
                  <a:pt x="1270000" y="1511300"/>
                </a:cubicBezTo>
                <a:cubicBezTo>
                  <a:pt x="1299119" y="1598657"/>
                  <a:pt x="1259290" y="1492558"/>
                  <a:pt x="1320800" y="1600200"/>
                </a:cubicBezTo>
                <a:cubicBezTo>
                  <a:pt x="1327442" y="1611823"/>
                  <a:pt x="1329267" y="1625600"/>
                  <a:pt x="1333500" y="1638300"/>
                </a:cubicBezTo>
                <a:cubicBezTo>
                  <a:pt x="1350433" y="1634067"/>
                  <a:pt x="1370670" y="1636504"/>
                  <a:pt x="1384300" y="1625600"/>
                </a:cubicBezTo>
                <a:cubicBezTo>
                  <a:pt x="1394753" y="1617237"/>
                  <a:pt x="1391013" y="1599474"/>
                  <a:pt x="1397000" y="1587500"/>
                </a:cubicBezTo>
                <a:cubicBezTo>
                  <a:pt x="1446239" y="1489023"/>
                  <a:pt x="1403178" y="1607065"/>
                  <a:pt x="1435100" y="1511300"/>
                </a:cubicBezTo>
                <a:cubicBezTo>
                  <a:pt x="1439333" y="1371600"/>
                  <a:pt x="1440047" y="1231749"/>
                  <a:pt x="1447800" y="1092200"/>
                </a:cubicBezTo>
                <a:cubicBezTo>
                  <a:pt x="1448543" y="1078834"/>
                  <a:pt x="1457253" y="1067087"/>
                  <a:pt x="1460500" y="1054100"/>
                </a:cubicBezTo>
                <a:cubicBezTo>
                  <a:pt x="1469966" y="1016236"/>
                  <a:pt x="1477433" y="977900"/>
                  <a:pt x="1485900" y="939800"/>
                </a:cubicBezTo>
                <a:cubicBezTo>
                  <a:pt x="1490133" y="893233"/>
                  <a:pt x="1492420" y="846449"/>
                  <a:pt x="1498600" y="800100"/>
                </a:cubicBezTo>
                <a:cubicBezTo>
                  <a:pt x="1500907" y="782799"/>
                  <a:pt x="1507514" y="766339"/>
                  <a:pt x="1511300" y="749300"/>
                </a:cubicBezTo>
                <a:cubicBezTo>
                  <a:pt x="1515983" y="728228"/>
                  <a:pt x="1519767" y="706967"/>
                  <a:pt x="1524000" y="685800"/>
                </a:cubicBezTo>
                <a:cubicBezTo>
                  <a:pt x="1528233" y="626533"/>
                  <a:pt x="1529758" y="567011"/>
                  <a:pt x="1536700" y="508000"/>
                </a:cubicBezTo>
                <a:cubicBezTo>
                  <a:pt x="1538264" y="494705"/>
                  <a:pt x="1548068" y="483221"/>
                  <a:pt x="1549400" y="469900"/>
                </a:cubicBezTo>
                <a:cubicBezTo>
                  <a:pt x="1556573" y="398167"/>
                  <a:pt x="1557867" y="325967"/>
                  <a:pt x="1562100" y="254000"/>
                </a:cubicBezTo>
                <a:lnTo>
                  <a:pt x="1638300" y="330200"/>
                </a:lnTo>
                <a:cubicBezTo>
                  <a:pt x="1659467" y="351367"/>
                  <a:pt x="1645645" y="389649"/>
                  <a:pt x="1651000" y="419100"/>
                </a:cubicBezTo>
                <a:cubicBezTo>
                  <a:pt x="1654122" y="436273"/>
                  <a:pt x="1659467" y="452967"/>
                  <a:pt x="1663700" y="469900"/>
                </a:cubicBezTo>
                <a:cubicBezTo>
                  <a:pt x="1667681" y="541550"/>
                  <a:pt x="1674983" y="733736"/>
                  <a:pt x="1689100" y="825500"/>
                </a:cubicBezTo>
                <a:cubicBezTo>
                  <a:pt x="1691136" y="838731"/>
                  <a:pt x="1698553" y="850613"/>
                  <a:pt x="1701800" y="863600"/>
                </a:cubicBezTo>
                <a:cubicBezTo>
                  <a:pt x="1707035" y="884541"/>
                  <a:pt x="1710267" y="905933"/>
                  <a:pt x="1714500" y="927100"/>
                </a:cubicBezTo>
                <a:cubicBezTo>
                  <a:pt x="1718733" y="1045633"/>
                  <a:pt x="1719564" y="1164337"/>
                  <a:pt x="1727200" y="1282700"/>
                </a:cubicBezTo>
                <a:cubicBezTo>
                  <a:pt x="1728062" y="1296059"/>
                  <a:pt x="1736996" y="1307732"/>
                  <a:pt x="1739900" y="1320800"/>
                </a:cubicBezTo>
                <a:cubicBezTo>
                  <a:pt x="1802178" y="1601051"/>
                  <a:pt x="1714694" y="1245376"/>
                  <a:pt x="1765300" y="1447800"/>
                </a:cubicBezTo>
                <a:cubicBezTo>
                  <a:pt x="1778000" y="1439333"/>
                  <a:pt x="1792607" y="1433193"/>
                  <a:pt x="1803400" y="1422400"/>
                </a:cubicBezTo>
                <a:cubicBezTo>
                  <a:pt x="1814193" y="1411607"/>
                  <a:pt x="1819029" y="1396026"/>
                  <a:pt x="1828800" y="1384300"/>
                </a:cubicBezTo>
                <a:cubicBezTo>
                  <a:pt x="1840298" y="1370502"/>
                  <a:pt x="1854200" y="1358900"/>
                  <a:pt x="1866900" y="1346200"/>
                </a:cubicBezTo>
                <a:cubicBezTo>
                  <a:pt x="1871133" y="1286933"/>
                  <a:pt x="1872658" y="1227411"/>
                  <a:pt x="1879600" y="1168400"/>
                </a:cubicBezTo>
                <a:cubicBezTo>
                  <a:pt x="1881164" y="1155105"/>
                  <a:pt x="1890531" y="1143570"/>
                  <a:pt x="1892300" y="1130300"/>
                </a:cubicBezTo>
                <a:cubicBezTo>
                  <a:pt x="1907086" y="1019403"/>
                  <a:pt x="1900196" y="968625"/>
                  <a:pt x="1917700" y="863600"/>
                </a:cubicBezTo>
                <a:cubicBezTo>
                  <a:pt x="1919901" y="850395"/>
                  <a:pt x="1927496" y="838568"/>
                  <a:pt x="1930400" y="825500"/>
                </a:cubicBezTo>
                <a:cubicBezTo>
                  <a:pt x="1935986" y="800363"/>
                  <a:pt x="1939184" y="774751"/>
                  <a:pt x="1943100" y="749300"/>
                </a:cubicBezTo>
                <a:cubicBezTo>
                  <a:pt x="1947652" y="719714"/>
                  <a:pt x="1949069" y="689568"/>
                  <a:pt x="1955800" y="660400"/>
                </a:cubicBezTo>
                <a:cubicBezTo>
                  <a:pt x="1961820" y="634312"/>
                  <a:pt x="1972733" y="609600"/>
                  <a:pt x="1981200" y="584200"/>
                </a:cubicBezTo>
                <a:cubicBezTo>
                  <a:pt x="1989343" y="559771"/>
                  <a:pt x="1988314" y="533137"/>
                  <a:pt x="1993900" y="508000"/>
                </a:cubicBezTo>
                <a:cubicBezTo>
                  <a:pt x="1996804" y="494932"/>
                  <a:pt x="2002367" y="482600"/>
                  <a:pt x="2006600" y="469900"/>
                </a:cubicBezTo>
                <a:cubicBezTo>
                  <a:pt x="2010833" y="440267"/>
                  <a:pt x="2013429" y="410353"/>
                  <a:pt x="2019300" y="381000"/>
                </a:cubicBezTo>
                <a:cubicBezTo>
                  <a:pt x="2021925" y="367873"/>
                  <a:pt x="2029964" y="356131"/>
                  <a:pt x="2032000" y="342900"/>
                </a:cubicBezTo>
                <a:cubicBezTo>
                  <a:pt x="2055706" y="188810"/>
                  <a:pt x="2010725" y="249875"/>
                  <a:pt x="2082800" y="177800"/>
                </a:cubicBezTo>
                <a:cubicBezTo>
                  <a:pt x="2111830" y="90709"/>
                  <a:pt x="2077549" y="198803"/>
                  <a:pt x="2108200" y="76200"/>
                </a:cubicBezTo>
                <a:cubicBezTo>
                  <a:pt x="2111447" y="63213"/>
                  <a:pt x="2113474" y="49239"/>
                  <a:pt x="2120900" y="38100"/>
                </a:cubicBezTo>
                <a:cubicBezTo>
                  <a:pt x="2130863" y="23156"/>
                  <a:pt x="2146300" y="12700"/>
                  <a:pt x="2159000" y="0"/>
                </a:cubicBezTo>
                <a:cubicBezTo>
                  <a:pt x="2171700" y="4233"/>
                  <a:pt x="2187634" y="3234"/>
                  <a:pt x="2197100" y="12700"/>
                </a:cubicBezTo>
                <a:cubicBezTo>
                  <a:pt x="2206566" y="22166"/>
                  <a:pt x="2207405" y="37629"/>
                  <a:pt x="2209800" y="50800"/>
                </a:cubicBezTo>
                <a:cubicBezTo>
                  <a:pt x="2215905" y="84380"/>
                  <a:pt x="2216395" y="118820"/>
                  <a:pt x="2222500" y="152400"/>
                </a:cubicBezTo>
                <a:cubicBezTo>
                  <a:pt x="2224895" y="165571"/>
                  <a:pt x="2231953" y="177513"/>
                  <a:pt x="2235200" y="190500"/>
                </a:cubicBezTo>
                <a:cubicBezTo>
                  <a:pt x="2240435" y="211441"/>
                  <a:pt x="2243667" y="232833"/>
                  <a:pt x="2247900" y="254000"/>
                </a:cubicBezTo>
                <a:cubicBezTo>
                  <a:pt x="2252133" y="304800"/>
                  <a:pt x="2250603" y="356414"/>
                  <a:pt x="2260600" y="406400"/>
                </a:cubicBezTo>
                <a:cubicBezTo>
                  <a:pt x="2263593" y="421367"/>
                  <a:pt x="2281173" y="430020"/>
                  <a:pt x="2286000" y="444500"/>
                </a:cubicBezTo>
                <a:cubicBezTo>
                  <a:pt x="2294143" y="468929"/>
                  <a:pt x="2293114" y="495563"/>
                  <a:pt x="2298700" y="520700"/>
                </a:cubicBezTo>
                <a:cubicBezTo>
                  <a:pt x="2301604" y="533768"/>
                  <a:pt x="2308496" y="545732"/>
                  <a:pt x="2311400" y="558800"/>
                </a:cubicBezTo>
                <a:cubicBezTo>
                  <a:pt x="2332282" y="652770"/>
                  <a:pt x="2318457" y="639245"/>
                  <a:pt x="2336800" y="749300"/>
                </a:cubicBezTo>
                <a:cubicBezTo>
                  <a:pt x="2339001" y="762505"/>
                  <a:pt x="2345267" y="774700"/>
                  <a:pt x="2349500" y="787400"/>
                </a:cubicBezTo>
                <a:cubicBezTo>
                  <a:pt x="2353259" y="817472"/>
                  <a:pt x="2365745" y="928578"/>
                  <a:pt x="2374900" y="965200"/>
                </a:cubicBezTo>
                <a:cubicBezTo>
                  <a:pt x="2381394" y="991175"/>
                  <a:pt x="2400300" y="1041400"/>
                  <a:pt x="2400300" y="1041400"/>
                </a:cubicBezTo>
                <a:cubicBezTo>
                  <a:pt x="2404533" y="1087967"/>
                  <a:pt x="2404874" y="1135053"/>
                  <a:pt x="2413000" y="1181100"/>
                </a:cubicBezTo>
                <a:cubicBezTo>
                  <a:pt x="2417653" y="1207467"/>
                  <a:pt x="2429933" y="1231900"/>
                  <a:pt x="2438400" y="1257300"/>
                </a:cubicBezTo>
                <a:cubicBezTo>
                  <a:pt x="2443227" y="1271780"/>
                  <a:pt x="2456974" y="1281748"/>
                  <a:pt x="2463800" y="1295400"/>
                </a:cubicBezTo>
                <a:cubicBezTo>
                  <a:pt x="2469787" y="1307374"/>
                  <a:pt x="2472822" y="1320628"/>
                  <a:pt x="2476500" y="1333500"/>
                </a:cubicBezTo>
                <a:cubicBezTo>
                  <a:pt x="2476632" y="1333961"/>
                  <a:pt x="2495810" y="1416310"/>
                  <a:pt x="2501900" y="1422400"/>
                </a:cubicBezTo>
                <a:cubicBezTo>
                  <a:pt x="2511366" y="1431866"/>
                  <a:pt x="2527300" y="1430867"/>
                  <a:pt x="2540000" y="1435100"/>
                </a:cubicBezTo>
                <a:cubicBezTo>
                  <a:pt x="2568113" y="1453842"/>
                  <a:pt x="2596643" y="1469264"/>
                  <a:pt x="2616200" y="1498600"/>
                </a:cubicBezTo>
                <a:cubicBezTo>
                  <a:pt x="2628683" y="1517325"/>
                  <a:pt x="2633132" y="1570564"/>
                  <a:pt x="2641600" y="1587500"/>
                </a:cubicBezTo>
                <a:cubicBezTo>
                  <a:pt x="2682358" y="1669016"/>
                  <a:pt x="2671100" y="1656600"/>
                  <a:pt x="2730500" y="1676400"/>
                </a:cubicBezTo>
                <a:cubicBezTo>
                  <a:pt x="2743200" y="1693333"/>
                  <a:pt x="2756297" y="1709976"/>
                  <a:pt x="2768600" y="1727200"/>
                </a:cubicBezTo>
                <a:cubicBezTo>
                  <a:pt x="2777472" y="1739620"/>
                  <a:pt x="2783207" y="1754507"/>
                  <a:pt x="2794000" y="1765300"/>
                </a:cubicBezTo>
                <a:cubicBezTo>
                  <a:pt x="2804793" y="1776093"/>
                  <a:pt x="2818152" y="1784501"/>
                  <a:pt x="2832100" y="1790700"/>
                </a:cubicBezTo>
                <a:cubicBezTo>
                  <a:pt x="2871854" y="1808368"/>
                  <a:pt x="2916880" y="1818245"/>
                  <a:pt x="2959100" y="1828800"/>
                </a:cubicBezTo>
                <a:lnTo>
                  <a:pt x="3035300" y="1879600"/>
                </a:lnTo>
                <a:cubicBezTo>
                  <a:pt x="3049823" y="1889282"/>
                  <a:pt x="3068752" y="1890372"/>
                  <a:pt x="3086100" y="1892300"/>
                </a:cubicBezTo>
                <a:cubicBezTo>
                  <a:pt x="3145154" y="1898862"/>
                  <a:pt x="3204633" y="1900767"/>
                  <a:pt x="3263900" y="1905000"/>
                </a:cubicBezTo>
                <a:cubicBezTo>
                  <a:pt x="3468678" y="1973259"/>
                  <a:pt x="3313339" y="1929564"/>
                  <a:pt x="3746500" y="1943100"/>
                </a:cubicBezTo>
                <a:cubicBezTo>
                  <a:pt x="3822224" y="1993583"/>
                  <a:pt x="3755044" y="1957224"/>
                  <a:pt x="3898900" y="1981200"/>
                </a:cubicBezTo>
                <a:cubicBezTo>
                  <a:pt x="3912105" y="1983401"/>
                  <a:pt x="3923687" y="1992499"/>
                  <a:pt x="3937000" y="1993900"/>
                </a:cubicBezTo>
                <a:cubicBezTo>
                  <a:pt x="4004493" y="2001004"/>
                  <a:pt x="4072467" y="2002367"/>
                  <a:pt x="4140200" y="2006600"/>
                </a:cubicBezTo>
                <a:lnTo>
                  <a:pt x="5130800" y="1993900"/>
                </a:lnTo>
                <a:cubicBezTo>
                  <a:pt x="5144183" y="1993570"/>
                  <a:pt x="5158447" y="1989563"/>
                  <a:pt x="5168900" y="1981200"/>
                </a:cubicBezTo>
                <a:cubicBezTo>
                  <a:pt x="5180819" y="1971665"/>
                  <a:pt x="5184529" y="1954826"/>
                  <a:pt x="5194300" y="1943100"/>
                </a:cubicBezTo>
                <a:cubicBezTo>
                  <a:pt x="5205798" y="1929302"/>
                  <a:pt x="5220902" y="1918798"/>
                  <a:pt x="5232400" y="1905000"/>
                </a:cubicBezTo>
                <a:cubicBezTo>
                  <a:pt x="5332318" y="1785099"/>
                  <a:pt x="5194130" y="1943356"/>
                  <a:pt x="5270500" y="1828800"/>
                </a:cubicBezTo>
                <a:cubicBezTo>
                  <a:pt x="5280463" y="1813856"/>
                  <a:pt x="5295900" y="1803400"/>
                  <a:pt x="5308600" y="1790700"/>
                </a:cubicBezTo>
                <a:cubicBezTo>
                  <a:pt x="5313684" y="1770365"/>
                  <a:pt x="5337424" y="1669884"/>
                  <a:pt x="5346700" y="1663700"/>
                </a:cubicBezTo>
                <a:lnTo>
                  <a:pt x="5384800" y="1638300"/>
                </a:lnTo>
                <a:cubicBezTo>
                  <a:pt x="5409899" y="1646666"/>
                  <a:pt x="5443095" y="1654019"/>
                  <a:pt x="5461000" y="1676400"/>
                </a:cubicBezTo>
                <a:cubicBezTo>
                  <a:pt x="5467625" y="1684682"/>
                  <a:pt x="5485570" y="1761981"/>
                  <a:pt x="5486400" y="1765300"/>
                </a:cubicBezTo>
                <a:cubicBezTo>
                  <a:pt x="5499100" y="1756833"/>
                  <a:pt x="5516410" y="1752843"/>
                  <a:pt x="5524500" y="1739900"/>
                </a:cubicBezTo>
                <a:cubicBezTo>
                  <a:pt x="5538690" y="1717196"/>
                  <a:pt x="5541433" y="1689100"/>
                  <a:pt x="5549900" y="1663700"/>
                </a:cubicBezTo>
                <a:lnTo>
                  <a:pt x="5562600" y="1625600"/>
                </a:lnTo>
                <a:lnTo>
                  <a:pt x="5575300" y="1587500"/>
                </a:lnTo>
                <a:lnTo>
                  <a:pt x="5588000" y="1549400"/>
                </a:lnTo>
                <a:cubicBezTo>
                  <a:pt x="5600700" y="1557867"/>
                  <a:pt x="5618010" y="1561857"/>
                  <a:pt x="5626100" y="1574800"/>
                </a:cubicBezTo>
                <a:cubicBezTo>
                  <a:pt x="5640290" y="1597504"/>
                  <a:pt x="5643033" y="1625600"/>
                  <a:pt x="5651500" y="1651000"/>
                </a:cubicBezTo>
                <a:cubicBezTo>
                  <a:pt x="5655733" y="1663700"/>
                  <a:pt x="5656774" y="1677961"/>
                  <a:pt x="5664200" y="1689100"/>
                </a:cubicBezTo>
                <a:lnTo>
                  <a:pt x="5689600" y="1727200"/>
                </a:lnTo>
                <a:cubicBezTo>
                  <a:pt x="5697556" y="1759024"/>
                  <a:pt x="5700004" y="1793020"/>
                  <a:pt x="5727700" y="1816100"/>
                </a:cubicBezTo>
                <a:cubicBezTo>
                  <a:pt x="5742244" y="1828220"/>
                  <a:pt x="5762062" y="1832107"/>
                  <a:pt x="5778500" y="1841500"/>
                </a:cubicBezTo>
                <a:cubicBezTo>
                  <a:pt x="5791752" y="1849073"/>
                  <a:pt x="5802948" y="1860074"/>
                  <a:pt x="5816600" y="1866900"/>
                </a:cubicBezTo>
                <a:cubicBezTo>
                  <a:pt x="5865465" y="1891332"/>
                  <a:pt x="5958708" y="1889055"/>
                  <a:pt x="5994400" y="1892300"/>
                </a:cubicBezTo>
                <a:cubicBezTo>
                  <a:pt x="6357583" y="2164687"/>
                  <a:pt x="6009483" y="1919256"/>
                  <a:pt x="7213600" y="1943100"/>
                </a:cubicBezTo>
                <a:cubicBezTo>
                  <a:pt x="7251927" y="1943859"/>
                  <a:pt x="7289800" y="1951567"/>
                  <a:pt x="7327900" y="1955800"/>
                </a:cubicBezTo>
                <a:cubicBezTo>
                  <a:pt x="7340600" y="1960033"/>
                  <a:pt x="7352932" y="1965596"/>
                  <a:pt x="7366000" y="1968500"/>
                </a:cubicBezTo>
                <a:cubicBezTo>
                  <a:pt x="7504963" y="1999381"/>
                  <a:pt x="7695080" y="1989920"/>
                  <a:pt x="7810500" y="1993900"/>
                </a:cubicBezTo>
                <a:cubicBezTo>
                  <a:pt x="8013260" y="2061487"/>
                  <a:pt x="7835213" y="2006600"/>
                  <a:pt x="8369300" y="2006600"/>
                </a:cubicBezTo>
              </a:path>
            </a:pathLst>
          </a:custGeom>
          <a:ln w="4762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ru-RU" sz="2560" b="0" i="0" u="none" strike="noStrike" kern="1200" cap="none" spc="0" normalizeH="0" baseline="0" noProof="0">
              <a:ln>
                <a:noFill/>
              </a:ln>
              <a:solidFill>
                <a:srgbClr val="292934"/>
              </a:solidFill>
              <a:effectLst/>
              <a:uLnTx/>
              <a:uFillTx/>
              <a:latin typeface="Century Gothic"/>
              <a:ea typeface="+mn-ea"/>
              <a:cs typeface="+mn-cs"/>
              <a:sym typeface="Helvetica Light"/>
            </a:endParaRPr>
          </a:p>
        </p:txBody>
      </p:sp>
      <p:sp>
        <p:nvSpPr>
          <p:cNvPr id="28" name="Полилиния 27"/>
          <p:cNvSpPr/>
          <p:nvPr/>
        </p:nvSpPr>
        <p:spPr>
          <a:xfrm>
            <a:off x="2840077" y="2272828"/>
            <a:ext cx="2763520" cy="4201458"/>
          </a:xfrm>
          <a:custGeom>
            <a:avLst/>
            <a:gdLst>
              <a:gd name="connsiteX0" fmla="*/ 0 w 1943100"/>
              <a:gd name="connsiteY0" fmla="*/ 2429343 h 2954150"/>
              <a:gd name="connsiteX1" fmla="*/ 25400 w 1943100"/>
              <a:gd name="connsiteY1" fmla="*/ 2391243 h 2954150"/>
              <a:gd name="connsiteX2" fmla="*/ 50800 w 1943100"/>
              <a:gd name="connsiteY2" fmla="*/ 2302343 h 2954150"/>
              <a:gd name="connsiteX3" fmla="*/ 76200 w 1943100"/>
              <a:gd name="connsiteY3" fmla="*/ 2213443 h 2954150"/>
              <a:gd name="connsiteX4" fmla="*/ 88900 w 1943100"/>
              <a:gd name="connsiteY4" fmla="*/ 1667343 h 2954150"/>
              <a:gd name="connsiteX5" fmla="*/ 101600 w 1943100"/>
              <a:gd name="connsiteY5" fmla="*/ 1629243 h 2954150"/>
              <a:gd name="connsiteX6" fmla="*/ 127000 w 1943100"/>
              <a:gd name="connsiteY6" fmla="*/ 1413343 h 2954150"/>
              <a:gd name="connsiteX7" fmla="*/ 152400 w 1943100"/>
              <a:gd name="connsiteY7" fmla="*/ 1337143 h 2954150"/>
              <a:gd name="connsiteX8" fmla="*/ 165100 w 1943100"/>
              <a:gd name="connsiteY8" fmla="*/ 1045043 h 2954150"/>
              <a:gd name="connsiteX9" fmla="*/ 177800 w 1943100"/>
              <a:gd name="connsiteY9" fmla="*/ 994243 h 2954150"/>
              <a:gd name="connsiteX10" fmla="*/ 190500 w 1943100"/>
              <a:gd name="connsiteY10" fmla="*/ 816443 h 2954150"/>
              <a:gd name="connsiteX11" fmla="*/ 203200 w 1943100"/>
              <a:gd name="connsiteY11" fmla="*/ 765643 h 2954150"/>
              <a:gd name="connsiteX12" fmla="*/ 228600 w 1943100"/>
              <a:gd name="connsiteY12" fmla="*/ 689443 h 2954150"/>
              <a:gd name="connsiteX13" fmla="*/ 254000 w 1943100"/>
              <a:gd name="connsiteY13" fmla="*/ 537043 h 2954150"/>
              <a:gd name="connsiteX14" fmla="*/ 292100 w 1943100"/>
              <a:gd name="connsiteY14" fmla="*/ 460843 h 2954150"/>
              <a:gd name="connsiteX15" fmla="*/ 304800 w 1943100"/>
              <a:gd name="connsiteY15" fmla="*/ 130643 h 2954150"/>
              <a:gd name="connsiteX16" fmla="*/ 317500 w 1943100"/>
              <a:gd name="connsiteY16" fmla="*/ 92543 h 2954150"/>
              <a:gd name="connsiteX17" fmla="*/ 342900 w 1943100"/>
              <a:gd name="connsiteY17" fmla="*/ 54443 h 2954150"/>
              <a:gd name="connsiteX18" fmla="*/ 381000 w 1943100"/>
              <a:gd name="connsiteY18" fmla="*/ 16343 h 2954150"/>
              <a:gd name="connsiteX19" fmla="*/ 419100 w 1943100"/>
              <a:gd name="connsiteY19" fmla="*/ 3643 h 2954150"/>
              <a:gd name="connsiteX20" fmla="*/ 520700 w 1943100"/>
              <a:gd name="connsiteY20" fmla="*/ 16343 h 2954150"/>
              <a:gd name="connsiteX21" fmla="*/ 571500 w 1943100"/>
              <a:gd name="connsiteY21" fmla="*/ 117943 h 2954150"/>
              <a:gd name="connsiteX22" fmla="*/ 584200 w 1943100"/>
              <a:gd name="connsiteY22" fmla="*/ 308443 h 2954150"/>
              <a:gd name="connsiteX23" fmla="*/ 609600 w 1943100"/>
              <a:gd name="connsiteY23" fmla="*/ 346543 h 2954150"/>
              <a:gd name="connsiteX24" fmla="*/ 622300 w 1943100"/>
              <a:gd name="connsiteY24" fmla="*/ 384643 h 2954150"/>
              <a:gd name="connsiteX25" fmla="*/ 685800 w 1943100"/>
              <a:gd name="connsiteY25" fmla="*/ 460843 h 2954150"/>
              <a:gd name="connsiteX26" fmla="*/ 711200 w 1943100"/>
              <a:gd name="connsiteY26" fmla="*/ 537043 h 2954150"/>
              <a:gd name="connsiteX27" fmla="*/ 723900 w 1943100"/>
              <a:gd name="connsiteY27" fmla="*/ 676743 h 2954150"/>
              <a:gd name="connsiteX28" fmla="*/ 749300 w 1943100"/>
              <a:gd name="connsiteY28" fmla="*/ 752943 h 2954150"/>
              <a:gd name="connsiteX29" fmla="*/ 774700 w 1943100"/>
              <a:gd name="connsiteY29" fmla="*/ 829143 h 2954150"/>
              <a:gd name="connsiteX30" fmla="*/ 812800 w 1943100"/>
              <a:gd name="connsiteY30" fmla="*/ 867243 h 2954150"/>
              <a:gd name="connsiteX31" fmla="*/ 825500 w 1943100"/>
              <a:gd name="connsiteY31" fmla="*/ 918043 h 2954150"/>
              <a:gd name="connsiteX32" fmla="*/ 850900 w 1943100"/>
              <a:gd name="connsiteY32" fmla="*/ 956143 h 2954150"/>
              <a:gd name="connsiteX33" fmla="*/ 863600 w 1943100"/>
              <a:gd name="connsiteY33" fmla="*/ 1146643 h 2954150"/>
              <a:gd name="connsiteX34" fmla="*/ 876300 w 1943100"/>
              <a:gd name="connsiteY34" fmla="*/ 1184743 h 2954150"/>
              <a:gd name="connsiteX35" fmla="*/ 889000 w 1943100"/>
              <a:gd name="connsiteY35" fmla="*/ 1248243 h 2954150"/>
              <a:gd name="connsiteX36" fmla="*/ 901700 w 1943100"/>
              <a:gd name="connsiteY36" fmla="*/ 1324443 h 2954150"/>
              <a:gd name="connsiteX37" fmla="*/ 927100 w 1943100"/>
              <a:gd name="connsiteY37" fmla="*/ 1400643 h 2954150"/>
              <a:gd name="connsiteX38" fmla="*/ 939800 w 1943100"/>
              <a:gd name="connsiteY38" fmla="*/ 1476843 h 2954150"/>
              <a:gd name="connsiteX39" fmla="*/ 965200 w 1943100"/>
              <a:gd name="connsiteY39" fmla="*/ 1553043 h 2954150"/>
              <a:gd name="connsiteX40" fmla="*/ 990600 w 1943100"/>
              <a:gd name="connsiteY40" fmla="*/ 1591143 h 2954150"/>
              <a:gd name="connsiteX41" fmla="*/ 1028700 w 1943100"/>
              <a:gd name="connsiteY41" fmla="*/ 1680043 h 2954150"/>
              <a:gd name="connsiteX42" fmla="*/ 1054100 w 1943100"/>
              <a:gd name="connsiteY42" fmla="*/ 1832443 h 2954150"/>
              <a:gd name="connsiteX43" fmla="*/ 1079500 w 1943100"/>
              <a:gd name="connsiteY43" fmla="*/ 1870543 h 2954150"/>
              <a:gd name="connsiteX44" fmla="*/ 1117600 w 1943100"/>
              <a:gd name="connsiteY44" fmla="*/ 1946743 h 2954150"/>
              <a:gd name="connsiteX45" fmla="*/ 1143000 w 1943100"/>
              <a:gd name="connsiteY45" fmla="*/ 2035643 h 2954150"/>
              <a:gd name="connsiteX46" fmla="*/ 1155700 w 1943100"/>
              <a:gd name="connsiteY46" fmla="*/ 2086443 h 2954150"/>
              <a:gd name="connsiteX47" fmla="*/ 1181100 w 1943100"/>
              <a:gd name="connsiteY47" fmla="*/ 2124543 h 2954150"/>
              <a:gd name="connsiteX48" fmla="*/ 1193800 w 1943100"/>
              <a:gd name="connsiteY48" fmla="*/ 2162643 h 2954150"/>
              <a:gd name="connsiteX49" fmla="*/ 1244600 w 1943100"/>
              <a:gd name="connsiteY49" fmla="*/ 2238843 h 2954150"/>
              <a:gd name="connsiteX50" fmla="*/ 1295400 w 1943100"/>
              <a:gd name="connsiteY50" fmla="*/ 2378543 h 2954150"/>
              <a:gd name="connsiteX51" fmla="*/ 1333500 w 1943100"/>
              <a:gd name="connsiteY51" fmla="*/ 2518243 h 2954150"/>
              <a:gd name="connsiteX52" fmla="*/ 1346200 w 1943100"/>
              <a:gd name="connsiteY52" fmla="*/ 2556343 h 2954150"/>
              <a:gd name="connsiteX53" fmla="*/ 1397000 w 1943100"/>
              <a:gd name="connsiteY53" fmla="*/ 2632543 h 2954150"/>
              <a:gd name="connsiteX54" fmla="*/ 1435100 w 1943100"/>
              <a:gd name="connsiteY54" fmla="*/ 2645243 h 2954150"/>
              <a:gd name="connsiteX55" fmla="*/ 1447800 w 1943100"/>
              <a:gd name="connsiteY55" fmla="*/ 2683343 h 2954150"/>
              <a:gd name="connsiteX56" fmla="*/ 1524000 w 1943100"/>
              <a:gd name="connsiteY56" fmla="*/ 2746843 h 2954150"/>
              <a:gd name="connsiteX57" fmla="*/ 1600200 w 1943100"/>
              <a:gd name="connsiteY57" fmla="*/ 2797643 h 2954150"/>
              <a:gd name="connsiteX58" fmla="*/ 1689100 w 1943100"/>
              <a:gd name="connsiteY58" fmla="*/ 2873843 h 2954150"/>
              <a:gd name="connsiteX59" fmla="*/ 1765300 w 1943100"/>
              <a:gd name="connsiteY59" fmla="*/ 2899243 h 2954150"/>
              <a:gd name="connsiteX60" fmla="*/ 1803400 w 1943100"/>
              <a:gd name="connsiteY60" fmla="*/ 2911943 h 2954150"/>
              <a:gd name="connsiteX61" fmla="*/ 1841500 w 1943100"/>
              <a:gd name="connsiteY61" fmla="*/ 2937343 h 2954150"/>
              <a:gd name="connsiteX62" fmla="*/ 1943100 w 1943100"/>
              <a:gd name="connsiteY62" fmla="*/ 2950043 h 295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43100" h="2954150">
                <a:moveTo>
                  <a:pt x="0" y="2429343"/>
                </a:moveTo>
                <a:cubicBezTo>
                  <a:pt x="8467" y="2416643"/>
                  <a:pt x="18574" y="2404895"/>
                  <a:pt x="25400" y="2391243"/>
                </a:cubicBezTo>
                <a:cubicBezTo>
                  <a:pt x="35550" y="2370943"/>
                  <a:pt x="45375" y="2321332"/>
                  <a:pt x="50800" y="2302343"/>
                </a:cubicBezTo>
                <a:cubicBezTo>
                  <a:pt x="87239" y="2174806"/>
                  <a:pt x="36498" y="2372252"/>
                  <a:pt x="76200" y="2213443"/>
                </a:cubicBezTo>
                <a:cubicBezTo>
                  <a:pt x="80433" y="2031410"/>
                  <a:pt x="80991" y="1849254"/>
                  <a:pt x="88900" y="1667343"/>
                </a:cubicBezTo>
                <a:cubicBezTo>
                  <a:pt x="89481" y="1653969"/>
                  <a:pt x="99564" y="1642474"/>
                  <a:pt x="101600" y="1629243"/>
                </a:cubicBezTo>
                <a:cubicBezTo>
                  <a:pt x="109865" y="1575519"/>
                  <a:pt x="113499" y="1471846"/>
                  <a:pt x="127000" y="1413343"/>
                </a:cubicBezTo>
                <a:cubicBezTo>
                  <a:pt x="133020" y="1387255"/>
                  <a:pt x="152400" y="1337143"/>
                  <a:pt x="152400" y="1337143"/>
                </a:cubicBezTo>
                <a:cubicBezTo>
                  <a:pt x="156633" y="1239776"/>
                  <a:pt x="157901" y="1142235"/>
                  <a:pt x="165100" y="1045043"/>
                </a:cubicBezTo>
                <a:cubicBezTo>
                  <a:pt x="166389" y="1027636"/>
                  <a:pt x="175872" y="1011591"/>
                  <a:pt x="177800" y="994243"/>
                </a:cubicBezTo>
                <a:cubicBezTo>
                  <a:pt x="184362" y="935189"/>
                  <a:pt x="183938" y="875497"/>
                  <a:pt x="190500" y="816443"/>
                </a:cubicBezTo>
                <a:cubicBezTo>
                  <a:pt x="192428" y="799095"/>
                  <a:pt x="198184" y="782361"/>
                  <a:pt x="203200" y="765643"/>
                </a:cubicBezTo>
                <a:cubicBezTo>
                  <a:pt x="210893" y="739998"/>
                  <a:pt x="228600" y="689443"/>
                  <a:pt x="228600" y="689443"/>
                </a:cubicBezTo>
                <a:cubicBezTo>
                  <a:pt x="231400" y="667040"/>
                  <a:pt x="239192" y="571595"/>
                  <a:pt x="254000" y="537043"/>
                </a:cubicBezTo>
                <a:cubicBezTo>
                  <a:pt x="327858" y="364708"/>
                  <a:pt x="238586" y="621386"/>
                  <a:pt x="292100" y="460843"/>
                </a:cubicBezTo>
                <a:cubicBezTo>
                  <a:pt x="296333" y="350776"/>
                  <a:pt x="297222" y="240530"/>
                  <a:pt x="304800" y="130643"/>
                </a:cubicBezTo>
                <a:cubicBezTo>
                  <a:pt x="305721" y="117288"/>
                  <a:pt x="311513" y="104517"/>
                  <a:pt x="317500" y="92543"/>
                </a:cubicBezTo>
                <a:cubicBezTo>
                  <a:pt x="324326" y="78891"/>
                  <a:pt x="333129" y="66169"/>
                  <a:pt x="342900" y="54443"/>
                </a:cubicBezTo>
                <a:cubicBezTo>
                  <a:pt x="354398" y="40645"/>
                  <a:pt x="366056" y="26306"/>
                  <a:pt x="381000" y="16343"/>
                </a:cubicBezTo>
                <a:cubicBezTo>
                  <a:pt x="392139" y="8917"/>
                  <a:pt x="406400" y="7876"/>
                  <a:pt x="419100" y="3643"/>
                </a:cubicBezTo>
                <a:cubicBezTo>
                  <a:pt x="452967" y="7876"/>
                  <a:pt x="490737" y="0"/>
                  <a:pt x="520700" y="16343"/>
                </a:cubicBezTo>
                <a:cubicBezTo>
                  <a:pt x="545138" y="29673"/>
                  <a:pt x="562139" y="89860"/>
                  <a:pt x="571500" y="117943"/>
                </a:cubicBezTo>
                <a:cubicBezTo>
                  <a:pt x="575733" y="181443"/>
                  <a:pt x="573737" y="245668"/>
                  <a:pt x="584200" y="308443"/>
                </a:cubicBezTo>
                <a:cubicBezTo>
                  <a:pt x="586709" y="323499"/>
                  <a:pt x="602774" y="332891"/>
                  <a:pt x="609600" y="346543"/>
                </a:cubicBezTo>
                <a:cubicBezTo>
                  <a:pt x="615587" y="358517"/>
                  <a:pt x="614874" y="373504"/>
                  <a:pt x="622300" y="384643"/>
                </a:cubicBezTo>
                <a:cubicBezTo>
                  <a:pt x="662177" y="444459"/>
                  <a:pt x="658099" y="398517"/>
                  <a:pt x="685800" y="460843"/>
                </a:cubicBezTo>
                <a:cubicBezTo>
                  <a:pt x="696674" y="485309"/>
                  <a:pt x="711200" y="537043"/>
                  <a:pt x="711200" y="537043"/>
                </a:cubicBezTo>
                <a:cubicBezTo>
                  <a:pt x="715433" y="583610"/>
                  <a:pt x="715774" y="630696"/>
                  <a:pt x="723900" y="676743"/>
                </a:cubicBezTo>
                <a:cubicBezTo>
                  <a:pt x="728553" y="703110"/>
                  <a:pt x="740833" y="727543"/>
                  <a:pt x="749300" y="752943"/>
                </a:cubicBezTo>
                <a:lnTo>
                  <a:pt x="774700" y="829143"/>
                </a:lnTo>
                <a:cubicBezTo>
                  <a:pt x="780380" y="846182"/>
                  <a:pt x="800100" y="854543"/>
                  <a:pt x="812800" y="867243"/>
                </a:cubicBezTo>
                <a:cubicBezTo>
                  <a:pt x="817033" y="884176"/>
                  <a:pt x="818624" y="902000"/>
                  <a:pt x="825500" y="918043"/>
                </a:cubicBezTo>
                <a:cubicBezTo>
                  <a:pt x="831513" y="932072"/>
                  <a:pt x="848391" y="941087"/>
                  <a:pt x="850900" y="956143"/>
                </a:cubicBezTo>
                <a:cubicBezTo>
                  <a:pt x="861363" y="1018918"/>
                  <a:pt x="856572" y="1083391"/>
                  <a:pt x="863600" y="1146643"/>
                </a:cubicBezTo>
                <a:cubicBezTo>
                  <a:pt x="865078" y="1159948"/>
                  <a:pt x="873053" y="1171756"/>
                  <a:pt x="876300" y="1184743"/>
                </a:cubicBezTo>
                <a:cubicBezTo>
                  <a:pt x="881535" y="1205684"/>
                  <a:pt x="885139" y="1227005"/>
                  <a:pt x="889000" y="1248243"/>
                </a:cubicBezTo>
                <a:cubicBezTo>
                  <a:pt x="893606" y="1273578"/>
                  <a:pt x="895455" y="1299461"/>
                  <a:pt x="901700" y="1324443"/>
                </a:cubicBezTo>
                <a:cubicBezTo>
                  <a:pt x="908194" y="1350418"/>
                  <a:pt x="922698" y="1374233"/>
                  <a:pt x="927100" y="1400643"/>
                </a:cubicBezTo>
                <a:cubicBezTo>
                  <a:pt x="931333" y="1426043"/>
                  <a:pt x="933555" y="1451861"/>
                  <a:pt x="939800" y="1476843"/>
                </a:cubicBezTo>
                <a:cubicBezTo>
                  <a:pt x="946294" y="1502818"/>
                  <a:pt x="956733" y="1527643"/>
                  <a:pt x="965200" y="1553043"/>
                </a:cubicBezTo>
                <a:cubicBezTo>
                  <a:pt x="970027" y="1567523"/>
                  <a:pt x="983027" y="1577891"/>
                  <a:pt x="990600" y="1591143"/>
                </a:cubicBezTo>
                <a:cubicBezTo>
                  <a:pt x="1015709" y="1635085"/>
                  <a:pt x="1014452" y="1637299"/>
                  <a:pt x="1028700" y="1680043"/>
                </a:cubicBezTo>
                <a:cubicBezTo>
                  <a:pt x="1031500" y="1702446"/>
                  <a:pt x="1039292" y="1797891"/>
                  <a:pt x="1054100" y="1832443"/>
                </a:cubicBezTo>
                <a:cubicBezTo>
                  <a:pt x="1060113" y="1846472"/>
                  <a:pt x="1072674" y="1856891"/>
                  <a:pt x="1079500" y="1870543"/>
                </a:cubicBezTo>
                <a:cubicBezTo>
                  <a:pt x="1132080" y="1975703"/>
                  <a:pt x="1044807" y="1837554"/>
                  <a:pt x="1117600" y="1946743"/>
                </a:cubicBezTo>
                <a:cubicBezTo>
                  <a:pt x="1157302" y="2105552"/>
                  <a:pt x="1106561" y="1908106"/>
                  <a:pt x="1143000" y="2035643"/>
                </a:cubicBezTo>
                <a:cubicBezTo>
                  <a:pt x="1147795" y="2052426"/>
                  <a:pt x="1148824" y="2070400"/>
                  <a:pt x="1155700" y="2086443"/>
                </a:cubicBezTo>
                <a:cubicBezTo>
                  <a:pt x="1161713" y="2100472"/>
                  <a:pt x="1174274" y="2110891"/>
                  <a:pt x="1181100" y="2124543"/>
                </a:cubicBezTo>
                <a:cubicBezTo>
                  <a:pt x="1187087" y="2136517"/>
                  <a:pt x="1187299" y="2150941"/>
                  <a:pt x="1193800" y="2162643"/>
                </a:cubicBezTo>
                <a:cubicBezTo>
                  <a:pt x="1208625" y="2189328"/>
                  <a:pt x="1244600" y="2238843"/>
                  <a:pt x="1244600" y="2238843"/>
                </a:cubicBezTo>
                <a:cubicBezTo>
                  <a:pt x="1273702" y="2355251"/>
                  <a:pt x="1250636" y="2311397"/>
                  <a:pt x="1295400" y="2378543"/>
                </a:cubicBezTo>
                <a:cubicBezTo>
                  <a:pt x="1313351" y="2468297"/>
                  <a:pt x="1301274" y="2421565"/>
                  <a:pt x="1333500" y="2518243"/>
                </a:cubicBezTo>
                <a:cubicBezTo>
                  <a:pt x="1337733" y="2530943"/>
                  <a:pt x="1338774" y="2545204"/>
                  <a:pt x="1346200" y="2556343"/>
                </a:cubicBezTo>
                <a:lnTo>
                  <a:pt x="1397000" y="2632543"/>
                </a:lnTo>
                <a:cubicBezTo>
                  <a:pt x="1404426" y="2643682"/>
                  <a:pt x="1422400" y="2641010"/>
                  <a:pt x="1435100" y="2645243"/>
                </a:cubicBezTo>
                <a:cubicBezTo>
                  <a:pt x="1439333" y="2657943"/>
                  <a:pt x="1440374" y="2672204"/>
                  <a:pt x="1447800" y="2683343"/>
                </a:cubicBezTo>
                <a:cubicBezTo>
                  <a:pt x="1475627" y="2725084"/>
                  <a:pt x="1488858" y="2717558"/>
                  <a:pt x="1524000" y="2746843"/>
                </a:cubicBezTo>
                <a:cubicBezTo>
                  <a:pt x="1587421" y="2799694"/>
                  <a:pt x="1533243" y="2775324"/>
                  <a:pt x="1600200" y="2797643"/>
                </a:cubicBezTo>
                <a:cubicBezTo>
                  <a:pt x="1632703" y="2846398"/>
                  <a:pt x="1623167" y="2843874"/>
                  <a:pt x="1689100" y="2873843"/>
                </a:cubicBezTo>
                <a:cubicBezTo>
                  <a:pt x="1713474" y="2884922"/>
                  <a:pt x="1739900" y="2890776"/>
                  <a:pt x="1765300" y="2899243"/>
                </a:cubicBezTo>
                <a:lnTo>
                  <a:pt x="1803400" y="2911943"/>
                </a:lnTo>
                <a:cubicBezTo>
                  <a:pt x="1816100" y="2920410"/>
                  <a:pt x="1827471" y="2931330"/>
                  <a:pt x="1841500" y="2937343"/>
                </a:cubicBezTo>
                <a:cubicBezTo>
                  <a:pt x="1880716" y="2954150"/>
                  <a:pt x="1902021" y="2950043"/>
                  <a:pt x="1943100" y="295004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ru-RU" sz="2560" b="0" i="0" u="none" strike="noStrike" kern="1200" cap="none" spc="0" normalizeH="0" baseline="0" noProof="0">
              <a:ln>
                <a:noFill/>
              </a:ln>
              <a:solidFill>
                <a:srgbClr val="292934"/>
              </a:solidFill>
              <a:effectLst/>
              <a:uLnTx/>
              <a:uFillTx/>
              <a:latin typeface="Century Gothic"/>
              <a:ea typeface="+mn-ea"/>
              <a:cs typeface="+mn-cs"/>
              <a:sym typeface="Helvetica Light"/>
            </a:endParaRPr>
          </a:p>
        </p:txBody>
      </p:sp>
      <p:cxnSp>
        <p:nvCxnSpPr>
          <p:cNvPr id="30" name="Прямая соединительная линия 29"/>
          <p:cNvCxnSpPr>
            <a:endCxn id="24" idx="35"/>
          </p:cNvCxnSpPr>
          <p:nvPr/>
        </p:nvCxnSpPr>
        <p:spPr>
          <a:xfrm flipH="1">
            <a:off x="2281689" y="5746921"/>
            <a:ext cx="531260" cy="25287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a:endCxn id="24" idx="19"/>
          </p:cNvCxnSpPr>
          <p:nvPr/>
        </p:nvCxnSpPr>
        <p:spPr>
          <a:xfrm flipH="1">
            <a:off x="1559201" y="5981730"/>
            <a:ext cx="657695" cy="7224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a:endCxn id="24" idx="3"/>
          </p:cNvCxnSpPr>
          <p:nvPr/>
        </p:nvCxnSpPr>
        <p:spPr>
          <a:xfrm flipH="1">
            <a:off x="583841" y="6072041"/>
            <a:ext cx="91056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745607" y="3271987"/>
            <a:ext cx="3659176" cy="792781"/>
          </a:xfrm>
          <a:prstGeom prst="rect">
            <a:avLst/>
          </a:prstGeom>
          <a:solidFill>
            <a:schemeClr val="accent6">
              <a:lumMod val="40000"/>
              <a:lumOff val="60000"/>
            </a:schemeClr>
          </a:solidFill>
          <a:ln>
            <a:solidFill>
              <a:srgbClr val="FF0000"/>
            </a:solidFill>
          </a:ln>
        </p:spPr>
        <p:txBody>
          <a:bodyPr wrap="square" rtlCol="0">
            <a:spAutoFit/>
          </a:bodyPr>
          <a:lstStyle/>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Раннее начало меженного периода</a:t>
            </a:r>
          </a:p>
        </p:txBody>
      </p:sp>
      <p:cxnSp>
        <p:nvCxnSpPr>
          <p:cNvPr id="41" name="Прямая со стрелкой 40"/>
          <p:cNvCxnSpPr>
            <a:stCxn id="40" idx="1"/>
          </p:cNvCxnSpPr>
          <p:nvPr/>
        </p:nvCxnSpPr>
        <p:spPr>
          <a:xfrm flipH="1">
            <a:off x="4193202" y="3687827"/>
            <a:ext cx="552405" cy="24564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a:stCxn id="24" idx="96"/>
            <a:endCxn id="24" idx="111"/>
          </p:cNvCxnSpPr>
          <p:nvPr/>
        </p:nvCxnSpPr>
        <p:spPr>
          <a:xfrm>
            <a:off x="4250473" y="6144290"/>
            <a:ext cx="3558259" cy="144498"/>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292232" y="4214879"/>
            <a:ext cx="3112552" cy="1493229"/>
          </a:xfrm>
          <a:prstGeom prst="rect">
            <a:avLst/>
          </a:prstGeom>
          <a:solidFill>
            <a:schemeClr val="accent6">
              <a:lumMod val="40000"/>
              <a:lumOff val="60000"/>
            </a:schemeClr>
          </a:solidFill>
          <a:ln>
            <a:solidFill>
              <a:srgbClr val="FF0000"/>
            </a:solidFill>
          </a:ln>
        </p:spPr>
        <p:txBody>
          <a:bodyPr wrap="square" rtlCol="0">
            <a:spAutoFit/>
          </a:bodyPr>
          <a:lstStyle/>
          <a:p>
            <a:pPr marL="0" marR="0" lvl="0" indent="0" algn="just" defTabSz="1300460" rtl="0" eaLnBrk="1" fontAlgn="auto" latinLnBrk="0" hangingPunct="1">
              <a:lnSpc>
                <a:spcPct val="100000"/>
              </a:lnSpc>
              <a:spcBef>
                <a:spcPts val="0"/>
              </a:spcBef>
              <a:spcAft>
                <a:spcPts val="0"/>
              </a:spcAft>
              <a:buClrTx/>
              <a:buSzTx/>
              <a:buFontTx/>
              <a:buNone/>
              <a:tabLst/>
              <a:defRPr/>
            </a:pPr>
            <a:r>
              <a:rPr kumimoji="0" lang="ru-RU" sz="2276" b="1" i="0" u="none" strike="noStrike" kern="1200" cap="none" spc="0" normalizeH="0" baseline="0" noProof="0" dirty="0">
                <a:ln>
                  <a:noFill/>
                </a:ln>
                <a:solidFill>
                  <a:srgbClr val="292934"/>
                </a:solidFill>
                <a:effectLst/>
                <a:uLnTx/>
                <a:uFillTx/>
                <a:latin typeface="Century Gothic"/>
                <a:ea typeface="+mn-ea"/>
                <a:cs typeface="+mn-cs"/>
                <a:sym typeface="Helvetica Light"/>
              </a:rPr>
              <a:t>Возникновение продолжительного дефицитного периода</a:t>
            </a:r>
          </a:p>
        </p:txBody>
      </p:sp>
      <p:cxnSp>
        <p:nvCxnSpPr>
          <p:cNvPr id="48" name="Прямая со стрелкой 47"/>
          <p:cNvCxnSpPr/>
          <p:nvPr/>
        </p:nvCxnSpPr>
        <p:spPr>
          <a:xfrm flipH="1">
            <a:off x="6451139" y="5701908"/>
            <a:ext cx="397369" cy="5418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 Box 11"/>
          <p:cNvSpPr txBox="1">
            <a:spLocks noChangeArrowheads="1"/>
          </p:cNvSpPr>
          <p:nvPr/>
        </p:nvSpPr>
        <p:spPr bwMode="auto">
          <a:xfrm>
            <a:off x="698938" y="560583"/>
            <a:ext cx="11333677" cy="1274003"/>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1300460" rtl="0" eaLnBrk="1" fontAlgn="auto" latinLnBrk="0" hangingPunct="1">
              <a:lnSpc>
                <a:spcPct val="9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itchFamily="34" charset="0"/>
                <a:ea typeface="+mn-ea"/>
                <a:cs typeface="Arial" pitchFamily="34" charset="0"/>
                <a:sym typeface="Helvetica Light"/>
              </a:rPr>
              <a:t>Тип </a:t>
            </a:r>
            <a:r>
              <a:rPr kumimoji="0" lang="ru-RU"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водного режима рек ЕТР, особенно Центральной России изменился и тяготеет к</a:t>
            </a:r>
            <a:r>
              <a:rPr kumimoji="0" lang="en-US"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 </a:t>
            </a:r>
            <a:r>
              <a:rPr kumimoji="0" lang="ru-RU"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Западно-Европейскому</a:t>
            </a:r>
            <a:r>
              <a:rPr kumimoji="0" lang="en-US"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 </a:t>
            </a:r>
            <a:r>
              <a:rPr kumimoji="0" lang="ru-RU"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с</a:t>
            </a:r>
            <a:r>
              <a:rPr kumimoji="0" lang="en-US"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 </a:t>
            </a:r>
            <a:r>
              <a:rPr kumimoji="0" lang="ru-RU"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rPr>
              <a:t>влажной и тёплой зимой</a:t>
            </a:r>
            <a:endParaRPr kumimoji="0" lang="en-US" sz="2844" b="1" i="0" u="none" strike="noStrike" kern="1200" cap="none" spc="0" normalizeH="0" baseline="0" noProof="0" dirty="0">
              <a:ln>
                <a:noFill/>
              </a:ln>
              <a:solidFill>
                <a:srgbClr val="C00000"/>
              </a:solidFill>
              <a:effectLst/>
              <a:uLnTx/>
              <a:uFillTx/>
              <a:latin typeface="Century Gothic" pitchFamily="34" charset="0"/>
              <a:ea typeface="+mn-ea"/>
              <a:cs typeface="Arial" pitchFamily="34" charset="0"/>
              <a:sym typeface="Helvetica Light"/>
            </a:endParaRPr>
          </a:p>
        </p:txBody>
      </p:sp>
      <p:sp>
        <p:nvSpPr>
          <p:cNvPr id="36" name="TextBox 35"/>
          <p:cNvSpPr txBox="1"/>
          <p:nvPr/>
        </p:nvSpPr>
        <p:spPr>
          <a:xfrm>
            <a:off x="837964" y="3314778"/>
            <a:ext cx="686364" cy="48628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FF0000"/>
                </a:solidFill>
                <a:effectLst/>
                <a:uLnTx/>
                <a:uFillTx/>
                <a:latin typeface="Century Gothic"/>
                <a:ea typeface="+mn-ea"/>
                <a:cs typeface="+mn-cs"/>
                <a:sym typeface="Helvetica Light"/>
              </a:rPr>
              <a:t>1</a:t>
            </a:r>
          </a:p>
        </p:txBody>
      </p:sp>
      <p:sp>
        <p:nvSpPr>
          <p:cNvPr id="45" name="TextBox 44"/>
          <p:cNvSpPr txBox="1"/>
          <p:nvPr/>
        </p:nvSpPr>
        <p:spPr>
          <a:xfrm>
            <a:off x="10940950" y="3138790"/>
            <a:ext cx="686364" cy="48628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FF0000"/>
                </a:solidFill>
                <a:effectLst/>
                <a:uLnTx/>
                <a:uFillTx/>
                <a:latin typeface="Century Gothic"/>
                <a:ea typeface="+mn-ea"/>
                <a:cs typeface="+mn-cs"/>
                <a:sym typeface="Helvetica Light"/>
              </a:rPr>
              <a:t>5</a:t>
            </a:r>
          </a:p>
        </p:txBody>
      </p:sp>
      <p:sp>
        <p:nvSpPr>
          <p:cNvPr id="46" name="TextBox 45"/>
          <p:cNvSpPr txBox="1"/>
          <p:nvPr/>
        </p:nvSpPr>
        <p:spPr>
          <a:xfrm>
            <a:off x="6804701" y="5714648"/>
            <a:ext cx="686364" cy="48628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FF0000"/>
                </a:solidFill>
                <a:effectLst/>
                <a:uLnTx/>
                <a:uFillTx/>
                <a:latin typeface="Century Gothic"/>
                <a:ea typeface="+mn-ea"/>
                <a:cs typeface="+mn-cs"/>
                <a:sym typeface="Helvetica Light"/>
              </a:rPr>
              <a:t>4</a:t>
            </a:r>
          </a:p>
        </p:txBody>
      </p:sp>
      <p:sp>
        <p:nvSpPr>
          <p:cNvPr id="49" name="TextBox 48"/>
          <p:cNvSpPr txBox="1"/>
          <p:nvPr/>
        </p:nvSpPr>
        <p:spPr>
          <a:xfrm>
            <a:off x="4193202" y="3271987"/>
            <a:ext cx="686364" cy="48628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FF0000"/>
                </a:solidFill>
                <a:effectLst/>
                <a:uLnTx/>
                <a:uFillTx/>
                <a:latin typeface="Century Gothic"/>
                <a:ea typeface="+mn-ea"/>
                <a:cs typeface="+mn-cs"/>
                <a:sym typeface="Helvetica Light"/>
              </a:rPr>
              <a:t>3</a:t>
            </a:r>
          </a:p>
        </p:txBody>
      </p:sp>
      <p:sp>
        <p:nvSpPr>
          <p:cNvPr id="50" name="TextBox 49"/>
          <p:cNvSpPr txBox="1"/>
          <p:nvPr/>
        </p:nvSpPr>
        <p:spPr>
          <a:xfrm>
            <a:off x="4320494" y="2042977"/>
            <a:ext cx="508082" cy="48628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560" b="1" i="0" u="none" strike="noStrike" kern="1200" cap="none" spc="0" normalizeH="0" baseline="0" noProof="0" dirty="0">
                <a:ln>
                  <a:noFill/>
                </a:ln>
                <a:solidFill>
                  <a:srgbClr val="FF0000"/>
                </a:solidFill>
                <a:effectLst/>
                <a:uLnTx/>
                <a:uFillTx/>
                <a:latin typeface="Century Gothic"/>
                <a:ea typeface="+mn-ea"/>
                <a:cs typeface="+mn-cs"/>
                <a:sym typeface="Helvetica Light"/>
              </a:rPr>
              <a:t>2</a:t>
            </a:r>
          </a:p>
        </p:txBody>
      </p:sp>
      <p:pic>
        <p:nvPicPr>
          <p:cNvPr id="37" name="Изображение 36" descr="Гифка с Gifius.ru (7).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38" y="7286942"/>
            <a:ext cx="3631194" cy="2178717"/>
          </a:xfrm>
          <a:prstGeom prst="rect">
            <a:avLst/>
          </a:prstGeom>
          <a:ln>
            <a:solidFill>
              <a:srgbClr val="FF0000"/>
            </a:solidFill>
          </a:ln>
        </p:spPr>
      </p:pic>
      <p:pic>
        <p:nvPicPr>
          <p:cNvPr id="38" name="Изображение 37" descr="Гифка с Gifius.ru (8).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2404" y="7349520"/>
            <a:ext cx="3590028" cy="2154018"/>
          </a:xfrm>
          <a:prstGeom prst="rect">
            <a:avLst/>
          </a:prstGeom>
          <a:ln>
            <a:solidFill>
              <a:srgbClr val="FF0000"/>
            </a:solidFill>
          </a:ln>
        </p:spPr>
      </p:pic>
      <p:pic>
        <p:nvPicPr>
          <p:cNvPr id="39" name="Изображение 38" descr="Гифка с Gifius.ru (9).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8589" y="7312807"/>
            <a:ext cx="3649468" cy="2189680"/>
          </a:xfrm>
          <a:prstGeom prst="rect">
            <a:avLst/>
          </a:prstGeom>
          <a:ln>
            <a:solidFill>
              <a:srgbClr val="FF0000"/>
            </a:solidFill>
          </a:ln>
        </p:spPr>
      </p:pic>
      <p:sp>
        <p:nvSpPr>
          <p:cNvPr id="42" name="TextBox 41"/>
          <p:cNvSpPr txBox="1"/>
          <p:nvPr/>
        </p:nvSpPr>
        <p:spPr>
          <a:xfrm>
            <a:off x="1788160" y="7748694"/>
            <a:ext cx="1679787" cy="44255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2276" b="0" i="0" u="none" strike="noStrike" kern="1200" cap="none" spc="0" normalizeH="0" baseline="0" noProof="0" dirty="0">
                <a:ln>
                  <a:noFill/>
                </a:ln>
                <a:solidFill>
                  <a:srgbClr val="FF0000"/>
                </a:solidFill>
                <a:effectLst/>
                <a:uLnTx/>
                <a:uFillTx/>
                <a:latin typeface="Century Gothic"/>
                <a:ea typeface="+mn-ea"/>
                <a:cs typeface="+mn-cs"/>
                <a:sym typeface="Helvetica Light"/>
              </a:rPr>
              <a:t>1948-1970</a:t>
            </a:r>
            <a:endParaRPr kumimoji="0" lang="ru-RU" sz="2276" b="0" i="0" u="none" strike="noStrike" kern="1200" cap="none" spc="0" normalizeH="0" baseline="0" noProof="0" dirty="0">
              <a:ln>
                <a:noFill/>
              </a:ln>
              <a:solidFill>
                <a:srgbClr val="FF0000"/>
              </a:solidFill>
              <a:effectLst/>
              <a:uLnTx/>
              <a:uFillTx/>
              <a:latin typeface="Century Gothic"/>
              <a:ea typeface="+mn-ea"/>
              <a:cs typeface="+mn-cs"/>
              <a:sym typeface="Helvetica Light"/>
            </a:endParaRPr>
          </a:p>
        </p:txBody>
      </p:sp>
      <p:sp>
        <p:nvSpPr>
          <p:cNvPr id="53" name="TextBox 52"/>
          <p:cNvSpPr txBox="1"/>
          <p:nvPr/>
        </p:nvSpPr>
        <p:spPr>
          <a:xfrm>
            <a:off x="10743323" y="7794216"/>
            <a:ext cx="1679787" cy="44255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2276" b="0" i="0" u="none" strike="noStrike" kern="1200" cap="none" spc="0" normalizeH="0" baseline="0" noProof="0" dirty="0">
                <a:ln>
                  <a:noFill/>
                </a:ln>
                <a:solidFill>
                  <a:srgbClr val="FF0000"/>
                </a:solidFill>
                <a:effectLst/>
                <a:uLnTx/>
                <a:uFillTx/>
                <a:latin typeface="Century Gothic"/>
                <a:ea typeface="+mn-ea"/>
                <a:cs typeface="+mn-cs"/>
                <a:sym typeface="Helvetica Light"/>
              </a:rPr>
              <a:t>1993-2010</a:t>
            </a:r>
            <a:endParaRPr kumimoji="0" lang="ru-RU" sz="2276" b="0" i="0" u="none" strike="noStrike" kern="1200" cap="none" spc="0" normalizeH="0" baseline="0" noProof="0" dirty="0">
              <a:ln>
                <a:noFill/>
              </a:ln>
              <a:solidFill>
                <a:srgbClr val="FF0000"/>
              </a:solidFill>
              <a:effectLst/>
              <a:uLnTx/>
              <a:uFillTx/>
              <a:latin typeface="Century Gothic"/>
              <a:ea typeface="+mn-ea"/>
              <a:cs typeface="+mn-cs"/>
              <a:sym typeface="Helvetica Light"/>
            </a:endParaRPr>
          </a:p>
        </p:txBody>
      </p:sp>
      <p:sp>
        <p:nvSpPr>
          <p:cNvPr id="54" name="TextBox 53"/>
          <p:cNvSpPr txBox="1"/>
          <p:nvPr/>
        </p:nvSpPr>
        <p:spPr>
          <a:xfrm>
            <a:off x="6219723" y="7748694"/>
            <a:ext cx="1679787" cy="442557"/>
          </a:xfrm>
          <a:prstGeom prst="rect">
            <a:avLst/>
          </a:prstGeom>
          <a:noFill/>
        </p:spPr>
        <p:txBody>
          <a:bodyPr wrap="square" rtlCol="0">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en-US" sz="2276" b="0" i="0" u="none" strike="noStrike" kern="1200" cap="none" spc="0" normalizeH="0" baseline="0" noProof="0" dirty="0">
                <a:ln>
                  <a:noFill/>
                </a:ln>
                <a:solidFill>
                  <a:srgbClr val="FF0000"/>
                </a:solidFill>
                <a:effectLst/>
                <a:uLnTx/>
                <a:uFillTx/>
                <a:latin typeface="Century Gothic"/>
                <a:ea typeface="+mn-ea"/>
                <a:cs typeface="+mn-cs"/>
                <a:sym typeface="Helvetica Light"/>
              </a:rPr>
              <a:t>1971-1992</a:t>
            </a:r>
            <a:endParaRPr kumimoji="0" lang="ru-RU" sz="2276" b="0" i="0" u="none" strike="noStrike" kern="1200" cap="none" spc="0" normalizeH="0" baseline="0" noProof="0" dirty="0">
              <a:ln>
                <a:noFill/>
              </a:ln>
              <a:solidFill>
                <a:srgbClr val="FF0000"/>
              </a:solidFill>
              <a:effectLst/>
              <a:uLnTx/>
              <a:uFillTx/>
              <a:latin typeface="Century Gothic"/>
              <a:ea typeface="+mn-ea"/>
              <a:cs typeface="+mn-cs"/>
              <a:sym typeface="Helvetica Light"/>
            </a:endParaRPr>
          </a:p>
        </p:txBody>
      </p:sp>
      <p:sp>
        <p:nvSpPr>
          <p:cNvPr id="55" name="TextBox 54"/>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29</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42567446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46" name="Прямоугольник 2"/>
          <p:cNvSpPr>
            <a:spLocks noChangeArrowheads="1"/>
          </p:cNvSpPr>
          <p:nvPr/>
        </p:nvSpPr>
        <p:spPr bwMode="auto">
          <a:xfrm>
            <a:off x="555312" y="412347"/>
            <a:ext cx="12186954" cy="70788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rPr>
              <a:t>Актуальность исследования</a:t>
            </a:r>
            <a:endParaRPr kumimoji="0" lang="ru-RU"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Gothic" panose="020B0502020202020204" pitchFamily="34" charset="0"/>
              <a:ea typeface="+mn-ea"/>
              <a:cs typeface="Arial" charset="0"/>
              <a:sym typeface="Helvetica Light"/>
            </a:endParaRPr>
          </a:p>
        </p:txBody>
      </p:sp>
      <p:sp>
        <p:nvSpPr>
          <p:cNvPr id="9" name="TextBox 8"/>
          <p:cNvSpPr txBox="1"/>
          <p:nvPr/>
        </p:nvSpPr>
        <p:spPr>
          <a:xfrm>
            <a:off x="7589471" y="3700660"/>
            <a:ext cx="3558795"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c</a:t>
            </a:r>
            <a:r>
              <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rPr>
              <a:t>путники </a:t>
            </a:r>
            <a:r>
              <a:rPr kumimoji="0" lang="en-US" sz="2844" b="1" i="0" u="none" strike="noStrike" kern="1200" cap="none" spc="0" normalizeH="0" baseline="0" noProof="0" dirty="0">
                <a:ln>
                  <a:noFill/>
                </a:ln>
                <a:solidFill>
                  <a:prstClr val="white"/>
                </a:solidFill>
                <a:effectLst/>
                <a:uLnTx/>
                <a:uFillTx/>
                <a:latin typeface="Calibri"/>
                <a:ea typeface="+mn-ea"/>
                <a:cs typeface="+mn-cs"/>
                <a:sym typeface="Helvetica Light"/>
              </a:rPr>
              <a:t>GRACE</a:t>
            </a:r>
            <a:endParaRPr kumimoji="0" lang="ru-RU" sz="2844" b="1" i="0" u="none" strike="noStrike" kern="1200" cap="none" spc="0" normalizeH="0" baseline="0" noProof="0" dirty="0">
              <a:ln>
                <a:noFill/>
              </a:ln>
              <a:solidFill>
                <a:prstClr val="white"/>
              </a:solidFill>
              <a:effectLst/>
              <a:uLnTx/>
              <a:uFillTx/>
              <a:latin typeface="Calibri"/>
              <a:ea typeface="+mn-ea"/>
              <a:cs typeface="+mn-cs"/>
              <a:sym typeface="Helvetica Light"/>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3</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8" name="WaterRegime_2001.jpg" descr="WaterRegime_2001.jpg"/>
          <p:cNvPicPr>
            <a:picLocks noChangeAspect="1"/>
          </p:cNvPicPr>
          <p:nvPr/>
        </p:nvPicPr>
        <p:blipFill>
          <a:blip r:embed="rId3">
            <a:extLst/>
          </a:blip>
          <a:stretch>
            <a:fillRect/>
          </a:stretch>
        </p:blipFill>
        <p:spPr>
          <a:xfrm>
            <a:off x="1223683" y="1324951"/>
            <a:ext cx="10442254" cy="8028588"/>
          </a:xfrm>
          <a:prstGeom prst="rect">
            <a:avLst/>
          </a:prstGeom>
          <a:ln w="12700">
            <a:miter lim="400000"/>
          </a:ln>
        </p:spPr>
      </p:pic>
      <p:sp>
        <p:nvSpPr>
          <p:cNvPr id="11" name="TextBox 10"/>
          <p:cNvSpPr txBox="1"/>
          <p:nvPr/>
        </p:nvSpPr>
        <p:spPr>
          <a:xfrm>
            <a:off x="1383882" y="1482891"/>
            <a:ext cx="4640402" cy="11490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Helvetica Light"/>
                <a:sym typeface="Helvetica Light"/>
              </a:rPr>
              <a:t>Карта</a:t>
            </a:r>
            <a:r>
              <a:rPr kumimoji="0" lang="ru-RU" sz="3600" b="1" i="0" u="none" strike="noStrike" kern="0" cap="none" spc="0" normalizeH="0" baseline="0" noProof="0" dirty="0" smtClean="0">
                <a:ln>
                  <a:noFill/>
                </a:ln>
                <a:solidFill>
                  <a:srgbClr val="002060"/>
                </a:solidFill>
                <a:effectLst/>
                <a:uLnTx/>
                <a:uFillTx/>
                <a:latin typeface="Helvetica Light"/>
                <a:sym typeface="Helvetica Light"/>
              </a:rPr>
              <a:t> </a:t>
            </a:r>
            <a:r>
              <a:rPr kumimoji="0" lang="ru-RU" sz="1600" b="1" i="0" u="none" strike="noStrike" kern="0" cap="none" spc="0" normalizeH="0" baseline="0" noProof="0" dirty="0">
                <a:ln>
                  <a:noFill/>
                </a:ln>
                <a:solidFill>
                  <a:srgbClr val="002060"/>
                </a:solidFill>
                <a:effectLst/>
                <a:uLnTx/>
                <a:uFillTx/>
                <a:latin typeface="Helvetica Light"/>
                <a:sym typeface="Helvetica Light"/>
              </a:rPr>
              <a:t>«Водный режим рек России и сопредельных территорий М 1:8 000 </a:t>
            </a: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000»,</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 </a:t>
            </a:r>
            <a:r>
              <a:rPr kumimoji="0" lang="ru-RU" sz="1600" b="1" i="0" u="none" strike="noStrike" kern="0" cap="none" spc="0" normalizeH="0" baseline="0" noProof="0" dirty="0" smtClean="0">
                <a:ln>
                  <a:noFill/>
                </a:ln>
                <a:solidFill>
                  <a:srgbClr val="C00000"/>
                </a:solidFill>
                <a:effectLst/>
                <a:uLnTx/>
                <a:uFillTx/>
                <a:latin typeface="Helvetica Light"/>
                <a:sym typeface="Helvetica Light"/>
              </a:rPr>
              <a:t>В.М</a:t>
            </a:r>
            <a:r>
              <a:rPr kumimoji="0" lang="ru-RU" sz="1600" b="1" i="0" u="none" strike="noStrike" kern="0" cap="none" spc="0" normalizeH="0" baseline="0" noProof="0" dirty="0">
                <a:ln>
                  <a:noFill/>
                </a:ln>
                <a:solidFill>
                  <a:srgbClr val="C00000"/>
                </a:solidFill>
                <a:effectLst/>
                <a:uLnTx/>
                <a:uFillTx/>
                <a:latin typeface="Helvetica Light"/>
                <a:sym typeface="Helvetica Light"/>
              </a:rPr>
              <a:t>. </a:t>
            </a:r>
            <a:r>
              <a:rPr kumimoji="0" lang="ru-RU" sz="1600" b="1" i="0" u="none" strike="noStrike" kern="0" cap="none" spc="0" normalizeH="0" baseline="0" noProof="0" dirty="0" smtClean="0">
                <a:ln>
                  <a:noFill/>
                </a:ln>
                <a:solidFill>
                  <a:srgbClr val="C00000"/>
                </a:solidFill>
                <a:effectLst/>
                <a:uLnTx/>
                <a:uFillTx/>
                <a:latin typeface="Helvetica Light"/>
                <a:sym typeface="Helvetica Light"/>
              </a:rPr>
              <a:t>Евстигнеев </a:t>
            </a:r>
            <a:r>
              <a:rPr kumimoji="0" lang="ru-RU" sz="1600" b="1" i="0" u="none" strike="noStrike" kern="0" cap="none" spc="0" normalizeH="0" baseline="0" noProof="0" dirty="0">
                <a:ln>
                  <a:noFill/>
                </a:ln>
                <a:solidFill>
                  <a:srgbClr val="C00000"/>
                </a:solidFill>
                <a:effectLst/>
                <a:uLnTx/>
                <a:uFillTx/>
                <a:latin typeface="Helvetica Light"/>
                <a:sym typeface="Helvetica Light"/>
              </a:rPr>
              <a:t>и др</a:t>
            </a:r>
            <a:r>
              <a:rPr kumimoji="0" lang="ru-RU" sz="1600" b="1" i="0" u="none" strike="noStrike" kern="0" cap="none" spc="0" normalizeH="0" baseline="0" noProof="0" dirty="0" smtClean="0">
                <a:ln>
                  <a:noFill/>
                </a:ln>
                <a:solidFill>
                  <a:srgbClr val="C00000"/>
                </a:solidFill>
                <a:effectLst/>
                <a:uLnTx/>
                <a:uFillTx/>
                <a:latin typeface="Helvetica Light"/>
                <a:sym typeface="Helvetica Light"/>
              </a:rPr>
              <a:t>., 1990 </a:t>
            </a:r>
            <a:endParaRPr kumimoji="0" lang="ru-RU" sz="1600" b="1" i="0" u="none" strike="noStrike" kern="0" cap="none" spc="0" normalizeH="0" baseline="0" noProof="0" dirty="0">
              <a:ln>
                <a:noFill/>
              </a:ln>
              <a:solidFill>
                <a:srgbClr val="C00000"/>
              </a:solidFill>
              <a:effectLst/>
              <a:uLnTx/>
              <a:uFillTx/>
              <a:latin typeface="Helvetica Light"/>
              <a:sym typeface="Helvetica Light"/>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438" y="1918395"/>
            <a:ext cx="4182422" cy="4624564"/>
          </a:xfrm>
          <a:prstGeom prst="rect">
            <a:avLst/>
          </a:prstGeom>
          <a:ln w="22225">
            <a:solidFill>
              <a:srgbClr val="002060"/>
            </a:solidFill>
          </a:ln>
        </p:spPr>
      </p:pic>
      <p:sp>
        <p:nvSpPr>
          <p:cNvPr id="10" name="TextBox 9"/>
          <p:cNvSpPr txBox="1"/>
          <p:nvPr/>
        </p:nvSpPr>
        <p:spPr>
          <a:xfrm>
            <a:off x="8429625" y="5339245"/>
            <a:ext cx="3973279" cy="114903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rgbClr val="002060"/>
                </a:solidFill>
                <a:effectLst/>
                <a:uLnTx/>
                <a:uFillTx/>
                <a:latin typeface="Helvetica Light"/>
                <a:sym typeface="Helvetica Light"/>
              </a:rPr>
              <a:t>Карта</a:t>
            </a:r>
            <a:r>
              <a:rPr kumimoji="0" lang="ru-RU" sz="3600" b="1" i="0" u="none" strike="noStrike" kern="0" cap="none" spc="0" normalizeH="0" baseline="0" noProof="0" dirty="0" smtClean="0">
                <a:ln>
                  <a:noFill/>
                </a:ln>
                <a:solidFill>
                  <a:srgbClr val="002060"/>
                </a:solidFill>
                <a:effectLst/>
                <a:uLnTx/>
                <a:uFillTx/>
                <a:latin typeface="Helvetica Light"/>
                <a:sym typeface="Helvetica Light"/>
              </a:rPr>
              <a:t> </a:t>
            </a: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«Типы водного режима рек» </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М 1:30 </a:t>
            </a:r>
            <a:r>
              <a:rPr kumimoji="0" lang="ru-RU" sz="1600" b="1" i="0" u="none" strike="noStrike" kern="0" cap="none" spc="0" normalizeH="0" baseline="0" noProof="0" dirty="0">
                <a:ln>
                  <a:noFill/>
                </a:ln>
                <a:solidFill>
                  <a:srgbClr val="002060"/>
                </a:solidFill>
                <a:effectLst/>
                <a:uLnTx/>
                <a:uFillTx/>
                <a:latin typeface="Helvetica Light"/>
                <a:sym typeface="Helvetica Light"/>
              </a:rPr>
              <a:t>000 </a:t>
            </a: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000», 2004</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ru-RU" sz="1600" b="1" i="0" u="none" strike="noStrike" kern="0" cap="none" spc="0" normalizeH="0" baseline="0" noProof="0" dirty="0" smtClean="0">
                <a:ln>
                  <a:noFill/>
                </a:ln>
                <a:solidFill>
                  <a:srgbClr val="002060"/>
                </a:solidFill>
                <a:effectLst/>
                <a:uLnTx/>
                <a:uFillTx/>
                <a:latin typeface="Helvetica Light"/>
                <a:sym typeface="Helvetica Light"/>
              </a:rPr>
              <a:t> </a:t>
            </a:r>
            <a:r>
              <a:rPr kumimoji="0" lang="ru-RU" sz="1600" b="1" i="0" u="none" strike="noStrike" kern="0" cap="none" spc="0" normalizeH="0" baseline="0" noProof="0" dirty="0" smtClean="0">
                <a:ln>
                  <a:noFill/>
                </a:ln>
                <a:solidFill>
                  <a:srgbClr val="C00000"/>
                </a:solidFill>
                <a:effectLst/>
                <a:uLnTx/>
                <a:uFillTx/>
                <a:latin typeface="Helvetica Light"/>
                <a:sym typeface="Helvetica Light"/>
              </a:rPr>
              <a:t>Национальный Атлас России, том 2</a:t>
            </a:r>
            <a:endParaRPr kumimoji="0" lang="ru-RU" sz="1600" b="1" i="0" u="none" strike="noStrike" kern="0" cap="none" spc="0" normalizeH="0" baseline="0" noProof="0" dirty="0">
              <a:ln>
                <a:noFill/>
              </a:ln>
              <a:solidFill>
                <a:srgbClr val="C00000"/>
              </a:solidFill>
              <a:effectLst/>
              <a:uLnTx/>
              <a:uFillTx/>
              <a:latin typeface="Helvetica Light"/>
              <a:sym typeface="Helvetica Light"/>
            </a:endParaRPr>
          </a:p>
        </p:txBody>
      </p:sp>
    </p:spTree>
    <p:extLst>
      <p:ext uri="{BB962C8B-B14F-4D97-AF65-F5344CB8AC3E}">
        <p14:creationId xmlns:p14="http://schemas.microsoft.com/office/powerpoint/2010/main" val="348359901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AutoShape 4"/>
          <p:cNvSpPr>
            <a:spLocks noChangeArrowheads="1"/>
          </p:cNvSpPr>
          <p:nvPr/>
        </p:nvSpPr>
        <p:spPr bwMode="auto">
          <a:xfrm>
            <a:off x="223454" y="194426"/>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18" name="Picture 4" descr="C:\Users\Maryk\Documents\Монографии\монография Дон\материалы для заключительной правки\Исправленный вариант\Исправленный вариант\глава 4+\глава 4-3+\4-41 б ДОН - изменение максимального суточного слоя стока.jpg"/>
          <p:cNvPicPr>
            <a:picLocks noChangeAspect="1" noChangeArrowheads="1"/>
          </p:cNvPicPr>
          <p:nvPr/>
        </p:nvPicPr>
        <p:blipFill>
          <a:blip r:embed="rId4" cstate="print"/>
          <a:srcRect/>
          <a:stretch>
            <a:fillRect/>
          </a:stretch>
        </p:blipFill>
        <p:spPr bwMode="auto">
          <a:xfrm>
            <a:off x="4970171" y="1272756"/>
            <a:ext cx="3785041" cy="5348635"/>
          </a:xfrm>
          <a:prstGeom prst="rect">
            <a:avLst/>
          </a:prstGeom>
          <a:noFill/>
        </p:spPr>
      </p:pic>
      <p:pic>
        <p:nvPicPr>
          <p:cNvPr id="17" name="Picture 3" descr="C:\Users\Maryk\Documents\Монографии\монография Дон\материалы для заключительной правки\Исправленный вариант\Исправленный вариант\глава 4+\глава 4-3+\4-35 б ДОН - изменение нормы слоя стока за половодье.jpg"/>
          <p:cNvPicPr>
            <a:picLocks noChangeAspect="1" noChangeArrowheads="1"/>
          </p:cNvPicPr>
          <p:nvPr/>
        </p:nvPicPr>
        <p:blipFill>
          <a:blip r:embed="rId5" cstate="print"/>
          <a:srcRect/>
          <a:stretch>
            <a:fillRect/>
          </a:stretch>
        </p:blipFill>
        <p:spPr bwMode="auto">
          <a:xfrm>
            <a:off x="950546" y="1272756"/>
            <a:ext cx="3774084" cy="5333153"/>
          </a:xfrm>
          <a:prstGeom prst="rect">
            <a:avLst/>
          </a:prstGeom>
          <a:noFill/>
        </p:spPr>
      </p:pic>
      <p:sp>
        <p:nvSpPr>
          <p:cNvPr id="4" name="Прямоугольник 3"/>
          <p:cNvSpPr/>
          <p:nvPr/>
        </p:nvSpPr>
        <p:spPr>
          <a:xfrm>
            <a:off x="539470" y="256956"/>
            <a:ext cx="11963167" cy="1200329"/>
          </a:xfrm>
          <a:prstGeom prst="rect">
            <a:avLst/>
          </a:prstGeom>
        </p:spPr>
        <p:txBody>
          <a:bodyPr wrap="square">
            <a:spAutoFit/>
          </a:bodyPr>
          <a:lstStyle/>
          <a:p>
            <a:pPr marL="487672" indent="-487672" defTabSz="1300460" hangingPunct="1">
              <a:defRPr/>
            </a:pPr>
            <a:r>
              <a:rPr lang="ru-RU" b="1" kern="1200" dirty="0">
                <a:solidFill>
                  <a:srgbClr val="C00000"/>
                </a:solidFill>
                <a:latin typeface="Century Gothic" panose="020B0502020202020204" pitchFamily="34" charset="0"/>
                <a:ea typeface="+mn-ea"/>
                <a:cs typeface="Arial" charset="0"/>
              </a:rPr>
              <a:t>Изменение характеристик стока половодья в бассейне </a:t>
            </a:r>
            <a:r>
              <a:rPr lang="ru-RU" b="1" kern="1200" dirty="0" smtClean="0">
                <a:solidFill>
                  <a:srgbClr val="C00000"/>
                </a:solidFill>
                <a:latin typeface="Century Gothic" panose="020B0502020202020204" pitchFamily="34" charset="0"/>
                <a:ea typeface="+mn-ea"/>
                <a:cs typeface="Arial" charset="0"/>
              </a:rPr>
              <a:t>Дона в </a:t>
            </a:r>
            <a:r>
              <a:rPr lang="ru-RU" b="1" kern="1200" dirty="0">
                <a:solidFill>
                  <a:srgbClr val="C00000"/>
                </a:solidFill>
                <a:latin typeface="Century Gothic" panose="020B0502020202020204" pitchFamily="34" charset="0"/>
                <a:ea typeface="+mn-ea"/>
                <a:cs typeface="Arial" charset="0"/>
              </a:rPr>
              <a:t>современных условиях</a:t>
            </a:r>
          </a:p>
        </p:txBody>
      </p:sp>
      <p:pic>
        <p:nvPicPr>
          <p:cNvPr id="22" name="Рисунок 21">
            <a:extLst>
              <a:ext uri="{FF2B5EF4-FFF2-40B4-BE49-F238E27FC236}">
                <a16:creationId xmlns:a16="http://schemas.microsoft.com/office/drawing/2014/main" id="{5764AF93-1EFB-4BFC-B552-9EC38B6D34CE}"/>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63455" y="1539652"/>
            <a:ext cx="3379200" cy="4871369"/>
          </a:xfrm>
          <a:prstGeom prst="rect">
            <a:avLst/>
          </a:prstGeom>
          <a:noFill/>
          <a:ln>
            <a:noFill/>
          </a:ln>
        </p:spPr>
      </p:pic>
      <p:sp>
        <p:nvSpPr>
          <p:cNvPr id="23" name="Прямоугольник 22">
            <a:extLst>
              <a:ext uri="{FF2B5EF4-FFF2-40B4-BE49-F238E27FC236}">
                <a16:creationId xmlns:a16="http://schemas.microsoft.com/office/drawing/2014/main" id="{192888BE-117F-4A6E-9285-B273BB777134}"/>
              </a:ext>
            </a:extLst>
          </p:cNvPr>
          <p:cNvSpPr/>
          <p:nvPr/>
        </p:nvSpPr>
        <p:spPr>
          <a:xfrm>
            <a:off x="9163455" y="6373815"/>
            <a:ext cx="3685941" cy="923330"/>
          </a:xfrm>
          <a:prstGeom prst="rect">
            <a:avLst/>
          </a:prstGeom>
        </p:spPr>
        <p:txBody>
          <a:bodyPr wrap="square">
            <a:spAutoFit/>
          </a:bodyPr>
          <a:lstStyle/>
          <a:p>
            <a:pPr defTabSz="1300460" hangingPunct="1"/>
            <a:r>
              <a:rPr lang="ru-RU" sz="1800" b="1" kern="1200" dirty="0">
                <a:solidFill>
                  <a:srgbClr val="292934"/>
                </a:solidFill>
                <a:latin typeface="Times New Roman" panose="02020603050405020304" pitchFamily="18" charset="0"/>
                <a:ea typeface="Calibri" panose="020F0502020204030204" pitchFamily="34" charset="0"/>
                <a:cs typeface="+mn-cs"/>
              </a:rPr>
              <a:t>Изменение сроков начала и окончания половодья р. Битюг – </a:t>
            </a:r>
            <a:r>
              <a:rPr lang="ru-RU" sz="1800" b="1" kern="1200" dirty="0" err="1">
                <a:solidFill>
                  <a:srgbClr val="292934"/>
                </a:solidFill>
                <a:latin typeface="Times New Roman" panose="02020603050405020304" pitchFamily="18" charset="0"/>
                <a:ea typeface="Calibri" panose="020F0502020204030204" pitchFamily="34" charset="0"/>
                <a:cs typeface="+mn-cs"/>
              </a:rPr>
              <a:t>г.Бобров</a:t>
            </a:r>
            <a:r>
              <a:rPr lang="ru-RU" sz="1800" b="1" kern="1200" dirty="0">
                <a:solidFill>
                  <a:srgbClr val="292934"/>
                </a:solidFill>
                <a:latin typeface="Times New Roman" panose="02020603050405020304" pitchFamily="18" charset="0"/>
                <a:ea typeface="Calibri" panose="020F0502020204030204" pitchFamily="34" charset="0"/>
                <a:cs typeface="+mn-cs"/>
              </a:rPr>
              <a:t>.</a:t>
            </a:r>
            <a:endParaRPr lang="ru-RU" sz="1800" b="1" kern="1200" dirty="0">
              <a:solidFill>
                <a:srgbClr val="292934"/>
              </a:solidFill>
              <a:latin typeface="Arial"/>
              <a:ea typeface="+mn-ea"/>
              <a:cs typeface="+mn-cs"/>
            </a:endParaRPr>
          </a:p>
        </p:txBody>
      </p:sp>
      <p:pic>
        <p:nvPicPr>
          <p:cNvPr id="24" name="Рисунок 23">
            <a:extLst>
              <a:ext uri="{FF2B5EF4-FFF2-40B4-BE49-F238E27FC236}">
                <a16:creationId xmlns:a16="http://schemas.microsoft.com/office/drawing/2014/main" id="{81084195-F439-4013-930F-476245C15680}"/>
              </a:ext>
            </a:extLst>
          </p:cNvPr>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69774" y="7037026"/>
            <a:ext cx="8521756" cy="2210816"/>
          </a:xfrm>
          <a:prstGeom prst="rect">
            <a:avLst/>
          </a:prstGeom>
          <a:noFill/>
          <a:ln>
            <a:noFill/>
          </a:ln>
        </p:spPr>
      </p:pic>
      <p:sp>
        <p:nvSpPr>
          <p:cNvPr id="25" name="Прямоугольник 24">
            <a:extLst>
              <a:ext uri="{FF2B5EF4-FFF2-40B4-BE49-F238E27FC236}">
                <a16:creationId xmlns:a16="http://schemas.microsoft.com/office/drawing/2014/main" id="{0358D9D8-CE06-4A09-86E7-FBE18808D44C}"/>
              </a:ext>
            </a:extLst>
          </p:cNvPr>
          <p:cNvSpPr/>
          <p:nvPr/>
        </p:nvSpPr>
        <p:spPr>
          <a:xfrm>
            <a:off x="9391530" y="7238285"/>
            <a:ext cx="3310058" cy="2193934"/>
          </a:xfrm>
          <a:prstGeom prst="rect">
            <a:avLst/>
          </a:prstGeom>
        </p:spPr>
        <p:txBody>
          <a:bodyPr wrap="square">
            <a:spAutoFit/>
          </a:bodyPr>
          <a:lstStyle/>
          <a:p>
            <a:pPr algn="l" defTabSz="1300460" hangingPunct="1"/>
            <a:r>
              <a:rPr lang="ru-RU" sz="1707" b="1" kern="1200" dirty="0">
                <a:solidFill>
                  <a:srgbClr val="002060"/>
                </a:solidFill>
                <a:latin typeface="Times New Roman" panose="02020603050405020304" pitchFamily="18" charset="0"/>
                <a:ea typeface="Calibri" panose="020F0502020204030204" pitchFamily="34" charset="0"/>
                <a:cs typeface="+mn-cs"/>
              </a:rPr>
              <a:t>Изменение величины кратности превышения максимального расхода воды над меженным </a:t>
            </a:r>
            <a:r>
              <a:rPr lang="en-US" sz="1707" b="1" i="1" kern="1200" dirty="0" err="1">
                <a:solidFill>
                  <a:srgbClr val="002060"/>
                </a:solidFill>
                <a:latin typeface="Times New Roman" panose="02020603050405020304" pitchFamily="18" charset="0"/>
                <a:ea typeface="Calibri" panose="020F0502020204030204" pitchFamily="34" charset="0"/>
                <a:cs typeface="+mn-cs"/>
              </a:rPr>
              <a:t>k</a:t>
            </a:r>
            <a:r>
              <a:rPr lang="en-US" sz="1707" b="1" i="1" kern="1200" baseline="-25000" dirty="0" err="1">
                <a:solidFill>
                  <a:srgbClr val="002060"/>
                </a:solidFill>
                <a:latin typeface="Times New Roman" panose="02020603050405020304" pitchFamily="18" charset="0"/>
                <a:ea typeface="Calibri" panose="020F0502020204030204" pitchFamily="34" charset="0"/>
                <a:cs typeface="+mn-cs"/>
              </a:rPr>
              <a:t>i</a:t>
            </a:r>
            <a:r>
              <a:rPr lang="ru-RU" sz="1707" b="1" kern="1200" dirty="0">
                <a:solidFill>
                  <a:srgbClr val="002060"/>
                </a:solidFill>
                <a:latin typeface="Times New Roman" panose="02020603050405020304" pitchFamily="18" charset="0"/>
                <a:ea typeface="Calibri" panose="020F0502020204030204" pitchFamily="34" charset="0"/>
                <a:cs typeface="+mn-cs"/>
              </a:rPr>
              <a:t> </a:t>
            </a:r>
            <a:br>
              <a:rPr lang="ru-RU" sz="1707" b="1" kern="1200" dirty="0">
                <a:solidFill>
                  <a:srgbClr val="002060"/>
                </a:solidFill>
                <a:latin typeface="Times New Roman" panose="02020603050405020304" pitchFamily="18" charset="0"/>
                <a:ea typeface="Calibri" panose="020F0502020204030204" pitchFamily="34" charset="0"/>
                <a:cs typeface="+mn-cs"/>
              </a:rPr>
            </a:br>
            <a:r>
              <a:rPr lang="ru-RU" sz="1707" b="1" kern="1200" dirty="0">
                <a:solidFill>
                  <a:srgbClr val="002060"/>
                </a:solidFill>
                <a:latin typeface="Times New Roman" panose="02020603050405020304" pitchFamily="18" charset="0"/>
                <a:ea typeface="Calibri" panose="020F0502020204030204" pitchFamily="34" charset="0"/>
                <a:cs typeface="+mn-cs"/>
              </a:rPr>
              <a:t>на реках Дон (а) (1 – г. Задонск, </a:t>
            </a:r>
            <a:br>
              <a:rPr lang="ru-RU" sz="1707" b="1" kern="1200" dirty="0">
                <a:solidFill>
                  <a:srgbClr val="002060"/>
                </a:solidFill>
                <a:latin typeface="Times New Roman" panose="02020603050405020304" pitchFamily="18" charset="0"/>
                <a:ea typeface="Calibri" panose="020F0502020204030204" pitchFamily="34" charset="0"/>
                <a:cs typeface="+mn-cs"/>
              </a:rPr>
            </a:br>
            <a:r>
              <a:rPr lang="ru-RU" sz="1707" b="1" kern="1200" dirty="0">
                <a:solidFill>
                  <a:srgbClr val="002060"/>
                </a:solidFill>
                <a:latin typeface="Times New Roman" panose="02020603050405020304" pitchFamily="18" charset="0"/>
                <a:ea typeface="Calibri" panose="020F0502020204030204" pitchFamily="34" charset="0"/>
                <a:cs typeface="+mn-cs"/>
              </a:rPr>
              <a:t>2 – г.Лиски) и Хопер (б)</a:t>
            </a:r>
            <a:br>
              <a:rPr lang="ru-RU" sz="1707" b="1" kern="1200" dirty="0">
                <a:solidFill>
                  <a:srgbClr val="002060"/>
                </a:solidFill>
                <a:latin typeface="Times New Roman" panose="02020603050405020304" pitchFamily="18" charset="0"/>
                <a:ea typeface="Calibri" panose="020F0502020204030204" pitchFamily="34" charset="0"/>
                <a:cs typeface="+mn-cs"/>
              </a:rPr>
            </a:br>
            <a:r>
              <a:rPr lang="ru-RU" sz="1707" b="1" kern="1200" dirty="0">
                <a:solidFill>
                  <a:srgbClr val="002060"/>
                </a:solidFill>
                <a:latin typeface="Times New Roman" panose="02020603050405020304" pitchFamily="18" charset="0"/>
                <a:ea typeface="Calibri" panose="020F0502020204030204" pitchFamily="34" charset="0"/>
                <a:cs typeface="+mn-cs"/>
              </a:rPr>
              <a:t> (3 – г. Балашов, 4 – х. </a:t>
            </a:r>
            <a:r>
              <a:rPr lang="ru-RU" sz="1707" b="1" kern="1200" dirty="0" err="1">
                <a:solidFill>
                  <a:srgbClr val="002060"/>
                </a:solidFill>
                <a:latin typeface="Times New Roman" panose="02020603050405020304" pitchFamily="18" charset="0"/>
                <a:ea typeface="Calibri" panose="020F0502020204030204" pitchFamily="34" charset="0"/>
                <a:cs typeface="+mn-cs"/>
              </a:rPr>
              <a:t>Бесплемяновский</a:t>
            </a:r>
            <a:r>
              <a:rPr lang="ru-RU" sz="1707" b="1" kern="1200" dirty="0">
                <a:solidFill>
                  <a:srgbClr val="002060"/>
                </a:solidFill>
                <a:latin typeface="Times New Roman" panose="02020603050405020304" pitchFamily="18" charset="0"/>
                <a:ea typeface="Calibri" panose="020F0502020204030204" pitchFamily="34" charset="0"/>
                <a:cs typeface="+mn-cs"/>
              </a:rPr>
              <a:t>) </a:t>
            </a:r>
            <a:endParaRPr lang="ru-RU" sz="1707" b="1" kern="1200" dirty="0">
              <a:solidFill>
                <a:srgbClr val="002060"/>
              </a:solidFill>
              <a:latin typeface="Arial"/>
              <a:ea typeface="+mn-ea"/>
              <a:cs typeface="+mn-cs"/>
            </a:endParaRPr>
          </a:p>
        </p:txBody>
      </p:sp>
      <p:sp>
        <p:nvSpPr>
          <p:cNvPr id="27" name="Прямоугольник 26">
            <a:extLst>
              <a:ext uri="{FF2B5EF4-FFF2-40B4-BE49-F238E27FC236}">
                <a16:creationId xmlns:a16="http://schemas.microsoft.com/office/drawing/2014/main" id="{B9CC9DDB-F518-4F3E-9AC6-FD0E296DC741}"/>
              </a:ext>
            </a:extLst>
          </p:cNvPr>
          <p:cNvSpPr/>
          <p:nvPr/>
        </p:nvSpPr>
        <p:spPr>
          <a:xfrm rot="16200000">
            <a:off x="-2401521" y="3707057"/>
            <a:ext cx="6259828" cy="400110"/>
          </a:xfrm>
          <a:prstGeom prst="rect">
            <a:avLst/>
          </a:prstGeom>
        </p:spPr>
        <p:txBody>
          <a:bodyPr wrap="square">
            <a:spAutoFit/>
          </a:bodyPr>
          <a:lstStyle/>
          <a:p>
            <a:pPr defTabSz="1300460" hangingPunct="1"/>
            <a:r>
              <a:rPr lang="ru-RU" sz="2000" b="1" kern="1200" dirty="0">
                <a:solidFill>
                  <a:srgbClr val="292934"/>
                </a:solidFill>
                <a:latin typeface="Times New Roman" panose="02020603050405020304" pitchFamily="18" charset="0"/>
                <a:ea typeface="Calibri" panose="020F0502020204030204" pitchFamily="34" charset="0"/>
                <a:cs typeface="+mn-cs"/>
              </a:rPr>
              <a:t>среднее за 1978-2016 гг. по отношению к 1945-1977 </a:t>
            </a:r>
            <a:r>
              <a:rPr lang="ru-RU" sz="2000" b="1" kern="1200" dirty="0" err="1">
                <a:solidFill>
                  <a:srgbClr val="292934"/>
                </a:solidFill>
                <a:latin typeface="Times New Roman" panose="02020603050405020304" pitchFamily="18" charset="0"/>
                <a:ea typeface="Calibri" panose="020F0502020204030204" pitchFamily="34" charset="0"/>
                <a:cs typeface="+mn-cs"/>
              </a:rPr>
              <a:t>гг</a:t>
            </a:r>
            <a:endParaRPr lang="ru-RU" sz="2000" b="1" kern="1200" dirty="0">
              <a:solidFill>
                <a:srgbClr val="292934"/>
              </a:solidFill>
              <a:latin typeface="Arial"/>
              <a:ea typeface="+mn-ea"/>
              <a:cs typeface="+mn-cs"/>
            </a:endParaRPr>
          </a:p>
        </p:txBody>
      </p:sp>
      <p:sp>
        <p:nvSpPr>
          <p:cNvPr id="19" name="Прямоугольник 18">
            <a:extLst>
              <a:ext uri="{FF2B5EF4-FFF2-40B4-BE49-F238E27FC236}">
                <a16:creationId xmlns:a16="http://schemas.microsoft.com/office/drawing/2014/main" id="{62DA3D5A-137E-4FBD-8D58-2C16037A70E5}"/>
              </a:ext>
            </a:extLst>
          </p:cNvPr>
          <p:cNvSpPr/>
          <p:nvPr/>
        </p:nvSpPr>
        <p:spPr>
          <a:xfrm>
            <a:off x="4724629" y="6529911"/>
            <a:ext cx="4301321" cy="530017"/>
          </a:xfrm>
          <a:prstGeom prst="rect">
            <a:avLst/>
          </a:prstGeom>
        </p:spPr>
        <p:txBody>
          <a:bodyPr wrap="square">
            <a:spAutoFit/>
          </a:bodyPr>
          <a:lstStyle/>
          <a:p>
            <a:pPr defTabSz="1300460" hangingPunct="1"/>
            <a:r>
              <a:rPr lang="ru-RU" sz="1422" b="1" kern="1200" dirty="0">
                <a:solidFill>
                  <a:srgbClr val="292934"/>
                </a:solidFill>
                <a:latin typeface="Times New Roman" panose="02020603050405020304" pitchFamily="18" charset="0"/>
                <a:ea typeface="Calibri" panose="020F0502020204030204" pitchFamily="34" charset="0"/>
                <a:cs typeface="+mn-cs"/>
              </a:rPr>
              <a:t>Изменения максимального суточного слоя половодья (1978-2016 по сравнению с 1945-1977)</a:t>
            </a:r>
            <a:endParaRPr lang="ru-RU" sz="1422" b="1" kern="1200" dirty="0">
              <a:solidFill>
                <a:srgbClr val="292934"/>
              </a:solidFill>
              <a:latin typeface="Arial"/>
              <a:ea typeface="+mn-ea"/>
              <a:cs typeface="+mn-cs"/>
            </a:endParaRPr>
          </a:p>
        </p:txBody>
      </p:sp>
      <p:sp>
        <p:nvSpPr>
          <p:cNvPr id="16" name="Прямоугольник 15">
            <a:extLst>
              <a:ext uri="{FF2B5EF4-FFF2-40B4-BE49-F238E27FC236}">
                <a16:creationId xmlns:a16="http://schemas.microsoft.com/office/drawing/2014/main" id="{62DA3D5A-137E-4FBD-8D58-2C16037A70E5}"/>
              </a:ext>
            </a:extLst>
          </p:cNvPr>
          <p:cNvSpPr/>
          <p:nvPr/>
        </p:nvSpPr>
        <p:spPr>
          <a:xfrm>
            <a:off x="1045047" y="6512302"/>
            <a:ext cx="3679583" cy="530017"/>
          </a:xfrm>
          <a:prstGeom prst="rect">
            <a:avLst/>
          </a:prstGeom>
        </p:spPr>
        <p:txBody>
          <a:bodyPr wrap="square">
            <a:spAutoFit/>
          </a:bodyPr>
          <a:lstStyle/>
          <a:p>
            <a:pPr defTabSz="1300460" hangingPunct="1"/>
            <a:r>
              <a:rPr lang="ru-RU" sz="1422" b="1" kern="1200" dirty="0">
                <a:solidFill>
                  <a:srgbClr val="292934"/>
                </a:solidFill>
                <a:latin typeface="Times New Roman" panose="02020603050405020304" pitchFamily="18" charset="0"/>
                <a:ea typeface="Calibri" panose="020F0502020204030204" pitchFamily="34" charset="0"/>
                <a:cs typeface="+mn-cs"/>
              </a:rPr>
              <a:t>Изменения слоя стока половодья </a:t>
            </a:r>
          </a:p>
          <a:p>
            <a:pPr defTabSz="1300460" hangingPunct="1"/>
            <a:r>
              <a:rPr lang="ru-RU" sz="1422" b="1" kern="1200" dirty="0">
                <a:solidFill>
                  <a:srgbClr val="292934"/>
                </a:solidFill>
                <a:latin typeface="Times New Roman" panose="02020603050405020304" pitchFamily="18" charset="0"/>
                <a:ea typeface="Calibri" panose="020F0502020204030204" pitchFamily="34" charset="0"/>
                <a:cs typeface="+mn-cs"/>
              </a:rPr>
              <a:t>(1978-2016 по сравнению с 1945-1977)</a:t>
            </a:r>
            <a:endParaRPr lang="ru-RU" sz="1422" b="1" kern="1200" dirty="0">
              <a:solidFill>
                <a:srgbClr val="292934"/>
              </a:solidFill>
              <a:latin typeface="Arial"/>
              <a:ea typeface="+mn-ea"/>
              <a:cs typeface="+mn-cs"/>
            </a:endParaRPr>
          </a:p>
        </p:txBody>
      </p:sp>
      <p:sp>
        <p:nvSpPr>
          <p:cNvPr id="13" name="TextBox 12"/>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30</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14" name="Picture 8" descr="https://upload.wikimedia.org/wikipedia/ru/7/7d/%D0%9B%D0%BE%D0%B3%D0%BE%D1%82%D0%B8%D0%BF_%D0%93%D0%93%D0%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6709" y="1609332"/>
            <a:ext cx="798650" cy="769899"/>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1799" y="1609332"/>
            <a:ext cx="779175" cy="769899"/>
          </a:xfrm>
          <a:prstGeom prst="rect">
            <a:avLst/>
          </a:prstGeom>
        </p:spPr>
      </p:pic>
      <p:sp>
        <p:nvSpPr>
          <p:cNvPr id="21" name="Овал 20"/>
          <p:cNvSpPr/>
          <p:nvPr/>
        </p:nvSpPr>
        <p:spPr>
          <a:xfrm>
            <a:off x="7336054" y="1397835"/>
            <a:ext cx="2642136" cy="20512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6974" y="2400136"/>
            <a:ext cx="1781175" cy="685800"/>
          </a:xfrm>
          <a:prstGeom prst="rect">
            <a:avLst/>
          </a:prstGeom>
        </p:spPr>
      </p:pic>
    </p:spTree>
    <p:extLst>
      <p:ext uri="{BB962C8B-B14F-4D97-AF65-F5344CB8AC3E}">
        <p14:creationId xmlns:p14="http://schemas.microsoft.com/office/powerpoint/2010/main" val="186976345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AutoShape 4"/>
          <p:cNvSpPr>
            <a:spLocks noChangeArrowheads="1"/>
          </p:cNvSpPr>
          <p:nvPr/>
        </p:nvSpPr>
        <p:spPr bwMode="auto">
          <a:xfrm>
            <a:off x="223454" y="194426"/>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10" name="Рисунок 9" descr="карта_станции_для_4_бас.jpg"/>
          <p:cNvPicPr>
            <a:picLocks noChangeAspect="1"/>
          </p:cNvPicPr>
          <p:nvPr/>
        </p:nvPicPr>
        <p:blipFill>
          <a:blip r:embed="rId3" cstate="print"/>
          <a:srcRect b="22805"/>
          <a:stretch>
            <a:fillRect/>
          </a:stretch>
        </p:blipFill>
        <p:spPr>
          <a:xfrm>
            <a:off x="624901" y="1197077"/>
            <a:ext cx="3292999" cy="2234535"/>
          </a:xfrm>
          <a:prstGeom prst="rect">
            <a:avLst/>
          </a:prstGeom>
        </p:spPr>
      </p:pic>
      <p:sp>
        <p:nvSpPr>
          <p:cNvPr id="12" name="TextBox 11"/>
          <p:cNvSpPr txBox="1"/>
          <p:nvPr/>
        </p:nvSpPr>
        <p:spPr>
          <a:xfrm>
            <a:off x="4021465" y="1320871"/>
            <a:ext cx="8145893" cy="2246769"/>
          </a:xfrm>
          <a:prstGeom prst="rect">
            <a:avLst/>
          </a:prstGeom>
          <a:noFill/>
        </p:spPr>
        <p:txBody>
          <a:bodyPr wrap="square" rtlCol="0">
            <a:spAutoFit/>
          </a:bodyPr>
          <a:lstStyle/>
          <a:p>
            <a:pPr algn="l" defTabSz="1300460" hangingPunct="1"/>
            <a:r>
              <a:rPr lang="ru-RU" sz="2000" b="1" kern="1200" dirty="0">
                <a:solidFill>
                  <a:srgbClr val="C00000"/>
                </a:solidFill>
                <a:latin typeface="Arial"/>
                <a:ea typeface="+mn-ea"/>
                <a:cs typeface="+mn-cs"/>
              </a:rPr>
              <a:t>Приток воды к Цимлянскому водохранилищу </a:t>
            </a:r>
            <a:r>
              <a:rPr lang="ru-RU" sz="2000" kern="1200" dirty="0">
                <a:solidFill>
                  <a:srgbClr val="002060"/>
                </a:solidFill>
                <a:latin typeface="Arial"/>
                <a:ea typeface="+mn-ea"/>
                <a:cs typeface="+mn-cs"/>
              </a:rPr>
              <a:t>осуществляется через прогноз стока на 4 репрезентативных водосборах:</a:t>
            </a:r>
          </a:p>
          <a:p>
            <a:pPr algn="l" defTabSz="1300460" hangingPunct="1">
              <a:buFont typeface="Arial" pitchFamily="34" charset="0"/>
              <a:buChar char="•"/>
            </a:pPr>
            <a:r>
              <a:rPr lang="ru-RU" sz="2400" kern="1200" dirty="0">
                <a:solidFill>
                  <a:srgbClr val="002060"/>
                </a:solidFill>
                <a:latin typeface="Arial"/>
                <a:ea typeface="+mn-ea"/>
                <a:cs typeface="+mn-cs"/>
              </a:rPr>
              <a:t> р.Сосна – Елец</a:t>
            </a:r>
          </a:p>
          <a:p>
            <a:pPr algn="l" defTabSz="1300460" hangingPunct="1">
              <a:buFont typeface="Arial" pitchFamily="34" charset="0"/>
              <a:buChar char="•"/>
            </a:pPr>
            <a:r>
              <a:rPr lang="ru-RU" sz="2400" kern="1200" dirty="0" err="1">
                <a:solidFill>
                  <a:srgbClr val="002060"/>
                </a:solidFill>
                <a:latin typeface="Arial"/>
                <a:ea typeface="+mn-ea"/>
                <a:cs typeface="+mn-cs"/>
              </a:rPr>
              <a:t>р.Тихая</a:t>
            </a:r>
            <a:r>
              <a:rPr lang="ru-RU" sz="2400" kern="1200" dirty="0">
                <a:solidFill>
                  <a:srgbClr val="002060"/>
                </a:solidFill>
                <a:latin typeface="Arial"/>
                <a:ea typeface="+mn-ea"/>
                <a:cs typeface="+mn-cs"/>
              </a:rPr>
              <a:t> </a:t>
            </a:r>
            <a:r>
              <a:rPr lang="ru-RU" sz="2400" kern="1200" dirty="0" smtClean="0">
                <a:solidFill>
                  <a:srgbClr val="002060"/>
                </a:solidFill>
                <a:latin typeface="Arial"/>
                <a:ea typeface="+mn-ea"/>
                <a:cs typeface="+mn-cs"/>
              </a:rPr>
              <a:t>Сосна </a:t>
            </a:r>
            <a:r>
              <a:rPr lang="ru-RU" sz="2400" kern="1200" dirty="0">
                <a:solidFill>
                  <a:srgbClr val="002060"/>
                </a:solidFill>
                <a:latin typeface="Arial"/>
                <a:ea typeface="+mn-ea"/>
                <a:cs typeface="+mn-cs"/>
              </a:rPr>
              <a:t>– Алексеевка</a:t>
            </a:r>
          </a:p>
          <a:p>
            <a:pPr algn="l" defTabSz="1300460" hangingPunct="1">
              <a:buFont typeface="Arial" pitchFamily="34" charset="0"/>
              <a:buChar char="•"/>
            </a:pPr>
            <a:r>
              <a:rPr lang="ru-RU" sz="2400" kern="1200" dirty="0">
                <a:solidFill>
                  <a:srgbClr val="002060"/>
                </a:solidFill>
                <a:latin typeface="Arial"/>
                <a:ea typeface="+mn-ea"/>
                <a:cs typeface="+mn-cs"/>
              </a:rPr>
              <a:t>р.Битюг – Бобров</a:t>
            </a:r>
          </a:p>
          <a:p>
            <a:pPr algn="l" defTabSz="1300460" hangingPunct="1">
              <a:buFont typeface="Arial" pitchFamily="34" charset="0"/>
              <a:buChar char="•"/>
            </a:pPr>
            <a:r>
              <a:rPr lang="ru-RU" sz="2400" kern="1200" dirty="0">
                <a:solidFill>
                  <a:srgbClr val="002060"/>
                </a:solidFill>
                <a:latin typeface="Arial"/>
                <a:ea typeface="+mn-ea"/>
                <a:cs typeface="+mn-cs"/>
              </a:rPr>
              <a:t>р.Медведица – Лысые Горы</a:t>
            </a:r>
          </a:p>
        </p:txBody>
      </p:sp>
      <p:sp>
        <p:nvSpPr>
          <p:cNvPr id="23" name="TextBox 22"/>
          <p:cNvSpPr txBox="1"/>
          <p:nvPr/>
        </p:nvSpPr>
        <p:spPr>
          <a:xfrm>
            <a:off x="812761" y="10660745"/>
            <a:ext cx="184731" cy="880241"/>
          </a:xfrm>
          <a:prstGeom prst="rect">
            <a:avLst/>
          </a:prstGeom>
          <a:noFill/>
        </p:spPr>
        <p:txBody>
          <a:bodyPr wrap="none" rtlCol="0">
            <a:spAutoFit/>
          </a:bodyPr>
          <a:lstStyle/>
          <a:p>
            <a:pPr algn="l" defTabSz="1300460" hangingPunct="1"/>
            <a:endParaRPr lang="ru-RU" sz="2560" kern="1200" dirty="0">
              <a:solidFill>
                <a:srgbClr val="292934"/>
              </a:solidFill>
              <a:latin typeface="Arial"/>
              <a:ea typeface="+mn-ea"/>
              <a:cs typeface="+mn-cs"/>
            </a:endParaRPr>
          </a:p>
          <a:p>
            <a:pPr algn="l" defTabSz="1300460" hangingPunct="1"/>
            <a:endParaRPr lang="ru-RU" sz="2560" kern="1200" dirty="0">
              <a:solidFill>
                <a:srgbClr val="292934"/>
              </a:solidFill>
              <a:latin typeface="Arial"/>
              <a:ea typeface="+mn-ea"/>
              <a:cs typeface="+mn-cs"/>
            </a:endParaRPr>
          </a:p>
        </p:txBody>
      </p:sp>
      <p:sp>
        <p:nvSpPr>
          <p:cNvPr id="34" name="Выноска со стрелкой вправо 33"/>
          <p:cNvSpPr/>
          <p:nvPr/>
        </p:nvSpPr>
        <p:spPr>
          <a:xfrm>
            <a:off x="8490750" y="2060628"/>
            <a:ext cx="510076" cy="1433759"/>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endParaRPr lang="ru-RU" sz="2560" kern="1200">
              <a:solidFill>
                <a:srgbClr val="FFFFFF"/>
              </a:solidFill>
              <a:latin typeface="Arial"/>
            </a:endParaRPr>
          </a:p>
        </p:txBody>
      </p:sp>
      <p:sp>
        <p:nvSpPr>
          <p:cNvPr id="35" name="TextBox 34"/>
          <p:cNvSpPr txBox="1"/>
          <p:nvPr/>
        </p:nvSpPr>
        <p:spPr>
          <a:xfrm>
            <a:off x="9078686" y="1953046"/>
            <a:ext cx="3368340" cy="1569660"/>
          </a:xfrm>
          <a:prstGeom prst="rect">
            <a:avLst/>
          </a:prstGeom>
          <a:noFill/>
        </p:spPr>
        <p:txBody>
          <a:bodyPr wrap="square" rtlCol="0">
            <a:spAutoFit/>
          </a:bodyPr>
          <a:lstStyle/>
          <a:p>
            <a:pPr defTabSz="1300460" hangingPunct="1"/>
            <a:r>
              <a:rPr lang="ru-RU" sz="2400" b="1" kern="1200" dirty="0">
                <a:solidFill>
                  <a:srgbClr val="002060"/>
                </a:solidFill>
                <a:latin typeface="Arial"/>
                <a:ea typeface="+mn-ea"/>
                <a:cs typeface="+mn-cs"/>
              </a:rPr>
              <a:t>Множественная</a:t>
            </a:r>
          </a:p>
          <a:p>
            <a:pPr defTabSz="1300460" hangingPunct="1"/>
            <a:r>
              <a:rPr lang="ru-RU" sz="2400" b="1" kern="1200" dirty="0">
                <a:solidFill>
                  <a:srgbClr val="002060"/>
                </a:solidFill>
                <a:latin typeface="Arial"/>
                <a:ea typeface="+mn-ea"/>
                <a:cs typeface="+mn-cs"/>
              </a:rPr>
              <a:t>регрессия  </a:t>
            </a:r>
            <a:r>
              <a:rPr lang="en-US" sz="2400" b="1" i="1" kern="1200" dirty="0">
                <a:solidFill>
                  <a:srgbClr val="002060"/>
                </a:solidFill>
                <a:latin typeface="Arial"/>
                <a:ea typeface="+mn-ea"/>
                <a:cs typeface="+mn-cs"/>
              </a:rPr>
              <a:t>W</a:t>
            </a:r>
            <a:r>
              <a:rPr lang="ru-RU" sz="2400" b="1" kern="1200" baseline="-25000" dirty="0">
                <a:solidFill>
                  <a:srgbClr val="002060"/>
                </a:solidFill>
                <a:latin typeface="Arial"/>
                <a:ea typeface="+mn-ea"/>
                <a:cs typeface="+mn-cs"/>
              </a:rPr>
              <a:t>пол</a:t>
            </a:r>
          </a:p>
          <a:p>
            <a:pPr defTabSz="1300460" hangingPunct="1"/>
            <a:r>
              <a:rPr lang="ru-RU" sz="2400" b="1" kern="1200" dirty="0">
                <a:solidFill>
                  <a:srgbClr val="002060"/>
                </a:solidFill>
                <a:latin typeface="Arial"/>
                <a:ea typeface="+mn-ea"/>
                <a:cs typeface="+mn-cs"/>
              </a:rPr>
              <a:t>р. Дон – х. </a:t>
            </a:r>
            <a:r>
              <a:rPr lang="ru-RU" sz="2400" b="1" kern="1200" dirty="0" err="1">
                <a:solidFill>
                  <a:srgbClr val="002060"/>
                </a:solidFill>
                <a:latin typeface="Arial"/>
                <a:ea typeface="+mn-ea"/>
                <a:cs typeface="+mn-cs"/>
              </a:rPr>
              <a:t>Беляевский</a:t>
            </a:r>
            <a:endParaRPr lang="ru-RU" sz="2400" b="1" kern="1200" dirty="0">
              <a:solidFill>
                <a:srgbClr val="002060"/>
              </a:solidFill>
              <a:latin typeface="Arial"/>
              <a:ea typeface="+mn-ea"/>
              <a:cs typeface="+mn-cs"/>
            </a:endParaRPr>
          </a:p>
        </p:txBody>
      </p:sp>
      <p:sp>
        <p:nvSpPr>
          <p:cNvPr id="22" name="Выноска со стрелкой вправо 21"/>
          <p:cNvSpPr/>
          <p:nvPr/>
        </p:nvSpPr>
        <p:spPr>
          <a:xfrm>
            <a:off x="371465" y="3987943"/>
            <a:ext cx="1507145" cy="2570020"/>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defTabSz="1300460" hangingPunct="1"/>
            <a:r>
              <a:rPr lang="ru-RU" sz="2560" kern="1200" dirty="0">
                <a:solidFill>
                  <a:srgbClr val="FFFFFF"/>
                </a:solidFill>
                <a:latin typeface="Arial"/>
              </a:rPr>
              <a:t>потенциал</a:t>
            </a:r>
          </a:p>
        </p:txBody>
      </p:sp>
      <p:sp>
        <p:nvSpPr>
          <p:cNvPr id="26" name="Прямоугольник 25"/>
          <p:cNvSpPr/>
          <p:nvPr/>
        </p:nvSpPr>
        <p:spPr>
          <a:xfrm>
            <a:off x="2057204" y="4001356"/>
            <a:ext cx="3040870" cy="247000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300460" hangingPunct="1"/>
            <a:r>
              <a:rPr lang="ru-RU" sz="1800" b="1" kern="1200" dirty="0">
                <a:solidFill>
                  <a:srgbClr val="FFFF00"/>
                </a:solidFill>
                <a:latin typeface="Arial"/>
              </a:rPr>
              <a:t>Технические возможности:</a:t>
            </a:r>
          </a:p>
          <a:p>
            <a:pPr algn="l" defTabSz="1300460" hangingPunct="1">
              <a:buFont typeface="Arial" pitchFamily="34" charset="0"/>
              <a:buChar char="•"/>
            </a:pPr>
            <a:r>
              <a:rPr lang="ru-RU" sz="2400" b="1" kern="1200" dirty="0" smtClean="0">
                <a:solidFill>
                  <a:srgbClr val="FFFFFF"/>
                </a:solidFill>
                <a:latin typeface="Arial"/>
              </a:rPr>
              <a:t>Начальные </a:t>
            </a:r>
            <a:r>
              <a:rPr lang="ru-RU" sz="2400" b="1" kern="1200" dirty="0">
                <a:solidFill>
                  <a:srgbClr val="FFFFFF"/>
                </a:solidFill>
                <a:latin typeface="Arial"/>
              </a:rPr>
              <a:t>данные</a:t>
            </a:r>
          </a:p>
          <a:p>
            <a:pPr algn="l" defTabSz="1300460" hangingPunct="1">
              <a:buFont typeface="Arial" pitchFamily="34" charset="0"/>
              <a:buChar char="•"/>
            </a:pPr>
            <a:r>
              <a:rPr lang="ru-RU" sz="2400" b="1" kern="1200" dirty="0">
                <a:solidFill>
                  <a:srgbClr val="FFFFFF"/>
                </a:solidFill>
                <a:latin typeface="Arial"/>
              </a:rPr>
              <a:t> Привлечение ДДЗ</a:t>
            </a:r>
          </a:p>
        </p:txBody>
      </p:sp>
      <p:sp>
        <p:nvSpPr>
          <p:cNvPr id="36" name="Прямоугольник 35"/>
          <p:cNvSpPr/>
          <p:nvPr/>
        </p:nvSpPr>
        <p:spPr>
          <a:xfrm>
            <a:off x="5309784" y="3987943"/>
            <a:ext cx="3957931" cy="2470006"/>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300460" hangingPunct="1"/>
            <a:r>
              <a:rPr lang="ru-RU" sz="1800" b="1" kern="1200" dirty="0" smtClean="0">
                <a:solidFill>
                  <a:srgbClr val="FFFF00"/>
                </a:solidFill>
                <a:latin typeface="Arial"/>
              </a:rPr>
              <a:t>Методические возможности:</a:t>
            </a:r>
          </a:p>
          <a:p>
            <a:pPr algn="l" defTabSz="1300460" hangingPunct="1"/>
            <a:endParaRPr lang="ru-RU" sz="1800" b="1" kern="1200" dirty="0">
              <a:solidFill>
                <a:srgbClr val="FFFFFF"/>
              </a:solidFill>
              <a:latin typeface="Arial"/>
            </a:endParaRPr>
          </a:p>
          <a:p>
            <a:pPr algn="l" defTabSz="1300460" hangingPunct="1">
              <a:buFont typeface="Arial" pitchFamily="34" charset="0"/>
              <a:buChar char="•"/>
            </a:pPr>
            <a:r>
              <a:rPr lang="ru-RU" sz="2000" b="1" kern="1200" dirty="0" smtClean="0">
                <a:solidFill>
                  <a:srgbClr val="FFFFFF"/>
                </a:solidFill>
                <a:latin typeface="Arial"/>
              </a:rPr>
              <a:t>Анализ </a:t>
            </a:r>
            <a:r>
              <a:rPr lang="ru-RU" sz="2000" b="1" kern="1200" dirty="0">
                <a:solidFill>
                  <a:srgbClr val="FFFFFF"/>
                </a:solidFill>
                <a:latin typeface="Arial"/>
              </a:rPr>
              <a:t>факторов формирования стока</a:t>
            </a:r>
          </a:p>
          <a:p>
            <a:pPr algn="l" defTabSz="1300460" hangingPunct="1">
              <a:buFont typeface="Arial" pitchFamily="34" charset="0"/>
              <a:buChar char="•"/>
            </a:pPr>
            <a:r>
              <a:rPr lang="ru-RU" sz="2000" b="1" kern="1200" dirty="0">
                <a:solidFill>
                  <a:srgbClr val="FFFFFF"/>
                </a:solidFill>
                <a:latin typeface="Arial"/>
              </a:rPr>
              <a:t>Изменение расчетных периодов</a:t>
            </a:r>
          </a:p>
        </p:txBody>
      </p:sp>
      <p:sp>
        <p:nvSpPr>
          <p:cNvPr id="39" name="TextBox 38"/>
          <p:cNvSpPr txBox="1"/>
          <p:nvPr/>
        </p:nvSpPr>
        <p:spPr>
          <a:xfrm>
            <a:off x="6338444" y="6566867"/>
            <a:ext cx="2817707" cy="530017"/>
          </a:xfrm>
          <a:prstGeom prst="rect">
            <a:avLst/>
          </a:prstGeom>
          <a:noFill/>
        </p:spPr>
        <p:txBody>
          <a:bodyPr wrap="square" rtlCol="0">
            <a:spAutoFit/>
          </a:bodyPr>
          <a:lstStyle/>
          <a:p>
            <a:pPr algn="l" defTabSz="1300460" hangingPunct="1"/>
            <a:r>
              <a:rPr lang="ru-RU" sz="1422" b="1" kern="1200" dirty="0">
                <a:solidFill>
                  <a:srgbClr val="292934"/>
                </a:solidFill>
                <a:latin typeface="Arial"/>
                <a:ea typeface="+mn-ea"/>
                <a:cs typeface="+mn-cs"/>
              </a:rPr>
              <a:t>Замена измеренных данных </a:t>
            </a:r>
          </a:p>
          <a:p>
            <a:pPr algn="l" defTabSz="1300460" hangingPunct="1"/>
            <a:r>
              <a:rPr lang="ru-RU" sz="1422" b="1" kern="1200" dirty="0">
                <a:solidFill>
                  <a:srgbClr val="292934"/>
                </a:solidFill>
                <a:latin typeface="Arial"/>
                <a:ea typeface="+mn-ea"/>
                <a:cs typeface="+mn-cs"/>
              </a:rPr>
              <a:t>на расчетные (</a:t>
            </a:r>
            <a:r>
              <a:rPr lang="en-US" sz="1422" b="1" kern="1200" dirty="0">
                <a:solidFill>
                  <a:srgbClr val="292934"/>
                </a:solidFill>
                <a:latin typeface="Arial"/>
                <a:ea typeface="+mn-ea"/>
                <a:cs typeface="+mn-cs"/>
              </a:rPr>
              <a:t>GLEAM)</a:t>
            </a:r>
            <a:endParaRPr lang="ru-RU" sz="1422" b="1" kern="1200" dirty="0">
              <a:solidFill>
                <a:srgbClr val="292934"/>
              </a:solidFill>
              <a:latin typeface="Arial"/>
              <a:ea typeface="+mn-ea"/>
              <a:cs typeface="+mn-cs"/>
            </a:endParaRPr>
          </a:p>
        </p:txBody>
      </p:sp>
      <p:pic>
        <p:nvPicPr>
          <p:cNvPr id="2" name="Рисунок 1"/>
          <p:cNvPicPr>
            <a:picLocks noChangeAspect="1"/>
          </p:cNvPicPr>
          <p:nvPr/>
        </p:nvPicPr>
        <p:blipFill>
          <a:blip r:embed="rId4"/>
          <a:stretch>
            <a:fillRect/>
          </a:stretch>
        </p:blipFill>
        <p:spPr>
          <a:xfrm>
            <a:off x="6304307" y="7168966"/>
            <a:ext cx="2815705" cy="2110433"/>
          </a:xfrm>
          <a:prstGeom prst="rect">
            <a:avLst/>
          </a:prstGeom>
        </p:spPr>
      </p:pic>
      <p:pic>
        <p:nvPicPr>
          <p:cNvPr id="3" name="Рисунок 2"/>
          <p:cNvPicPr>
            <a:picLocks noChangeAspect="1"/>
          </p:cNvPicPr>
          <p:nvPr/>
        </p:nvPicPr>
        <p:blipFill>
          <a:blip r:embed="rId5"/>
          <a:stretch>
            <a:fillRect/>
          </a:stretch>
        </p:blipFill>
        <p:spPr>
          <a:xfrm>
            <a:off x="8901114" y="3779014"/>
            <a:ext cx="3764659" cy="5440916"/>
          </a:xfrm>
          <a:prstGeom prst="rect">
            <a:avLst/>
          </a:prstGeom>
        </p:spPr>
      </p:pic>
      <p:pic>
        <p:nvPicPr>
          <p:cNvPr id="4" name="Рисунок 3"/>
          <p:cNvPicPr>
            <a:picLocks noChangeAspect="1"/>
          </p:cNvPicPr>
          <p:nvPr/>
        </p:nvPicPr>
        <p:blipFill>
          <a:blip r:embed="rId6"/>
          <a:stretch>
            <a:fillRect/>
          </a:stretch>
        </p:blipFill>
        <p:spPr>
          <a:xfrm>
            <a:off x="9267715" y="3431612"/>
            <a:ext cx="3458978" cy="1002064"/>
          </a:xfrm>
          <a:prstGeom prst="rect">
            <a:avLst/>
          </a:prstGeom>
        </p:spPr>
      </p:pic>
      <p:pic>
        <p:nvPicPr>
          <p:cNvPr id="40" name="Picture 2"/>
          <p:cNvPicPr>
            <a:picLocks noChangeAspect="1" noChangeArrowheads="1"/>
          </p:cNvPicPr>
          <p:nvPr/>
        </p:nvPicPr>
        <p:blipFill>
          <a:blip r:embed="rId7" cstate="print"/>
          <a:srcRect/>
          <a:stretch>
            <a:fillRect/>
          </a:stretch>
        </p:blipFill>
        <p:spPr bwMode="auto">
          <a:xfrm>
            <a:off x="371464" y="7497333"/>
            <a:ext cx="3423737" cy="1902177"/>
          </a:xfrm>
          <a:prstGeom prst="rect">
            <a:avLst/>
          </a:prstGeom>
          <a:noFill/>
          <a:ln w="9525">
            <a:noFill/>
            <a:miter lim="800000"/>
            <a:headEnd/>
            <a:tailEnd/>
          </a:ln>
        </p:spPr>
      </p:pic>
      <p:sp>
        <p:nvSpPr>
          <p:cNvPr id="41" name="TextBox 40"/>
          <p:cNvSpPr txBox="1"/>
          <p:nvPr/>
        </p:nvSpPr>
        <p:spPr>
          <a:xfrm>
            <a:off x="311940" y="6650943"/>
            <a:ext cx="3216790" cy="1015663"/>
          </a:xfrm>
          <a:prstGeom prst="rect">
            <a:avLst/>
          </a:prstGeom>
          <a:noFill/>
        </p:spPr>
        <p:txBody>
          <a:bodyPr wrap="square" rtlCol="0">
            <a:spAutoFit/>
          </a:bodyPr>
          <a:lstStyle/>
          <a:p>
            <a:r>
              <a:rPr lang="ru-RU" sz="1200" b="1" dirty="0">
                <a:solidFill>
                  <a:srgbClr val="002060"/>
                </a:solidFill>
              </a:rPr>
              <a:t>Пространственная интерполяция данных о температуре почвы по глубинам по м/с системе </a:t>
            </a:r>
            <a:r>
              <a:rPr lang="ru-RU" sz="1200" b="1" dirty="0" err="1">
                <a:solidFill>
                  <a:srgbClr val="002060"/>
                </a:solidFill>
              </a:rPr>
              <a:t>Айсори</a:t>
            </a:r>
            <a:r>
              <a:rPr lang="ru-RU" sz="1200" b="1" dirty="0">
                <a:solidFill>
                  <a:srgbClr val="002060"/>
                </a:solidFill>
              </a:rPr>
              <a:t> данные по глубине почвы на глубинах:</a:t>
            </a:r>
          </a:p>
          <a:p>
            <a:endParaRPr lang="ru-RU" sz="1200" b="1" dirty="0">
              <a:solidFill>
                <a:srgbClr val="002060"/>
              </a:solidFill>
            </a:endParaRPr>
          </a:p>
        </p:txBody>
      </p:sp>
      <p:pic>
        <p:nvPicPr>
          <p:cNvPr id="5" name="Рисунок 4"/>
          <p:cNvPicPr>
            <a:picLocks noChangeAspect="1"/>
          </p:cNvPicPr>
          <p:nvPr/>
        </p:nvPicPr>
        <p:blipFill>
          <a:blip r:embed="rId8"/>
          <a:stretch>
            <a:fillRect/>
          </a:stretch>
        </p:blipFill>
        <p:spPr>
          <a:xfrm>
            <a:off x="3336679" y="7592842"/>
            <a:ext cx="3419722" cy="1627088"/>
          </a:xfrm>
          <a:prstGeom prst="rect">
            <a:avLst/>
          </a:prstGeom>
        </p:spPr>
      </p:pic>
      <p:sp>
        <p:nvSpPr>
          <p:cNvPr id="6" name="Прямоугольник 5"/>
          <p:cNvSpPr/>
          <p:nvPr/>
        </p:nvSpPr>
        <p:spPr>
          <a:xfrm>
            <a:off x="544002" y="276295"/>
            <a:ext cx="12121771" cy="954107"/>
          </a:xfrm>
          <a:prstGeom prst="rect">
            <a:avLst/>
          </a:prstGeom>
        </p:spPr>
        <p:txBody>
          <a:bodyPr wrap="square">
            <a:spAutoFit/>
          </a:bodyPr>
          <a:lstStyle/>
          <a:p>
            <a:r>
              <a:rPr lang="ru-RU" sz="2800" b="1" kern="1200" dirty="0">
                <a:solidFill>
                  <a:srgbClr val="C00000"/>
                </a:solidFill>
                <a:latin typeface="Century Gothic" panose="020B0502020202020204" pitchFamily="34" charset="0"/>
                <a:ea typeface="+mn-ea"/>
                <a:cs typeface="Arial" charset="0"/>
              </a:rPr>
              <a:t>Методика Л.К. </a:t>
            </a:r>
            <a:r>
              <a:rPr lang="ru-RU" sz="2800" b="1" kern="1200" dirty="0" err="1">
                <a:solidFill>
                  <a:srgbClr val="C00000"/>
                </a:solidFill>
                <a:latin typeface="Century Gothic" panose="020B0502020202020204" pitchFamily="34" charset="0"/>
                <a:ea typeface="+mn-ea"/>
                <a:cs typeface="Arial" charset="0"/>
              </a:rPr>
              <a:t>Вершининой</a:t>
            </a:r>
            <a:r>
              <a:rPr lang="ru-RU" sz="2800" b="1" kern="1200" dirty="0">
                <a:solidFill>
                  <a:srgbClr val="C00000"/>
                </a:solidFill>
                <a:latin typeface="Century Gothic" panose="020B0502020202020204" pitchFamily="34" charset="0"/>
                <a:ea typeface="+mn-ea"/>
                <a:cs typeface="Arial" charset="0"/>
              </a:rPr>
              <a:t> прогноза </a:t>
            </a:r>
            <a:r>
              <a:rPr lang="ru-RU" sz="2800" b="1" kern="1200" dirty="0" smtClean="0">
                <a:solidFill>
                  <a:srgbClr val="C00000"/>
                </a:solidFill>
                <a:latin typeface="Century Gothic" panose="020B0502020202020204" pitchFamily="34" charset="0"/>
                <a:ea typeface="+mn-ea"/>
                <a:cs typeface="Arial" charset="0"/>
              </a:rPr>
              <a:t>весеннего притока </a:t>
            </a:r>
            <a:r>
              <a:rPr lang="ru-RU" sz="2800" b="1" kern="1200" dirty="0">
                <a:solidFill>
                  <a:srgbClr val="C00000"/>
                </a:solidFill>
                <a:latin typeface="Century Gothic" panose="020B0502020202020204" pitchFamily="34" charset="0"/>
                <a:ea typeface="+mn-ea"/>
                <a:cs typeface="Arial" charset="0"/>
              </a:rPr>
              <a:t>воды к Цимлянскому водохранилищу </a:t>
            </a:r>
          </a:p>
        </p:txBody>
      </p:sp>
      <p:sp>
        <p:nvSpPr>
          <p:cNvPr id="43" name="TextBox 42"/>
          <p:cNvSpPr txBox="1"/>
          <p:nvPr/>
        </p:nvSpPr>
        <p:spPr>
          <a:xfrm>
            <a:off x="3528730" y="6927943"/>
            <a:ext cx="2622696" cy="461665"/>
          </a:xfrm>
          <a:prstGeom prst="rect">
            <a:avLst/>
          </a:prstGeom>
          <a:noFill/>
        </p:spPr>
        <p:txBody>
          <a:bodyPr wrap="square" rtlCol="0">
            <a:spAutoFit/>
          </a:bodyPr>
          <a:lstStyle/>
          <a:p>
            <a:r>
              <a:rPr lang="ru-RU" sz="1200" b="1" dirty="0">
                <a:solidFill>
                  <a:srgbClr val="002060"/>
                </a:solidFill>
              </a:rPr>
              <a:t>Изменения средней за </a:t>
            </a:r>
            <a:r>
              <a:rPr lang="en-US" sz="1200" b="1" dirty="0">
                <a:solidFill>
                  <a:srgbClr val="002060"/>
                </a:solidFill>
              </a:rPr>
              <a:t>I</a:t>
            </a:r>
            <a:r>
              <a:rPr lang="ru-RU" sz="1200" b="1" dirty="0">
                <a:solidFill>
                  <a:srgbClr val="002060"/>
                </a:solidFill>
              </a:rPr>
              <a:t> </a:t>
            </a:r>
            <a:r>
              <a:rPr lang="ru-RU" sz="1200" b="1" dirty="0" err="1">
                <a:solidFill>
                  <a:srgbClr val="002060"/>
                </a:solidFill>
              </a:rPr>
              <a:t>фев</a:t>
            </a:r>
            <a:r>
              <a:rPr lang="en-US" sz="1200" b="1" dirty="0">
                <a:solidFill>
                  <a:srgbClr val="002060"/>
                </a:solidFill>
              </a:rPr>
              <a:t> </a:t>
            </a:r>
            <a:r>
              <a:rPr lang="ru-RU" sz="1200" b="1" dirty="0">
                <a:solidFill>
                  <a:srgbClr val="002060"/>
                </a:solidFill>
              </a:rPr>
              <a:t>глубины промерзания</a:t>
            </a:r>
          </a:p>
        </p:txBody>
      </p:sp>
      <p:sp>
        <p:nvSpPr>
          <p:cNvPr id="20" name="TextBox 19"/>
          <p:cNvSpPr txBox="1"/>
          <p:nvPr/>
        </p:nvSpPr>
        <p:spPr>
          <a:xfrm>
            <a:off x="11968058" y="782254"/>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31</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290862083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AutoShape 4"/>
          <p:cNvSpPr>
            <a:spLocks noChangeArrowheads="1"/>
          </p:cNvSpPr>
          <p:nvPr/>
        </p:nvSpPr>
        <p:spPr bwMode="auto">
          <a:xfrm>
            <a:off x="223454" y="194426"/>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graphicFrame>
        <p:nvGraphicFramePr>
          <p:cNvPr id="8" name="Таблица 8">
            <a:extLst>
              <a:ext uri="{FF2B5EF4-FFF2-40B4-BE49-F238E27FC236}">
                <a16:creationId xmlns:a16="http://schemas.microsoft.com/office/drawing/2014/main" id="{7B4E2F2F-7668-40C4-BD7D-87B42B4F1C87}"/>
              </a:ext>
            </a:extLst>
          </p:cNvPr>
          <p:cNvGraphicFramePr>
            <a:graphicFrameLocks noGrp="1"/>
          </p:cNvGraphicFramePr>
          <p:nvPr>
            <p:extLst>
              <p:ext uri="{D42A27DB-BD31-4B8C-83A1-F6EECF244321}">
                <p14:modId xmlns:p14="http://schemas.microsoft.com/office/powerpoint/2010/main" val="3198890525"/>
              </p:ext>
            </p:extLst>
          </p:nvPr>
        </p:nvGraphicFramePr>
        <p:xfrm>
          <a:off x="425108" y="908758"/>
          <a:ext cx="5716908" cy="3058838"/>
        </p:xfrm>
        <a:graphic>
          <a:graphicData uri="http://schemas.openxmlformats.org/drawingml/2006/table">
            <a:tbl>
              <a:tblPr firstRow="1" bandRow="1">
                <a:tableStyleId>{3B4B98B0-60AC-42C2-AFA5-B58CD77FA1E5}</a:tableStyleId>
              </a:tblPr>
              <a:tblGrid>
                <a:gridCol w="1610762">
                  <a:extLst>
                    <a:ext uri="{9D8B030D-6E8A-4147-A177-3AD203B41FA5}">
                      <a16:colId xmlns:a16="http://schemas.microsoft.com/office/drawing/2014/main" val="1998745835"/>
                    </a:ext>
                  </a:extLst>
                </a:gridCol>
                <a:gridCol w="3010371">
                  <a:extLst>
                    <a:ext uri="{9D8B030D-6E8A-4147-A177-3AD203B41FA5}">
                      <a16:colId xmlns:a16="http://schemas.microsoft.com/office/drawing/2014/main" val="2414895681"/>
                    </a:ext>
                  </a:extLst>
                </a:gridCol>
                <a:gridCol w="1095775">
                  <a:extLst>
                    <a:ext uri="{9D8B030D-6E8A-4147-A177-3AD203B41FA5}">
                      <a16:colId xmlns:a16="http://schemas.microsoft.com/office/drawing/2014/main" val="1458542401"/>
                    </a:ext>
                  </a:extLst>
                </a:gridCol>
              </a:tblGrid>
              <a:tr h="527417">
                <a:tc>
                  <a:txBody>
                    <a:bodyPr/>
                    <a:lstStyle/>
                    <a:p>
                      <a:pPr algn="ctr"/>
                      <a:r>
                        <a:rPr lang="ru-RU" sz="2000" dirty="0"/>
                        <a:t>Водосбор</a:t>
                      </a:r>
                      <a:endParaRPr lang="ru-RU" sz="2000" b="1" dirty="0"/>
                    </a:p>
                  </a:txBody>
                  <a:tcPr marL="130048" marR="130048" marT="65024" marB="65024"/>
                </a:tc>
                <a:tc>
                  <a:txBody>
                    <a:bodyPr/>
                    <a:lstStyle/>
                    <a:p>
                      <a:pPr algn="ctr"/>
                      <a:r>
                        <a:rPr lang="ru-RU" sz="2000" dirty="0"/>
                        <a:t>Предикторы</a:t>
                      </a:r>
                      <a:endParaRPr lang="ru-RU" sz="2000" b="1" dirty="0"/>
                    </a:p>
                  </a:txBody>
                  <a:tcPr marL="130048" marR="130048" marT="65024" marB="65024"/>
                </a:tc>
                <a:tc>
                  <a:txBody>
                    <a:bodyPr/>
                    <a:lstStyle/>
                    <a:p>
                      <a:pPr algn="ctr"/>
                      <a:r>
                        <a:rPr lang="en-US" sz="2000" b="1" dirty="0" smtClean="0"/>
                        <a:t>R</a:t>
                      </a:r>
                      <a:endParaRPr lang="ru-RU" sz="2000" b="1" dirty="0"/>
                    </a:p>
                  </a:txBody>
                  <a:tcPr marL="130048" marR="130048" marT="65024" marB="65024"/>
                </a:tc>
                <a:extLst>
                  <a:ext uri="{0D108BD9-81ED-4DB2-BD59-A6C34878D82A}">
                    <a16:rowId xmlns:a16="http://schemas.microsoft.com/office/drawing/2014/main" val="1486786070"/>
                  </a:ext>
                </a:extLst>
              </a:tr>
              <a:tr h="736939">
                <a:tc>
                  <a:txBody>
                    <a:bodyPr/>
                    <a:lstStyle/>
                    <a:p>
                      <a:pPr algn="ctr"/>
                      <a:r>
                        <a:rPr lang="ru-RU" sz="2000" dirty="0" smtClean="0"/>
                        <a:t>Быстрая Сосна</a:t>
                      </a:r>
                      <a:endParaRPr lang="ru-RU" sz="2000" dirty="0"/>
                    </a:p>
                  </a:txBody>
                  <a:tcPr marL="130048" marR="130048" marT="65024" marB="65024"/>
                </a:tc>
                <a:tc>
                  <a:txBody>
                    <a:bodyPr/>
                    <a:lstStyle/>
                    <a:p>
                      <a:pPr algn="ctr"/>
                      <a:r>
                        <a:rPr lang="en-US" sz="2000" dirty="0"/>
                        <a:t>Sb, Pr4, SGMG1, Pr1, L</a:t>
                      </a:r>
                      <a:endParaRPr lang="ru-RU" sz="2000" dirty="0"/>
                    </a:p>
                  </a:txBody>
                  <a:tcPr marL="130048" marR="130048" marT="65024" marB="65024"/>
                </a:tc>
                <a:tc>
                  <a:txBody>
                    <a:bodyPr/>
                    <a:lstStyle/>
                    <a:p>
                      <a:pPr algn="ctr"/>
                      <a:r>
                        <a:rPr lang="ru-RU" sz="2000" dirty="0"/>
                        <a:t>0.80</a:t>
                      </a:r>
                    </a:p>
                  </a:txBody>
                  <a:tcPr marL="130048" marR="130048" marT="65024" marB="65024"/>
                </a:tc>
                <a:extLst>
                  <a:ext uri="{0D108BD9-81ED-4DB2-BD59-A6C34878D82A}">
                    <a16:rowId xmlns:a16="http://schemas.microsoft.com/office/drawing/2014/main" val="3514504574"/>
                  </a:ext>
                </a:extLst>
              </a:tr>
              <a:tr h="736939">
                <a:tc>
                  <a:txBody>
                    <a:bodyPr/>
                    <a:lstStyle/>
                    <a:p>
                      <a:pPr algn="ctr"/>
                      <a:r>
                        <a:rPr lang="ru-RU" sz="2000" dirty="0"/>
                        <a:t>Тихая Сосна</a:t>
                      </a:r>
                    </a:p>
                  </a:txBody>
                  <a:tcPr marL="130048" marR="130048" marT="65024" marB="65024"/>
                </a:tc>
                <a:tc>
                  <a:txBody>
                    <a:bodyPr/>
                    <a:lstStyle/>
                    <a:p>
                      <a:pPr algn="ctr"/>
                      <a:r>
                        <a:rPr lang="en-US" sz="2000" dirty="0" err="1"/>
                        <a:t>Xs</a:t>
                      </a:r>
                      <a:r>
                        <a:rPr lang="en-US" sz="2000" dirty="0"/>
                        <a:t>, TN, L</a:t>
                      </a:r>
                      <a:endParaRPr lang="ru-RU" sz="2000" dirty="0"/>
                    </a:p>
                  </a:txBody>
                  <a:tcPr marL="130048" marR="130048" marT="65024" marB="65024"/>
                </a:tc>
                <a:tc>
                  <a:txBody>
                    <a:bodyPr/>
                    <a:lstStyle/>
                    <a:p>
                      <a:pPr algn="ctr"/>
                      <a:r>
                        <a:rPr lang="ru-RU" sz="2000" dirty="0"/>
                        <a:t>0.80</a:t>
                      </a:r>
                    </a:p>
                  </a:txBody>
                  <a:tcPr marL="130048" marR="130048" marT="65024" marB="65024"/>
                </a:tc>
                <a:extLst>
                  <a:ext uri="{0D108BD9-81ED-4DB2-BD59-A6C34878D82A}">
                    <a16:rowId xmlns:a16="http://schemas.microsoft.com/office/drawing/2014/main" val="2604876523"/>
                  </a:ext>
                </a:extLst>
              </a:tr>
              <a:tr h="527417">
                <a:tc>
                  <a:txBody>
                    <a:bodyPr/>
                    <a:lstStyle/>
                    <a:p>
                      <a:pPr algn="ctr"/>
                      <a:r>
                        <a:rPr lang="ru-RU" sz="2000" dirty="0"/>
                        <a:t>Битюг</a:t>
                      </a:r>
                    </a:p>
                  </a:txBody>
                  <a:tcPr marL="130048" marR="130048" marT="65024" marB="65024"/>
                </a:tc>
                <a:tc>
                  <a:txBody>
                    <a:bodyPr/>
                    <a:lstStyle/>
                    <a:p>
                      <a:pPr algn="ctr"/>
                      <a:r>
                        <a:rPr lang="en-US" sz="2000" dirty="0"/>
                        <a:t>Sa, Pr2, SMG2, TN</a:t>
                      </a:r>
                      <a:endParaRPr lang="ru-RU" sz="2000" dirty="0"/>
                    </a:p>
                  </a:txBody>
                  <a:tcPr marL="130048" marR="130048" marT="65024" marB="65024"/>
                </a:tc>
                <a:tc>
                  <a:txBody>
                    <a:bodyPr/>
                    <a:lstStyle/>
                    <a:p>
                      <a:pPr algn="ctr"/>
                      <a:r>
                        <a:rPr lang="ru-RU" sz="2000" dirty="0"/>
                        <a:t>0.82</a:t>
                      </a:r>
                    </a:p>
                  </a:txBody>
                  <a:tcPr marL="130048" marR="130048" marT="65024" marB="65024"/>
                </a:tc>
                <a:extLst>
                  <a:ext uri="{0D108BD9-81ED-4DB2-BD59-A6C34878D82A}">
                    <a16:rowId xmlns:a16="http://schemas.microsoft.com/office/drawing/2014/main" val="2626065537"/>
                  </a:ext>
                </a:extLst>
              </a:tr>
              <a:tr h="527417">
                <a:tc>
                  <a:txBody>
                    <a:bodyPr/>
                    <a:lstStyle/>
                    <a:p>
                      <a:pPr algn="ctr"/>
                      <a:r>
                        <a:rPr lang="ru-RU" sz="2000" dirty="0"/>
                        <a:t>Медведица</a:t>
                      </a:r>
                    </a:p>
                  </a:txBody>
                  <a:tcPr marL="130048" marR="130048" marT="65024" marB="65024"/>
                </a:tc>
                <a:tc>
                  <a:txBody>
                    <a:bodyPr/>
                    <a:lstStyle/>
                    <a:p>
                      <a:pPr algn="ctr"/>
                      <a:r>
                        <a:rPr lang="en-US" sz="2000" dirty="0"/>
                        <a:t>Sb, Pr4, SMG1, </a:t>
                      </a:r>
                      <a:r>
                        <a:rPr lang="en-US" sz="2000" dirty="0" err="1"/>
                        <a:t>Xr</a:t>
                      </a:r>
                      <a:r>
                        <a:rPr lang="en-US" sz="2000" dirty="0"/>
                        <a:t>, L</a:t>
                      </a:r>
                      <a:endParaRPr lang="ru-RU" sz="2000" dirty="0"/>
                    </a:p>
                  </a:txBody>
                  <a:tcPr marL="130048" marR="130048" marT="65024" marB="65024"/>
                </a:tc>
                <a:tc>
                  <a:txBody>
                    <a:bodyPr/>
                    <a:lstStyle/>
                    <a:p>
                      <a:pPr algn="ctr"/>
                      <a:r>
                        <a:rPr lang="ru-RU" sz="2000" dirty="0"/>
                        <a:t>0.77</a:t>
                      </a:r>
                    </a:p>
                  </a:txBody>
                  <a:tcPr marL="130048" marR="130048" marT="65024" marB="65024"/>
                </a:tc>
                <a:extLst>
                  <a:ext uri="{0D108BD9-81ED-4DB2-BD59-A6C34878D82A}">
                    <a16:rowId xmlns:a16="http://schemas.microsoft.com/office/drawing/2014/main" val="3741520750"/>
                  </a:ext>
                </a:extLst>
              </a:tr>
            </a:tbl>
          </a:graphicData>
        </a:graphic>
      </p:graphicFrame>
      <p:sp>
        <p:nvSpPr>
          <p:cNvPr id="15" name="TextBox 14">
            <a:extLst>
              <a:ext uri="{FF2B5EF4-FFF2-40B4-BE49-F238E27FC236}">
                <a16:creationId xmlns:a16="http://schemas.microsoft.com/office/drawing/2014/main" id="{8169A95E-E35F-4318-BCE1-B7B2B98C4603}"/>
              </a:ext>
            </a:extLst>
          </p:cNvPr>
          <p:cNvSpPr txBox="1"/>
          <p:nvPr/>
        </p:nvSpPr>
        <p:spPr>
          <a:xfrm>
            <a:off x="8553226" y="4987880"/>
            <a:ext cx="3323217" cy="398699"/>
          </a:xfrm>
          <a:prstGeom prst="rect">
            <a:avLst/>
          </a:prstGeom>
          <a:noFill/>
        </p:spPr>
        <p:txBody>
          <a:bodyPr wrap="none" rtlCol="0">
            <a:spAutoFit/>
          </a:bodyPr>
          <a:lstStyle/>
          <a:p>
            <a:pPr algn="l" defTabSz="1300460" hangingPunct="1"/>
            <a:r>
              <a:rPr lang="ru-RU" sz="1991" b="1" i="1" kern="1200" dirty="0">
                <a:solidFill>
                  <a:srgbClr val="292934"/>
                </a:solidFill>
                <a:latin typeface="Arial"/>
                <a:ea typeface="+mn-ea"/>
                <a:cs typeface="+mn-cs"/>
              </a:rPr>
              <a:t>Обновленное уравнение</a:t>
            </a:r>
          </a:p>
        </p:txBody>
      </p:sp>
      <p:sp>
        <p:nvSpPr>
          <p:cNvPr id="16" name="Стрелка: вправо 15">
            <a:extLst>
              <a:ext uri="{FF2B5EF4-FFF2-40B4-BE49-F238E27FC236}">
                <a16:creationId xmlns:a16="http://schemas.microsoft.com/office/drawing/2014/main" id="{7CD196A0-07D1-4DEC-818A-231D9CF0C886}"/>
              </a:ext>
            </a:extLst>
          </p:cNvPr>
          <p:cNvSpPr/>
          <p:nvPr/>
        </p:nvSpPr>
        <p:spPr>
          <a:xfrm>
            <a:off x="6636963" y="5899085"/>
            <a:ext cx="1027153" cy="2048228"/>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defTabSz="1300460" hangingPunct="1"/>
            <a:endParaRPr lang="ru-RU" sz="2560" kern="1200">
              <a:solidFill>
                <a:srgbClr val="292934"/>
              </a:solidFill>
              <a:latin typeface="Arial"/>
            </a:endParaRPr>
          </a:p>
        </p:txBody>
      </p:sp>
      <p:pic>
        <p:nvPicPr>
          <p:cNvPr id="17" name="Рисунок 16">
            <a:extLst>
              <a:ext uri="{FF2B5EF4-FFF2-40B4-BE49-F238E27FC236}">
                <a16:creationId xmlns:a16="http://schemas.microsoft.com/office/drawing/2014/main" id="{1EA48344-1C64-4F42-A090-0A5601691357}"/>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87525" y="2732083"/>
            <a:ext cx="3108498" cy="2038360"/>
          </a:xfrm>
          <a:prstGeom prst="rect">
            <a:avLst/>
          </a:prstGeom>
          <a:noFill/>
        </p:spPr>
      </p:pic>
      <p:pic>
        <p:nvPicPr>
          <p:cNvPr id="18" name="Рисунок 17">
            <a:extLst>
              <a:ext uri="{FF2B5EF4-FFF2-40B4-BE49-F238E27FC236}">
                <a16:creationId xmlns:a16="http://schemas.microsoft.com/office/drawing/2014/main" id="{CCB6C6AE-3352-4A7C-9EB1-F9484CFA2F2D}"/>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87526" y="908758"/>
            <a:ext cx="3108497" cy="2072331"/>
          </a:xfrm>
          <a:prstGeom prst="rect">
            <a:avLst/>
          </a:prstGeom>
          <a:noFill/>
        </p:spPr>
      </p:pic>
      <p:sp>
        <p:nvSpPr>
          <p:cNvPr id="19" name="TextBox 18">
            <a:extLst>
              <a:ext uri="{FF2B5EF4-FFF2-40B4-BE49-F238E27FC236}">
                <a16:creationId xmlns:a16="http://schemas.microsoft.com/office/drawing/2014/main" id="{9203B9F4-CAD8-463D-BB8F-FFD7A7C3288B}"/>
              </a:ext>
            </a:extLst>
          </p:cNvPr>
          <p:cNvSpPr txBox="1"/>
          <p:nvPr/>
        </p:nvSpPr>
        <p:spPr>
          <a:xfrm>
            <a:off x="6455955" y="824851"/>
            <a:ext cx="1871025" cy="311175"/>
          </a:xfrm>
          <a:prstGeom prst="rect">
            <a:avLst/>
          </a:prstGeom>
          <a:noFill/>
        </p:spPr>
        <p:txBody>
          <a:bodyPr wrap="none" rtlCol="0">
            <a:spAutoFit/>
          </a:bodyPr>
          <a:lstStyle/>
          <a:p>
            <a:pPr algn="l" defTabSz="1300460" hangingPunct="1"/>
            <a:r>
              <a:rPr lang="ru-RU" sz="1422" b="1" i="1" kern="1200" dirty="0">
                <a:solidFill>
                  <a:srgbClr val="C00000"/>
                </a:solidFill>
                <a:latin typeface="Arial"/>
                <a:ea typeface="+mn-ea"/>
                <a:cs typeface="+mn-cs"/>
              </a:rPr>
              <a:t>р. Быстрая Сосна</a:t>
            </a:r>
          </a:p>
        </p:txBody>
      </p:sp>
      <p:sp>
        <p:nvSpPr>
          <p:cNvPr id="20" name="TextBox 19">
            <a:extLst>
              <a:ext uri="{FF2B5EF4-FFF2-40B4-BE49-F238E27FC236}">
                <a16:creationId xmlns:a16="http://schemas.microsoft.com/office/drawing/2014/main" id="{1665D0BF-9BFE-4A35-88F9-2772DDC019AC}"/>
              </a:ext>
            </a:extLst>
          </p:cNvPr>
          <p:cNvSpPr txBox="1"/>
          <p:nvPr/>
        </p:nvSpPr>
        <p:spPr>
          <a:xfrm>
            <a:off x="6455955" y="2997959"/>
            <a:ext cx="1055097" cy="311175"/>
          </a:xfrm>
          <a:prstGeom prst="rect">
            <a:avLst/>
          </a:prstGeom>
          <a:noFill/>
        </p:spPr>
        <p:txBody>
          <a:bodyPr wrap="none" rtlCol="0">
            <a:spAutoFit/>
          </a:bodyPr>
          <a:lstStyle/>
          <a:p>
            <a:pPr algn="l" defTabSz="1300460" hangingPunct="1"/>
            <a:r>
              <a:rPr lang="ru-RU" sz="1422" b="1" i="1" kern="1200" dirty="0">
                <a:solidFill>
                  <a:srgbClr val="C00000"/>
                </a:solidFill>
                <a:latin typeface="Arial"/>
                <a:ea typeface="+mn-ea"/>
                <a:cs typeface="+mn-cs"/>
              </a:rPr>
              <a:t>р. Битюг</a:t>
            </a:r>
          </a:p>
        </p:txBody>
      </p:sp>
      <p:pic>
        <p:nvPicPr>
          <p:cNvPr id="99330" name="Picture 2"/>
          <p:cNvPicPr>
            <a:picLocks noChangeAspect="1" noChangeArrowheads="1"/>
          </p:cNvPicPr>
          <p:nvPr/>
        </p:nvPicPr>
        <p:blipFill>
          <a:blip r:embed="rId5" cstate="print"/>
          <a:srcRect/>
          <a:stretch>
            <a:fillRect/>
          </a:stretch>
        </p:blipFill>
        <p:spPr bwMode="auto">
          <a:xfrm>
            <a:off x="425109" y="4098719"/>
            <a:ext cx="7346392" cy="5337124"/>
          </a:xfrm>
          <a:prstGeom prst="rect">
            <a:avLst/>
          </a:prstGeom>
          <a:noFill/>
          <a:ln w="9525">
            <a:noFill/>
            <a:miter lim="800000"/>
            <a:headEnd/>
            <a:tailEnd/>
          </a:ln>
        </p:spPr>
      </p:pic>
      <p:sp>
        <p:nvSpPr>
          <p:cNvPr id="21" name="TextBox 20">
            <a:extLst>
              <a:ext uri="{FF2B5EF4-FFF2-40B4-BE49-F238E27FC236}">
                <a16:creationId xmlns:a16="http://schemas.microsoft.com/office/drawing/2014/main" id="{8169A95E-E35F-4318-BCE1-B7B2B98C4603}"/>
              </a:ext>
            </a:extLst>
          </p:cNvPr>
          <p:cNvSpPr txBox="1"/>
          <p:nvPr/>
        </p:nvSpPr>
        <p:spPr>
          <a:xfrm>
            <a:off x="447589" y="4113058"/>
            <a:ext cx="5635640" cy="705065"/>
          </a:xfrm>
          <a:prstGeom prst="rect">
            <a:avLst/>
          </a:prstGeom>
          <a:noFill/>
        </p:spPr>
        <p:txBody>
          <a:bodyPr wrap="square" rtlCol="0">
            <a:spAutoFit/>
          </a:bodyPr>
          <a:lstStyle/>
          <a:p>
            <a:pPr algn="l" defTabSz="1300460" hangingPunct="1"/>
            <a:r>
              <a:rPr lang="ru-RU" sz="1991" b="1" i="1" kern="1200" dirty="0" smtClean="0">
                <a:solidFill>
                  <a:srgbClr val="292934"/>
                </a:solidFill>
                <a:latin typeface="Arial"/>
                <a:ea typeface="+mn-ea"/>
                <a:cs typeface="+mn-cs"/>
              </a:rPr>
              <a:t>Изменение </a:t>
            </a:r>
            <a:r>
              <a:rPr lang="ru-RU" sz="1991" b="1" i="1" kern="1200" dirty="0">
                <a:solidFill>
                  <a:srgbClr val="292934"/>
                </a:solidFill>
                <a:latin typeface="Arial"/>
                <a:ea typeface="+mn-ea"/>
                <a:cs typeface="+mn-cs"/>
              </a:rPr>
              <a:t>предикторов частных водосборов</a:t>
            </a:r>
          </a:p>
        </p:txBody>
      </p:sp>
      <p:pic>
        <p:nvPicPr>
          <p:cNvPr id="22" name="Рисунок 2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74280" y="908758"/>
            <a:ext cx="3454366" cy="2072331"/>
          </a:xfrm>
          <a:prstGeom prst="rect">
            <a:avLst/>
          </a:prstGeom>
          <a:noFill/>
        </p:spPr>
      </p:pic>
      <p:sp>
        <p:nvSpPr>
          <p:cNvPr id="23" name="TextBox 22">
            <a:extLst>
              <a:ext uri="{FF2B5EF4-FFF2-40B4-BE49-F238E27FC236}">
                <a16:creationId xmlns:a16="http://schemas.microsoft.com/office/drawing/2014/main" id="{9203B9F4-CAD8-463D-BB8F-FFD7A7C3288B}"/>
              </a:ext>
            </a:extLst>
          </p:cNvPr>
          <p:cNvSpPr txBox="1"/>
          <p:nvPr/>
        </p:nvSpPr>
        <p:spPr>
          <a:xfrm>
            <a:off x="9605971" y="866506"/>
            <a:ext cx="1525097" cy="311175"/>
          </a:xfrm>
          <a:prstGeom prst="rect">
            <a:avLst/>
          </a:prstGeom>
          <a:noFill/>
        </p:spPr>
        <p:txBody>
          <a:bodyPr wrap="none" rtlCol="0">
            <a:spAutoFit/>
          </a:bodyPr>
          <a:lstStyle/>
          <a:p>
            <a:pPr algn="l" defTabSz="1300460" hangingPunct="1"/>
            <a:r>
              <a:rPr lang="ru-RU" sz="1422" b="1" i="1" kern="1200" dirty="0">
                <a:solidFill>
                  <a:srgbClr val="C00000"/>
                </a:solidFill>
                <a:latin typeface="Arial"/>
                <a:ea typeface="+mn-ea"/>
                <a:cs typeface="+mn-cs"/>
              </a:rPr>
              <a:t>р. Тихая Сосна</a:t>
            </a:r>
          </a:p>
        </p:txBody>
      </p:sp>
      <p:pic>
        <p:nvPicPr>
          <p:cNvPr id="24" name="Рисунок 23"/>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210295" y="2774360"/>
            <a:ext cx="3504063" cy="2003430"/>
          </a:xfrm>
          <a:prstGeom prst="rect">
            <a:avLst/>
          </a:prstGeom>
          <a:noFill/>
        </p:spPr>
      </p:pic>
      <p:sp>
        <p:nvSpPr>
          <p:cNvPr id="26" name="TextBox 25">
            <a:extLst>
              <a:ext uri="{FF2B5EF4-FFF2-40B4-BE49-F238E27FC236}">
                <a16:creationId xmlns:a16="http://schemas.microsoft.com/office/drawing/2014/main" id="{1665D0BF-9BFE-4A35-88F9-2772DDC019AC}"/>
              </a:ext>
            </a:extLst>
          </p:cNvPr>
          <p:cNvSpPr txBox="1"/>
          <p:nvPr/>
        </p:nvSpPr>
        <p:spPr>
          <a:xfrm>
            <a:off x="9605971" y="2997959"/>
            <a:ext cx="1413336" cy="311175"/>
          </a:xfrm>
          <a:prstGeom prst="rect">
            <a:avLst/>
          </a:prstGeom>
          <a:noFill/>
        </p:spPr>
        <p:txBody>
          <a:bodyPr wrap="none" rtlCol="0">
            <a:spAutoFit/>
          </a:bodyPr>
          <a:lstStyle/>
          <a:p>
            <a:pPr algn="l" defTabSz="1300460" hangingPunct="1"/>
            <a:r>
              <a:rPr lang="ru-RU" sz="1422" b="1" i="1" kern="1200" dirty="0">
                <a:solidFill>
                  <a:srgbClr val="C00000"/>
                </a:solidFill>
                <a:latin typeface="Arial"/>
                <a:ea typeface="+mn-ea"/>
                <a:cs typeface="+mn-cs"/>
              </a:rPr>
              <a:t>р. Медведица</a:t>
            </a:r>
          </a:p>
        </p:txBody>
      </p:sp>
      <p:sp>
        <p:nvSpPr>
          <p:cNvPr id="29" name="TextBox 28">
            <a:extLst>
              <a:ext uri="{FF2B5EF4-FFF2-40B4-BE49-F238E27FC236}">
                <a16:creationId xmlns:a16="http://schemas.microsoft.com/office/drawing/2014/main" id="{8169A95E-E35F-4318-BCE1-B7B2B98C4603}"/>
              </a:ext>
            </a:extLst>
          </p:cNvPr>
          <p:cNvSpPr txBox="1"/>
          <p:nvPr/>
        </p:nvSpPr>
        <p:spPr>
          <a:xfrm>
            <a:off x="9605971" y="5428828"/>
            <a:ext cx="1157689" cy="398699"/>
          </a:xfrm>
          <a:prstGeom prst="rect">
            <a:avLst/>
          </a:prstGeom>
          <a:noFill/>
        </p:spPr>
        <p:txBody>
          <a:bodyPr wrap="none" rtlCol="0">
            <a:spAutoFit/>
          </a:bodyPr>
          <a:lstStyle/>
          <a:p>
            <a:pPr algn="l" defTabSz="1300460" hangingPunct="1"/>
            <a:r>
              <a:rPr lang="en-US" sz="1991" b="1" i="1" kern="1200" dirty="0">
                <a:solidFill>
                  <a:srgbClr val="292934"/>
                </a:solidFill>
                <a:latin typeface="Arial"/>
                <a:ea typeface="+mn-ea"/>
                <a:cs typeface="+mn-cs"/>
              </a:rPr>
              <a:t>R = 0,83</a:t>
            </a:r>
            <a:endParaRPr lang="ru-RU" sz="1991" b="1" i="1" kern="1200" dirty="0">
              <a:solidFill>
                <a:srgbClr val="292934"/>
              </a:solidFill>
              <a:latin typeface="Arial"/>
              <a:ea typeface="+mn-ea"/>
              <a:cs typeface="+mn-cs"/>
            </a:endParaRPr>
          </a:p>
        </p:txBody>
      </p:sp>
      <p:sp>
        <p:nvSpPr>
          <p:cNvPr id="4" name="Прямоугольник 3"/>
          <p:cNvSpPr/>
          <p:nvPr/>
        </p:nvSpPr>
        <p:spPr>
          <a:xfrm>
            <a:off x="1404526" y="195090"/>
            <a:ext cx="10464873" cy="646331"/>
          </a:xfrm>
          <a:prstGeom prst="rect">
            <a:avLst/>
          </a:prstGeom>
        </p:spPr>
        <p:txBody>
          <a:bodyPr wrap="square">
            <a:spAutoFit/>
          </a:bodyPr>
          <a:lstStyle/>
          <a:p>
            <a:pPr marL="487672" indent="-487672" defTabSz="1300460" hangingPunct="1">
              <a:spcBef>
                <a:spcPct val="20000"/>
              </a:spcBef>
              <a:defRPr/>
            </a:pPr>
            <a:r>
              <a:rPr lang="ru-RU" b="1" kern="1200" dirty="0">
                <a:solidFill>
                  <a:srgbClr val="C00000"/>
                </a:solidFill>
                <a:latin typeface="Century Gothic" panose="020B0502020202020204" pitchFamily="34" charset="0"/>
                <a:ea typeface="+mn-ea"/>
                <a:cs typeface="Arial" charset="0"/>
              </a:rPr>
              <a:t>Полученные расчетные связи и уравнения</a:t>
            </a:r>
          </a:p>
        </p:txBody>
      </p:sp>
      <p:sp>
        <p:nvSpPr>
          <p:cNvPr id="6" name="TextBox 5"/>
          <p:cNvSpPr txBox="1"/>
          <p:nvPr/>
        </p:nvSpPr>
        <p:spPr>
          <a:xfrm>
            <a:off x="3351137" y="8928346"/>
            <a:ext cx="3167949" cy="338554"/>
          </a:xfrm>
          <a:prstGeom prst="rect">
            <a:avLst/>
          </a:prstGeom>
          <a:solidFill>
            <a:schemeClr val="bg1"/>
          </a:solidFill>
        </p:spPr>
        <p:txBody>
          <a:bodyPr wrap="square" rtlCol="0">
            <a:spAutoFit/>
          </a:bodyPr>
          <a:lstStyle/>
          <a:p>
            <a:r>
              <a:rPr lang="ru-RU" sz="1600" b="1" dirty="0" smtClean="0">
                <a:solidFill>
                  <a:srgbClr val="C00000"/>
                </a:solidFill>
                <a:latin typeface="Century Gothic" panose="020B0502020202020204" pitchFamily="34" charset="0"/>
              </a:rPr>
              <a:t>Осень Зима Весна</a:t>
            </a:r>
            <a:endParaRPr lang="ru-RU" sz="1600" b="1" dirty="0">
              <a:solidFill>
                <a:srgbClr val="C00000"/>
              </a:solidFill>
              <a:latin typeface="Century Gothic" panose="020B0502020202020204" pitchFamily="34" charset="0"/>
            </a:endParaRPr>
          </a:p>
        </p:txBody>
      </p:sp>
      <p:sp>
        <p:nvSpPr>
          <p:cNvPr id="30" name="TextBox 29"/>
          <p:cNvSpPr txBox="1"/>
          <p:nvPr/>
        </p:nvSpPr>
        <p:spPr>
          <a:xfrm>
            <a:off x="6029869" y="8922307"/>
            <a:ext cx="2156871" cy="338554"/>
          </a:xfrm>
          <a:prstGeom prst="rect">
            <a:avLst/>
          </a:prstGeom>
          <a:solidFill>
            <a:schemeClr val="bg1"/>
          </a:solidFill>
        </p:spPr>
        <p:txBody>
          <a:bodyPr wrap="square" rtlCol="0">
            <a:spAutoFit/>
          </a:bodyPr>
          <a:lstStyle/>
          <a:p>
            <a:r>
              <a:rPr lang="ru-RU" sz="1600" b="1" dirty="0" smtClean="0">
                <a:solidFill>
                  <a:srgbClr val="002060"/>
                </a:solidFill>
                <a:latin typeface="Century Gothic" panose="020B0502020202020204" pitchFamily="34" charset="0"/>
              </a:rPr>
              <a:t>Осень Зима Весна</a:t>
            </a:r>
            <a:endParaRPr lang="ru-RU" sz="1600" b="1" dirty="0">
              <a:solidFill>
                <a:srgbClr val="002060"/>
              </a:solidFill>
              <a:latin typeface="Century Gothic" panose="020B0502020202020204" pitchFamily="34" charset="0"/>
            </a:endParaRPr>
          </a:p>
        </p:txBody>
      </p:sp>
      <p:sp>
        <p:nvSpPr>
          <p:cNvPr id="28" name="TextBox 27"/>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32</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3519" y="5899085"/>
            <a:ext cx="3954021" cy="3065952"/>
          </a:xfrm>
          <a:prstGeom prst="rect">
            <a:avLst/>
          </a:prstGeom>
        </p:spPr>
      </p:pic>
    </p:spTree>
    <p:extLst>
      <p:ext uri="{BB962C8B-B14F-4D97-AF65-F5344CB8AC3E}">
        <p14:creationId xmlns:p14="http://schemas.microsoft.com/office/powerpoint/2010/main" val="55260331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204799" y="213497"/>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auto" latinLnBrk="0" hangingPunct="1">
              <a:lnSpc>
                <a:spcPct val="100000"/>
              </a:lnSpc>
              <a:spcBef>
                <a:spcPts val="0"/>
              </a:spcBef>
              <a:spcAft>
                <a:spcPts val="0"/>
              </a:spcAft>
              <a:buClrTx/>
              <a:buSzTx/>
              <a:buFontTx/>
              <a:buNone/>
              <a:tabLst/>
              <a:defRPr/>
            </a:pPr>
            <a:endParaRPr kumimoji="0" lang="ru-RU" sz="256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sym typeface="Helvetica Light"/>
            </a:endParaRPr>
          </a:p>
        </p:txBody>
      </p:sp>
      <p:sp>
        <p:nvSpPr>
          <p:cNvPr id="2" name="TextBox 1"/>
          <p:cNvSpPr txBox="1"/>
          <p:nvPr/>
        </p:nvSpPr>
        <p:spPr>
          <a:xfrm>
            <a:off x="480217" y="801072"/>
            <a:ext cx="12044363" cy="8586966"/>
          </a:xfrm>
          <a:prstGeom prst="rect">
            <a:avLst/>
          </a:prstGeom>
          <a:noFill/>
        </p:spPr>
        <p:txBody>
          <a:bodyPr wrap="square" rtlCol="0">
            <a:spAutoFit/>
          </a:bodyPr>
          <a:lstStyle/>
          <a:p>
            <a:pPr indent="514765" algn="just" defTabSz="1300460" hangingPunct="1">
              <a:defRPr/>
            </a:pPr>
            <a:r>
              <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За 1945–2014 гг., с учетом существенных региональных различий, на </a:t>
            </a:r>
            <a:r>
              <a:rPr kumimoji="0" lang="ru-RU"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ЕТР </a:t>
            </a:r>
            <a:r>
              <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произошла интенсификация гидрологического цикла, проявившаяся в росте величин осадков, речного стока, испарения и потенциального испарения. При этом распределение осадков внутри теплого сезона стало менее равномерным, а речного стока внутри года, напротив, более равномерным</a:t>
            </a:r>
            <a:r>
              <a:rPr kumimoji="0" lang="ru-RU"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a:t>
            </a:r>
            <a:r>
              <a:rPr lang="ru-RU" sz="2400" b="1" kern="1200" dirty="0">
                <a:solidFill>
                  <a:srgbClr val="002060"/>
                </a:solidFill>
                <a:latin typeface="Century Gothic" panose="020B0502020202020204" pitchFamily="34" charset="0"/>
                <a:ea typeface="+mn-ea"/>
                <a:cs typeface="Arial" pitchFamily="34" charset="0"/>
              </a:rPr>
              <a:t> Рост бассейновых </a:t>
            </a:r>
            <a:r>
              <a:rPr lang="ru-RU" sz="2400" b="1" kern="1200" dirty="0" err="1">
                <a:solidFill>
                  <a:srgbClr val="002060"/>
                </a:solidFill>
                <a:latin typeface="Century Gothic" panose="020B0502020202020204" pitchFamily="34" charset="0"/>
                <a:ea typeface="+mn-ea"/>
                <a:cs typeface="Arial" pitchFamily="34" charset="0"/>
              </a:rPr>
              <a:t>влагозапасов</a:t>
            </a:r>
            <a:r>
              <a:rPr lang="ru-RU" sz="2400" b="1" kern="1200" dirty="0">
                <a:solidFill>
                  <a:srgbClr val="002060"/>
                </a:solidFill>
                <a:latin typeface="Century Gothic" panose="020B0502020202020204" pitchFamily="34" charset="0"/>
                <a:ea typeface="+mn-ea"/>
                <a:cs typeface="Arial" pitchFamily="34" charset="0"/>
              </a:rPr>
              <a:t> во второй половине XX в. на ЕТР для южной ее половины в XXI в. сменился снижением.</a:t>
            </a:r>
          </a:p>
          <a:p>
            <a:pPr marL="0" marR="0" lvl="0" indent="514765" algn="just" defTabSz="130046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a:p>
            <a:pPr lvl="0" indent="514765" algn="just" defTabSz="1300460" hangingPunct="1">
              <a:defRPr/>
            </a:pPr>
            <a:r>
              <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rPr>
              <a:t>Установлено, что в изменение величины годового стока основной вклад (&gt;60%) внесло изменение слоя годовых осадков. Выявлено изменение неравномерности стока летней межени, преимущественно в сторону увеличения. </a:t>
            </a:r>
            <a:endParaRPr kumimoji="0" lang="ru-RU"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endParaRPr>
          </a:p>
          <a:p>
            <a:pPr lvl="0" indent="514765" algn="just" defTabSz="1300460" hangingPunct="1">
              <a:defRPr/>
            </a:pPr>
            <a:endParaRPr lang="ru-RU" sz="2400" b="1" kern="1200" dirty="0">
              <a:solidFill>
                <a:srgbClr val="002060"/>
              </a:solidFill>
              <a:latin typeface="Century Gothic" panose="020B0502020202020204" pitchFamily="34" charset="0"/>
              <a:ea typeface="+mn-ea"/>
              <a:cs typeface="Arial" pitchFamily="34" charset="0"/>
            </a:endParaRPr>
          </a:p>
          <a:p>
            <a:pPr lvl="0" indent="514765" algn="just" defTabSz="1300460" hangingPunct="1">
              <a:defRPr/>
            </a:pPr>
            <a:r>
              <a:rPr kumimoji="0" lang="ru-RU"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Arial" pitchFamily="34" charset="0"/>
                <a:sym typeface="Helvetica Light"/>
              </a:rPr>
              <a:t>В</a:t>
            </a:r>
            <a:r>
              <a:rPr lang="ru-RU" sz="2400" b="1" kern="1200" dirty="0" smtClean="0">
                <a:solidFill>
                  <a:srgbClr val="002060"/>
                </a:solidFill>
                <a:latin typeface="Century Gothic" panose="020B0502020202020204" pitchFamily="34" charset="0"/>
                <a:ea typeface="+mn-ea"/>
                <a:cs typeface="Arial" pitchFamily="34" charset="0"/>
              </a:rPr>
              <a:t> </a:t>
            </a:r>
            <a:r>
              <a:rPr lang="ru-RU" sz="2400" b="1" kern="1200" dirty="0">
                <a:solidFill>
                  <a:srgbClr val="002060"/>
                </a:solidFill>
                <a:latin typeface="Century Gothic" panose="020B0502020202020204" pitchFamily="34" charset="0"/>
                <a:ea typeface="+mn-ea"/>
                <a:cs typeface="Arial" pitchFamily="34" charset="0"/>
              </a:rPr>
              <a:t>последние 30 лет в средней и южной части Европейской территории России – в бассейнах Волги, Оки, Вятки, Дона – наблюдается снижение объемов половодья, рост меженных расходов воды и увеличение доли </a:t>
            </a:r>
            <a:r>
              <a:rPr lang="ru-RU" sz="2400" b="1" kern="1200" dirty="0" err="1">
                <a:solidFill>
                  <a:srgbClr val="002060"/>
                </a:solidFill>
                <a:latin typeface="Century Gothic" panose="020B0502020202020204" pitchFamily="34" charset="0"/>
                <a:ea typeface="+mn-ea"/>
                <a:cs typeface="Arial" pitchFamily="34" charset="0"/>
              </a:rPr>
              <a:t>паводочного</a:t>
            </a:r>
            <a:r>
              <a:rPr lang="ru-RU" sz="2400" b="1" kern="1200" dirty="0">
                <a:solidFill>
                  <a:srgbClr val="002060"/>
                </a:solidFill>
                <a:latin typeface="Century Gothic" panose="020B0502020202020204" pitchFamily="34" charset="0"/>
                <a:ea typeface="+mn-ea"/>
                <a:cs typeface="Arial" pitchFamily="34" charset="0"/>
              </a:rPr>
              <a:t> стока в годовом. Снижение стока половодья происходит на фоне увеличения минимального зимнего стока в основном за счет зимних паводков, объем которых на большинстве рек увеличился на 20–30 %. </a:t>
            </a:r>
            <a:endParaRPr lang="ru-RU" sz="2400" b="1" kern="1200" dirty="0" smtClean="0">
              <a:solidFill>
                <a:srgbClr val="002060"/>
              </a:solidFill>
              <a:latin typeface="Century Gothic" panose="020B0502020202020204" pitchFamily="34" charset="0"/>
              <a:ea typeface="+mn-ea"/>
              <a:cs typeface="Arial" pitchFamily="34" charset="0"/>
            </a:endParaRPr>
          </a:p>
          <a:p>
            <a:pPr lvl="0" indent="514765" algn="just" defTabSz="1300460" hangingPunct="1">
              <a:defRPr/>
            </a:pPr>
            <a:endPar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a:p>
            <a:pPr lvl="0" indent="514765" algn="just" defTabSz="1300460" hangingPunct="1">
              <a:defRPr/>
            </a:pPr>
            <a:r>
              <a:rPr lang="ru-RU" sz="2400" b="1" kern="1200" noProof="0" dirty="0" smtClean="0">
                <a:solidFill>
                  <a:srgbClr val="002060"/>
                </a:solidFill>
                <a:latin typeface="Century Gothic" panose="020B0502020202020204" pitchFamily="34" charset="0"/>
                <a:ea typeface="+mn-ea"/>
                <a:cs typeface="Arial" pitchFamily="34" charset="0"/>
              </a:rPr>
              <a:t>Полученная информация может быть использована в целях гидрологических расчетов и прогнозов</a:t>
            </a:r>
            <a:endPar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a:p>
            <a:pPr marL="0" marR="0" lvl="0" indent="514765" algn="just" defTabSz="1300460" rtl="0" eaLnBrk="1" fontAlgn="auto" latinLnBrk="0" hangingPunct="1">
              <a:lnSpc>
                <a:spcPct val="100000"/>
              </a:lnSpc>
              <a:spcBef>
                <a:spcPts val="0"/>
              </a:spcBef>
              <a:spcAft>
                <a:spcPts val="0"/>
              </a:spcAft>
              <a:buClrTx/>
              <a:buSzTx/>
              <a:buFontTx/>
              <a:buNone/>
              <a:tabLst/>
              <a:defRPr/>
            </a:pPr>
            <a:endParaRPr kumimoji="0" lang="ru-RU"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itchFamily="34" charset="0"/>
              <a:sym typeface="Helvetica Light"/>
            </a:endParaRPr>
          </a:p>
        </p:txBody>
      </p:sp>
      <p:sp>
        <p:nvSpPr>
          <p:cNvPr id="5" name="TextBox 4"/>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33</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1833750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255130" y="3341512"/>
            <a:ext cx="12494542" cy="2090702"/>
          </a:xfrm>
        </p:spPr>
        <p:txBody>
          <a:bodyPr/>
          <a:lstStyle/>
          <a:p>
            <a:pPr algn="ctr"/>
            <a:r>
              <a:rPr lang="ru-RU" altLang="ru-RU" sz="8533" b="1" dirty="0">
                <a:latin typeface="Comic Sans MS" panose="030F0702030302020204" pitchFamily="66" charset="0"/>
              </a:rPr>
              <a:t>ПОЗДРАВЛЯЕМ С ЮБИЛЕЕМ</a:t>
            </a:r>
            <a:r>
              <a:rPr lang="en-US" altLang="ru-RU" sz="8533" b="1" dirty="0">
                <a:latin typeface="Comic Sans MS" panose="030F0702030302020204" pitchFamily="66" charset="0"/>
              </a:rPr>
              <a:t> !</a:t>
            </a:r>
            <a:r>
              <a:rPr lang="ru-RU" altLang="ru-RU" sz="5689" dirty="0"/>
              <a:t> </a:t>
            </a:r>
          </a:p>
        </p:txBody>
      </p:sp>
      <p:sp>
        <p:nvSpPr>
          <p:cNvPr id="125955" name="Rectangle 3"/>
          <p:cNvSpPr>
            <a:spLocks noGrp="1" noChangeArrowheads="1"/>
          </p:cNvSpPr>
          <p:nvPr>
            <p:ph type="subTitle" idx="1"/>
          </p:nvPr>
        </p:nvSpPr>
        <p:spPr>
          <a:xfrm>
            <a:off x="137161" y="7634447"/>
            <a:ext cx="12493414" cy="2492587"/>
          </a:xfrm>
        </p:spPr>
        <p:txBody>
          <a:bodyPr/>
          <a:lstStyle/>
          <a:p>
            <a:r>
              <a:rPr lang="ru-RU" altLang="ru-RU" sz="6827" b="1" dirty="0">
                <a:latin typeface="Comic Sans MS" panose="030F0702030302020204" pitchFamily="66" charset="0"/>
              </a:rPr>
              <a:t> </a:t>
            </a:r>
            <a:r>
              <a:rPr lang="ru-RU" altLang="ru-RU" sz="6827" b="1" dirty="0" smtClean="0">
                <a:latin typeface="Comic Sans MS" panose="030F0702030302020204" pitchFamily="66" charset="0"/>
              </a:rPr>
              <a:t>Кафедра Гидрологии суши Московского Университета</a:t>
            </a:r>
            <a:endParaRPr lang="ru-RU" altLang="ru-RU" sz="6827" b="1" dirty="0">
              <a:latin typeface="Comic Sans MS" panose="030F0702030302020204" pitchFamily="66" charset="0"/>
            </a:endParaRPr>
          </a:p>
        </p:txBody>
      </p:sp>
      <p:sp>
        <p:nvSpPr>
          <p:cNvPr id="125956" name="Text Box 4"/>
          <p:cNvSpPr txBox="1">
            <a:spLocks noChangeArrowheads="1"/>
          </p:cNvSpPr>
          <p:nvPr/>
        </p:nvSpPr>
        <p:spPr bwMode="auto">
          <a:xfrm>
            <a:off x="3343275" y="171450"/>
            <a:ext cx="7615238" cy="96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1300460" fontAlgn="base" hangingPunct="1">
              <a:spcBef>
                <a:spcPct val="50000"/>
              </a:spcBef>
              <a:spcAft>
                <a:spcPct val="0"/>
              </a:spcAft>
            </a:pPr>
            <a:r>
              <a:rPr lang="ru-RU" altLang="ru-RU" sz="5689" b="1" kern="1200" dirty="0" smtClean="0">
                <a:solidFill>
                  <a:srgbClr val="FFE103"/>
                </a:solidFill>
                <a:latin typeface="Comic Sans MS" panose="030F0702030302020204" pitchFamily="66" charset="0"/>
                <a:ea typeface="+mn-ea"/>
                <a:cs typeface="+mn-cs"/>
              </a:rPr>
              <a:t>Дорогие друзья!</a:t>
            </a:r>
            <a:endParaRPr lang="ru-RU" altLang="ru-RU" sz="5689" b="1" kern="1200" dirty="0">
              <a:solidFill>
                <a:srgbClr val="FFE103"/>
              </a:solidFill>
              <a:latin typeface="Comic Sans MS" panose="030F0702030302020204" pitchFamily="66" charset="0"/>
              <a:ea typeface="+mn-ea"/>
              <a:cs typeface="+mn-cs"/>
            </a:endParaRPr>
          </a:p>
        </p:txBody>
      </p:sp>
      <p:pic>
        <p:nvPicPr>
          <p:cNvPr id="5" name="Picture 8" descr="https://upload.wikimedia.org/wikipedia/ru/7/7d/%D0%9B%D0%BE%D0%B3%D0%BE%D1%82%D0%B8%D0%BF_%D0%93%D0%93%D0%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786" y="382946"/>
            <a:ext cx="798650" cy="76989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876" y="382946"/>
            <a:ext cx="779175" cy="769899"/>
          </a:xfrm>
          <a:prstGeom prst="rect">
            <a:avLst/>
          </a:prstGeom>
        </p:spPr>
      </p:pic>
      <p:sp>
        <p:nvSpPr>
          <p:cNvPr id="7" name="Овал 6"/>
          <p:cNvSpPr/>
          <p:nvPr/>
        </p:nvSpPr>
        <p:spPr>
          <a:xfrm>
            <a:off x="255130" y="171450"/>
            <a:ext cx="2518611" cy="11928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1976196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p:cNvSpPr>
            <a:spLocks noChangeArrowheads="1"/>
          </p:cNvSpPr>
          <p:nvPr/>
        </p:nvSpPr>
        <p:spPr bwMode="auto">
          <a:xfrm>
            <a:off x="17432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 y="487823"/>
            <a:ext cx="8115296" cy="535989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480" y="3780164"/>
            <a:ext cx="3881160" cy="5519623"/>
          </a:xfrm>
          <a:prstGeom prst="rect">
            <a:avLst/>
          </a:prstGeom>
          <a:ln w="22225">
            <a:solidFill>
              <a:schemeClr val="bg1"/>
            </a:solidFill>
          </a:ln>
        </p:spPr>
      </p:pic>
      <p:pic>
        <p:nvPicPr>
          <p:cNvPr id="3074" name="Picture 2" descr="http://www.hydrology.ru/sites/default/files/styles/front_page/public/Books/nizhnyaya_volga_0.jpg?itok=l8ir7e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3739" y="5927936"/>
            <a:ext cx="238125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hydrology.ru/sites/default/files/styles/front_page/public/Books/kama.jpg?itok=vgprnYv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0059" y="5927936"/>
            <a:ext cx="238125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8796" y="487822"/>
            <a:ext cx="3783724" cy="5359896"/>
          </a:xfrm>
          <a:prstGeom prst="rect">
            <a:avLst/>
          </a:prstGeom>
        </p:spPr>
      </p:pic>
      <p:sp>
        <p:nvSpPr>
          <p:cNvPr id="9" name="TextBox 8"/>
          <p:cNvSpPr txBox="1"/>
          <p:nvPr/>
        </p:nvSpPr>
        <p:spPr>
          <a:xfrm>
            <a:off x="11977752" y="487822"/>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4</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2" name="Рисунок 1"/>
          <p:cNvPicPr>
            <a:picLocks noChangeAspect="1"/>
          </p:cNvPicPr>
          <p:nvPr/>
        </p:nvPicPr>
        <p:blipFill>
          <a:blip r:embed="rId8"/>
          <a:stretch>
            <a:fillRect/>
          </a:stretch>
        </p:blipFill>
        <p:spPr>
          <a:xfrm>
            <a:off x="9936379" y="5918412"/>
            <a:ext cx="2381250" cy="3381375"/>
          </a:xfrm>
          <a:prstGeom prst="rect">
            <a:avLst/>
          </a:prstGeom>
        </p:spPr>
      </p:pic>
      <p:pic>
        <p:nvPicPr>
          <p:cNvPr id="10" name="Picture 8" descr="https://upload.wikimedia.org/wikipedia/ru/7/7d/%D0%9B%D0%BE%D0%B3%D0%BE%D1%82%D0%B8%D0%BF_%D0%93%D0%93%D0%9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3985" y="6107346"/>
            <a:ext cx="798650" cy="76989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69075" y="6107346"/>
            <a:ext cx="779175" cy="769899"/>
          </a:xfrm>
          <a:prstGeom prst="rect">
            <a:avLst/>
          </a:prstGeom>
        </p:spPr>
      </p:pic>
      <p:sp>
        <p:nvSpPr>
          <p:cNvPr id="8" name="Овал 7"/>
          <p:cNvSpPr/>
          <p:nvPr/>
        </p:nvSpPr>
        <p:spPr>
          <a:xfrm>
            <a:off x="7063329" y="5895850"/>
            <a:ext cx="2518611" cy="1996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3985" y="6957463"/>
            <a:ext cx="1781175" cy="685800"/>
          </a:xfrm>
          <a:prstGeom prst="rect">
            <a:avLst/>
          </a:prstGeom>
        </p:spPr>
      </p:pic>
    </p:spTree>
    <p:extLst>
      <p:ext uri="{BB962C8B-B14F-4D97-AF65-F5344CB8AC3E}">
        <p14:creationId xmlns:p14="http://schemas.microsoft.com/office/powerpoint/2010/main" val="583742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sp>
        <p:nvSpPr>
          <p:cNvPr id="46" name="Прямоугольник 2"/>
          <p:cNvSpPr>
            <a:spLocks noChangeArrowheads="1"/>
          </p:cNvSpPr>
          <p:nvPr/>
        </p:nvSpPr>
        <p:spPr bwMode="auto">
          <a:xfrm>
            <a:off x="579120" y="352464"/>
            <a:ext cx="11248695" cy="707886"/>
          </a:xfrm>
          <a:prstGeom prst="rect">
            <a:avLst/>
          </a:prstGeom>
          <a:noFill/>
          <a:ln w="9525">
            <a:noFill/>
            <a:miter lim="800000"/>
            <a:headEnd/>
            <a:tailEnd/>
          </a:ln>
        </p:spPr>
        <p:txBody>
          <a:bodyPr wrap="square">
            <a:spAutoFit/>
          </a:bodyPr>
          <a:lstStyle/>
          <a:p>
            <a:pPr defTabSz="1300460" fontAlgn="base" hangingPunct="1">
              <a:spcBef>
                <a:spcPct val="0"/>
              </a:spcBef>
              <a:spcAft>
                <a:spcPct val="0"/>
              </a:spcAft>
              <a:defRPr/>
            </a:pPr>
            <a:r>
              <a:rPr lang="ru-RU" sz="4000" b="1" kern="1200" dirty="0">
                <a:solidFill>
                  <a:srgbClr val="C00000"/>
                </a:solidFill>
                <a:latin typeface="Century Gothic" panose="020B0502020202020204" pitchFamily="34" charset="0"/>
                <a:cs typeface="Arial" charset="0"/>
              </a:rPr>
              <a:t>Гидрометеорологические базы данных</a:t>
            </a:r>
          </a:p>
        </p:txBody>
      </p:sp>
      <p:sp>
        <p:nvSpPr>
          <p:cNvPr id="9" name="TextBox 8"/>
          <p:cNvSpPr txBox="1"/>
          <p:nvPr/>
        </p:nvSpPr>
        <p:spPr>
          <a:xfrm>
            <a:off x="7589471" y="3700660"/>
            <a:ext cx="3558795" cy="530017"/>
          </a:xfrm>
          <a:prstGeom prst="rect">
            <a:avLst/>
          </a:prstGeom>
          <a:noFill/>
        </p:spPr>
        <p:txBody>
          <a:bodyPr wrap="square" rtlCol="0">
            <a:spAutoFit/>
          </a:bodyPr>
          <a:lstStyle/>
          <a:p>
            <a:pPr algn="l" defTabSz="1300460" hangingPunct="1">
              <a:defRPr/>
            </a:pPr>
            <a:r>
              <a:rPr lang="en-US" sz="2844" b="1" kern="1200" dirty="0">
                <a:solidFill>
                  <a:prstClr val="white"/>
                </a:solidFill>
                <a:latin typeface="Calibri"/>
                <a:ea typeface="+mn-ea"/>
                <a:cs typeface="+mn-cs"/>
              </a:rPr>
              <a:t>c</a:t>
            </a:r>
            <a:r>
              <a:rPr lang="ru-RU" sz="2844" b="1" kern="1200" dirty="0">
                <a:solidFill>
                  <a:prstClr val="white"/>
                </a:solidFill>
                <a:latin typeface="Calibri"/>
                <a:ea typeface="+mn-ea"/>
                <a:cs typeface="+mn-cs"/>
              </a:rPr>
              <a:t>путники </a:t>
            </a:r>
            <a:r>
              <a:rPr lang="en-US" sz="2844" b="1" kern="1200" dirty="0">
                <a:solidFill>
                  <a:prstClr val="white"/>
                </a:solidFill>
                <a:latin typeface="Calibri"/>
                <a:ea typeface="+mn-ea"/>
                <a:cs typeface="+mn-cs"/>
              </a:rPr>
              <a:t>GRACE</a:t>
            </a:r>
            <a:endParaRPr lang="ru-RU" sz="2844" b="1" kern="1200" dirty="0">
              <a:solidFill>
                <a:prstClr val="white"/>
              </a:solidFill>
              <a:latin typeface="Calibri"/>
              <a:ea typeface="+mn-ea"/>
              <a:cs typeface="+mn-cs"/>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algn="l" defTabSz="1300460" hangingPunct="1">
              <a:defRPr/>
            </a:pPr>
            <a:r>
              <a:rPr lang="ru-RU" sz="2844" b="1" kern="1200" dirty="0" smtClean="0">
                <a:solidFill>
                  <a:srgbClr val="00359E"/>
                </a:solidFill>
                <a:effectLst>
                  <a:outerShdw blurRad="38100" dist="38100" dir="2700000" algn="tl">
                    <a:srgbClr val="000000">
                      <a:alpha val="43137"/>
                    </a:srgbClr>
                  </a:outerShdw>
                </a:effectLst>
                <a:latin typeface="Century Gothic" panose="020B0502020202020204" pitchFamily="34" charset="0"/>
                <a:ea typeface="+mn-ea"/>
                <a:cs typeface="+mn-cs"/>
              </a:rPr>
              <a:t>5</a:t>
            </a:r>
            <a:endParaRPr lang="ru-RU" sz="2844" b="1" kern="1200" dirty="0">
              <a:solidFill>
                <a:srgbClr val="00359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12" name="TextBox 11"/>
          <p:cNvSpPr txBox="1"/>
          <p:nvPr/>
        </p:nvSpPr>
        <p:spPr>
          <a:xfrm>
            <a:off x="8785797" y="1451703"/>
            <a:ext cx="3625957" cy="2587631"/>
          </a:xfrm>
          <a:prstGeom prst="rect">
            <a:avLst/>
          </a:prstGeom>
          <a:noFill/>
        </p:spPr>
        <p:txBody>
          <a:bodyPr wrap="square" rtlCol="0">
            <a:spAutoFit/>
          </a:bodyPr>
          <a:lstStyle/>
          <a:p>
            <a:pPr defTabSz="1300460" hangingPunct="1">
              <a:defRPr/>
            </a:pPr>
            <a:r>
              <a:rPr lang="ru-RU" sz="2560" b="1" kern="1200" dirty="0" smtClean="0">
                <a:solidFill>
                  <a:srgbClr val="C00000"/>
                </a:solidFill>
                <a:latin typeface="Verdana"/>
                <a:ea typeface="+mn-ea"/>
                <a:cs typeface="Arial" pitchFamily="34" charset="0"/>
              </a:rPr>
              <a:t>≈ </a:t>
            </a:r>
            <a:r>
              <a:rPr lang="ru-RU" sz="2276" b="1" kern="1200" dirty="0">
                <a:solidFill>
                  <a:srgbClr val="C00000"/>
                </a:solidFill>
                <a:latin typeface="Verdana"/>
                <a:ea typeface="+mn-ea"/>
                <a:cs typeface="Arial" pitchFamily="34" charset="0"/>
              </a:rPr>
              <a:t>605</a:t>
            </a:r>
            <a:r>
              <a:rPr lang="ru-RU" sz="2276" b="1" kern="1200" dirty="0">
                <a:latin typeface="Verdana"/>
                <a:ea typeface="+mn-ea"/>
                <a:cs typeface="Arial" pitchFamily="34" charset="0"/>
              </a:rPr>
              <a:t> гидрометрических постов (с суточными данными – </a:t>
            </a:r>
            <a:r>
              <a:rPr lang="ru-RU" sz="2276" b="1" kern="1200" dirty="0" smtClean="0">
                <a:latin typeface="Verdana"/>
                <a:ea typeface="+mn-ea"/>
                <a:cs typeface="Arial" pitchFamily="34" charset="0"/>
              </a:rPr>
              <a:t>42 поста) </a:t>
            </a:r>
            <a:r>
              <a:rPr lang="ru-RU" sz="2276" b="1" kern="1200" dirty="0">
                <a:latin typeface="Verdana"/>
                <a:ea typeface="+mn-ea"/>
                <a:cs typeface="Arial" pitchFamily="34" charset="0"/>
              </a:rPr>
              <a:t>за период с 1945 по 2015 гг</a:t>
            </a:r>
            <a:r>
              <a:rPr lang="ru-RU" sz="2276" b="1" kern="1200" dirty="0" smtClean="0">
                <a:latin typeface="Verdana"/>
                <a:ea typeface="+mn-ea"/>
                <a:cs typeface="Arial" pitchFamily="34" charset="0"/>
              </a:rPr>
              <a:t>. </a:t>
            </a:r>
            <a:endParaRPr lang="ru-RU" sz="2276" b="1" kern="1200" dirty="0">
              <a:latin typeface="Verdana"/>
              <a:ea typeface="+mn-ea"/>
              <a:cs typeface="Arial" pitchFamily="34" charset="0"/>
            </a:endParaRPr>
          </a:p>
        </p:txBody>
      </p:sp>
      <p:sp>
        <p:nvSpPr>
          <p:cNvPr id="15" name="TextBox 14"/>
          <p:cNvSpPr txBox="1"/>
          <p:nvPr/>
        </p:nvSpPr>
        <p:spPr>
          <a:xfrm>
            <a:off x="9814983" y="4521435"/>
            <a:ext cx="2394712" cy="1317861"/>
          </a:xfrm>
          <a:prstGeom prst="rect">
            <a:avLst/>
          </a:prstGeom>
          <a:noFill/>
        </p:spPr>
        <p:txBody>
          <a:bodyPr wrap="square" rtlCol="0">
            <a:spAutoFit/>
          </a:bodyPr>
          <a:lstStyle/>
          <a:p>
            <a:pPr algn="l" defTabSz="1300460" fontAlgn="base" hangingPunct="1">
              <a:spcBef>
                <a:spcPct val="0"/>
              </a:spcBef>
              <a:spcAft>
                <a:spcPct val="0"/>
              </a:spcAft>
              <a:defRPr/>
            </a:pPr>
            <a:r>
              <a:rPr lang="ru-RU" sz="3982" b="1" kern="1200" baseline="2000" dirty="0">
                <a:solidFill>
                  <a:srgbClr val="C00000"/>
                </a:solidFill>
                <a:latin typeface="Century Gothic" pitchFamily="34" charset="0"/>
                <a:ea typeface="+mn-ea"/>
                <a:cs typeface="Arial" pitchFamily="34" charset="0"/>
              </a:rPr>
              <a:t>1945-201</a:t>
            </a:r>
            <a:r>
              <a:rPr lang="en-US" sz="3982" b="1" kern="1200" baseline="2000" dirty="0">
                <a:solidFill>
                  <a:srgbClr val="C00000"/>
                </a:solidFill>
                <a:latin typeface="Century Gothic" pitchFamily="34" charset="0"/>
                <a:ea typeface="+mn-ea"/>
                <a:cs typeface="Arial" pitchFamily="34" charset="0"/>
              </a:rPr>
              <a:t>4</a:t>
            </a:r>
            <a:endParaRPr lang="ru-RU" sz="3982" b="1" kern="1200" baseline="2000" dirty="0">
              <a:solidFill>
                <a:srgbClr val="C00000"/>
              </a:solidFill>
              <a:latin typeface="Century Gothic" pitchFamily="34" charset="0"/>
              <a:ea typeface="+mn-ea"/>
              <a:cs typeface="Arial" pitchFamily="34" charset="0"/>
            </a:endParaRPr>
          </a:p>
          <a:p>
            <a:pPr algn="l" defTabSz="1300460" fontAlgn="base" hangingPunct="1">
              <a:spcBef>
                <a:spcPct val="0"/>
              </a:spcBef>
              <a:spcAft>
                <a:spcPct val="0"/>
              </a:spcAft>
              <a:defRPr/>
            </a:pPr>
            <a:r>
              <a:rPr lang="ru-RU" sz="3982" b="1" kern="1200" baseline="2000" dirty="0">
                <a:latin typeface="Century Gothic" pitchFamily="34" charset="0"/>
                <a:ea typeface="+mn-ea"/>
                <a:cs typeface="Arial" pitchFamily="34" charset="0"/>
              </a:rPr>
              <a:t>1945-1977</a:t>
            </a:r>
          </a:p>
          <a:p>
            <a:pPr algn="l" defTabSz="1300460" fontAlgn="base" hangingPunct="1">
              <a:spcBef>
                <a:spcPct val="0"/>
              </a:spcBef>
              <a:spcAft>
                <a:spcPct val="0"/>
              </a:spcAft>
              <a:defRPr/>
            </a:pPr>
            <a:r>
              <a:rPr lang="ru-RU" sz="3982" b="1" kern="1200" baseline="2000" dirty="0">
                <a:latin typeface="Century Gothic" pitchFamily="34" charset="0"/>
                <a:ea typeface="+mn-ea"/>
                <a:cs typeface="Arial" pitchFamily="34" charset="0"/>
              </a:rPr>
              <a:t>1978-201</a:t>
            </a:r>
            <a:r>
              <a:rPr lang="en-US" sz="3982" b="1" kern="1200" baseline="2000" dirty="0">
                <a:latin typeface="Century Gothic" pitchFamily="34" charset="0"/>
                <a:ea typeface="+mn-ea"/>
                <a:cs typeface="Arial" pitchFamily="34" charset="0"/>
              </a:rPr>
              <a:t>4</a:t>
            </a:r>
            <a:endParaRPr lang="ru-RU" sz="3982" b="1" kern="1200" baseline="2000" dirty="0">
              <a:latin typeface="Century Gothic" pitchFamily="34" charset="0"/>
              <a:ea typeface="+mn-ea"/>
              <a:cs typeface="Arial" pitchFamily="34" charset="0"/>
            </a:endParaRPr>
          </a:p>
        </p:txBody>
      </p:sp>
      <p:pic>
        <p:nvPicPr>
          <p:cNvPr id="16" name="Picture 2" descr="D:\google\кандидатская\карты и графики\данные.jpg"/>
          <p:cNvPicPr>
            <a:picLocks noChangeAspect="1" noChangeArrowheads="1"/>
          </p:cNvPicPr>
          <p:nvPr/>
        </p:nvPicPr>
        <p:blipFill>
          <a:blip r:embed="rId3" cstate="print"/>
          <a:srcRect/>
          <a:stretch>
            <a:fillRect/>
          </a:stretch>
        </p:blipFill>
        <p:spPr bwMode="auto">
          <a:xfrm>
            <a:off x="380999" y="1117603"/>
            <a:ext cx="8308139" cy="6011182"/>
          </a:xfrm>
          <a:prstGeom prst="rect">
            <a:avLst/>
          </a:prstGeom>
          <a:noFill/>
        </p:spPr>
      </p:pic>
      <p:sp>
        <p:nvSpPr>
          <p:cNvPr id="17" name="Овал 16"/>
          <p:cNvSpPr/>
          <p:nvPr/>
        </p:nvSpPr>
        <p:spPr>
          <a:xfrm>
            <a:off x="8641844" y="1276525"/>
            <a:ext cx="4069039" cy="31510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endParaRPr lang="ru-RU" sz="2560" kern="1200">
              <a:solidFill>
                <a:srgbClr val="FFFFFF"/>
              </a:solidFill>
              <a:latin typeface="Verdana"/>
            </a:endParaRPr>
          </a:p>
        </p:txBody>
      </p:sp>
      <p:sp>
        <p:nvSpPr>
          <p:cNvPr id="18" name="Прямоугольник 17"/>
          <p:cNvSpPr/>
          <p:nvPr/>
        </p:nvSpPr>
        <p:spPr>
          <a:xfrm>
            <a:off x="108141" y="7111541"/>
            <a:ext cx="8709721" cy="2543902"/>
          </a:xfrm>
          <a:prstGeom prst="rect">
            <a:avLst/>
          </a:prstGeom>
        </p:spPr>
        <p:txBody>
          <a:bodyPr wrap="square">
            <a:spAutoFit/>
          </a:bodyPr>
          <a:lstStyle/>
          <a:p>
            <a:pPr defTabSz="1300460" hangingPunct="1">
              <a:defRPr/>
            </a:pPr>
            <a:r>
              <a:rPr lang="ru-RU" sz="2276" b="1" kern="1200" dirty="0">
                <a:solidFill>
                  <a:srgbClr val="C00000"/>
                </a:solidFill>
                <a:latin typeface="Verdana"/>
                <a:ea typeface="+mn-ea"/>
                <a:cs typeface="Arial" pitchFamily="34" charset="0"/>
              </a:rPr>
              <a:t>630</a:t>
            </a:r>
            <a:r>
              <a:rPr lang="ru-RU" sz="2276" b="1" kern="1200" dirty="0">
                <a:latin typeface="Verdana"/>
                <a:ea typeface="+mn-ea"/>
                <a:cs typeface="Arial" pitchFamily="34" charset="0"/>
              </a:rPr>
              <a:t> метеорологических </a:t>
            </a:r>
            <a:r>
              <a:rPr lang="ru-RU" sz="2276" b="1" kern="1200" dirty="0" smtClean="0">
                <a:latin typeface="Verdana"/>
                <a:ea typeface="+mn-ea"/>
                <a:cs typeface="Arial" pitchFamily="34" charset="0"/>
              </a:rPr>
              <a:t>станций (суточные данные по температуре воздуха, осадкам)</a:t>
            </a:r>
          </a:p>
          <a:p>
            <a:pPr defTabSz="1300460" hangingPunct="1">
              <a:defRPr/>
            </a:pPr>
            <a:endParaRPr lang="ru-RU" sz="2276" b="1" kern="1200" dirty="0" smtClean="0">
              <a:latin typeface="Verdana"/>
              <a:ea typeface="+mn-ea"/>
              <a:cs typeface="Arial" pitchFamily="34" charset="0"/>
            </a:endParaRPr>
          </a:p>
          <a:p>
            <a:pPr marL="342900" indent="-342900" defTabSz="1300460" hangingPunct="1">
              <a:buFont typeface="Wingdings" panose="05000000000000000000" pitchFamily="2" charset="2"/>
              <a:buChar char="§"/>
              <a:defRPr/>
            </a:pPr>
            <a:r>
              <a:rPr lang="ru-RU" sz="2276" b="1" kern="1200" dirty="0">
                <a:solidFill>
                  <a:srgbClr val="C00000"/>
                </a:solidFill>
                <a:latin typeface="Century Gothic" pitchFamily="34" charset="0"/>
                <a:cs typeface="Arial" pitchFamily="34" charset="0"/>
              </a:rPr>
              <a:t>данные о запасах воды в снежном покрове по 284 снегомерным маршрутам по данным ВНИИГМИ – МЦД</a:t>
            </a:r>
            <a:r>
              <a:rPr lang="hi-IN" sz="2276" b="1" kern="1200" dirty="0">
                <a:solidFill>
                  <a:srgbClr val="C00000"/>
                </a:solidFill>
                <a:latin typeface="Century Gothic" pitchFamily="34" charset="0"/>
                <a:cs typeface="Arial" pitchFamily="34" charset="0"/>
              </a:rPr>
              <a:t>. </a:t>
            </a:r>
            <a:endParaRPr lang="ru-RU" sz="2276" b="1" kern="1200" dirty="0" smtClean="0">
              <a:solidFill>
                <a:srgbClr val="C00000"/>
              </a:solidFill>
              <a:latin typeface="Century Gothic" pitchFamily="34" charset="0"/>
              <a:cs typeface="Arial" pitchFamily="34" charset="0"/>
            </a:endParaRPr>
          </a:p>
          <a:p>
            <a:pPr marL="342900" indent="-342900" defTabSz="1300460" hangingPunct="1">
              <a:buFont typeface="Wingdings" panose="05000000000000000000" pitchFamily="2" charset="2"/>
              <a:buChar char="§"/>
              <a:defRPr/>
            </a:pPr>
            <a:r>
              <a:rPr lang="ru-RU" sz="2276" b="1" kern="1200" dirty="0" smtClean="0">
                <a:solidFill>
                  <a:srgbClr val="C00000"/>
                </a:solidFill>
                <a:latin typeface="Century Gothic" pitchFamily="34" charset="0"/>
                <a:cs typeface="Arial" pitchFamily="34" charset="0"/>
              </a:rPr>
              <a:t>данные </a:t>
            </a:r>
            <a:r>
              <a:rPr lang="ru-RU" sz="2276" b="1" kern="1200" dirty="0" err="1">
                <a:solidFill>
                  <a:srgbClr val="C00000"/>
                </a:solidFill>
                <a:latin typeface="Century Gothic" pitchFamily="34" charset="0"/>
                <a:cs typeface="Arial" pitchFamily="34" charset="0"/>
              </a:rPr>
              <a:t>реанализов</a:t>
            </a:r>
            <a:r>
              <a:rPr lang="ru-RU" sz="2276" b="1" kern="1200" dirty="0">
                <a:solidFill>
                  <a:srgbClr val="C00000"/>
                </a:solidFill>
                <a:latin typeface="Century Gothic" pitchFamily="34" charset="0"/>
                <a:cs typeface="Arial" pitchFamily="34" charset="0"/>
              </a:rPr>
              <a:t> ERA</a:t>
            </a:r>
            <a:r>
              <a:rPr lang="hi-IN" sz="2276" b="1" kern="1200" dirty="0">
                <a:solidFill>
                  <a:srgbClr val="C00000"/>
                </a:solidFill>
                <a:latin typeface="Century Gothic" pitchFamily="34" charset="0"/>
                <a:cs typeface="Arial" pitchFamily="34" charset="0"/>
              </a:rPr>
              <a:t>-</a:t>
            </a:r>
            <a:r>
              <a:rPr lang="ru-RU" sz="2276" b="1" kern="1200" dirty="0" smtClean="0">
                <a:solidFill>
                  <a:srgbClr val="C00000"/>
                </a:solidFill>
                <a:latin typeface="Century Gothic" pitchFamily="34" charset="0"/>
                <a:cs typeface="Arial" pitchFamily="34" charset="0"/>
              </a:rPr>
              <a:t>40, </a:t>
            </a:r>
            <a:r>
              <a:rPr lang="en-US" sz="2276" b="1" kern="1200" dirty="0" smtClean="0">
                <a:solidFill>
                  <a:srgbClr val="C00000"/>
                </a:solidFill>
                <a:latin typeface="Century Gothic" pitchFamily="34" charset="0"/>
                <a:cs typeface="Arial" pitchFamily="34" charset="0"/>
              </a:rPr>
              <a:t>EOBS</a:t>
            </a:r>
            <a:r>
              <a:rPr lang="ru-RU" sz="2276" b="1" kern="1200" dirty="0" smtClean="0">
                <a:solidFill>
                  <a:srgbClr val="C00000"/>
                </a:solidFill>
                <a:latin typeface="Century Gothic" pitchFamily="34" charset="0"/>
                <a:cs typeface="Arial" pitchFamily="34" charset="0"/>
              </a:rPr>
              <a:t> </a:t>
            </a:r>
            <a:r>
              <a:rPr lang="ru-RU" sz="2276" b="1" kern="1200" dirty="0">
                <a:solidFill>
                  <a:srgbClr val="C00000"/>
                </a:solidFill>
                <a:latin typeface="Century Gothic" pitchFamily="34" charset="0"/>
                <a:cs typeface="Arial" pitchFamily="34" charset="0"/>
              </a:rPr>
              <a:t>и ERA </a:t>
            </a:r>
            <a:r>
              <a:rPr lang="ru-RU" sz="2276" b="1" kern="1200" dirty="0" err="1">
                <a:solidFill>
                  <a:srgbClr val="C00000"/>
                </a:solidFill>
                <a:latin typeface="Century Gothic" pitchFamily="34" charset="0"/>
                <a:cs typeface="Arial" pitchFamily="34" charset="0"/>
              </a:rPr>
              <a:t>Interim</a:t>
            </a:r>
            <a:r>
              <a:rPr lang="hi-IN" sz="2276" b="1" kern="1200" dirty="0">
                <a:solidFill>
                  <a:srgbClr val="C00000"/>
                </a:solidFill>
                <a:latin typeface="Century Gothic" pitchFamily="34" charset="0"/>
                <a:cs typeface="Arial" pitchFamily="34" charset="0"/>
              </a:rPr>
              <a:t>. </a:t>
            </a:r>
            <a:endParaRPr lang="ru-RU" sz="2276" b="1" kern="1200" dirty="0">
              <a:solidFill>
                <a:srgbClr val="C00000"/>
              </a:solidFill>
              <a:latin typeface="Century Gothic" pitchFamily="34" charset="0"/>
              <a:cs typeface="Arial" pitchFamily="34" charset="0"/>
            </a:endParaRPr>
          </a:p>
          <a:p>
            <a:pPr defTabSz="1300460" hangingPunct="1">
              <a:defRPr/>
            </a:pPr>
            <a:endParaRPr lang="ru-RU" sz="2276" b="1" kern="1200" dirty="0">
              <a:latin typeface="Verdana"/>
              <a:ea typeface="+mn-ea"/>
              <a:cs typeface="Arial" pitchFamily="34" charset="0"/>
            </a:endParaRPr>
          </a:p>
        </p:txBody>
      </p:sp>
      <p:pic>
        <p:nvPicPr>
          <p:cNvPr id="3" name="Рисунок 2"/>
          <p:cNvPicPr>
            <a:picLocks noChangeAspect="1"/>
          </p:cNvPicPr>
          <p:nvPr/>
        </p:nvPicPr>
        <p:blipFill>
          <a:blip r:embed="rId4"/>
          <a:stretch>
            <a:fillRect/>
          </a:stretch>
        </p:blipFill>
        <p:spPr>
          <a:xfrm>
            <a:off x="8817862" y="6075506"/>
            <a:ext cx="3694341" cy="2307986"/>
          </a:xfrm>
          <a:prstGeom prst="rect">
            <a:avLst/>
          </a:prstGeom>
        </p:spPr>
      </p:pic>
    </p:spTree>
    <p:extLst>
      <p:ext uri="{BB962C8B-B14F-4D97-AF65-F5344CB8AC3E}">
        <p14:creationId xmlns:p14="http://schemas.microsoft.com/office/powerpoint/2010/main" val="17752343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sp>
        <p:nvSpPr>
          <p:cNvPr id="46" name="Прямоугольник 2"/>
          <p:cNvSpPr>
            <a:spLocks noChangeArrowheads="1"/>
          </p:cNvSpPr>
          <p:nvPr/>
        </p:nvSpPr>
        <p:spPr bwMode="auto">
          <a:xfrm>
            <a:off x="415166" y="228734"/>
            <a:ext cx="11455945" cy="1492973"/>
          </a:xfrm>
          <a:prstGeom prst="rect">
            <a:avLst/>
          </a:prstGeom>
          <a:noFill/>
          <a:ln w="9525">
            <a:noFill/>
            <a:miter lim="800000"/>
            <a:headEnd/>
            <a:tailEnd/>
          </a:ln>
        </p:spPr>
        <p:txBody>
          <a:bodyPr wrap="square">
            <a:spAutoFit/>
          </a:bodyPr>
          <a:lstStyle/>
          <a:p>
            <a:pPr defTabSz="1300460" fontAlgn="base" hangingPunct="1">
              <a:spcBef>
                <a:spcPct val="0"/>
              </a:spcBef>
              <a:spcAft>
                <a:spcPct val="0"/>
              </a:spcAft>
              <a:defRPr/>
            </a:pPr>
            <a:r>
              <a:rPr lang="ru-RU" sz="4551" b="1" kern="1200" dirty="0" smtClean="0">
                <a:solidFill>
                  <a:srgbClr val="C00000"/>
                </a:solidFill>
                <a:latin typeface="Century Gothic" panose="020B0502020202020204" pitchFamily="34" charset="0"/>
                <a:ea typeface="+mn-ea"/>
                <a:cs typeface="Arial" charset="0"/>
              </a:rPr>
              <a:t>Данные </a:t>
            </a:r>
            <a:r>
              <a:rPr lang="ru-RU" sz="4551" b="1" kern="1200" dirty="0">
                <a:solidFill>
                  <a:srgbClr val="C00000"/>
                </a:solidFill>
                <a:latin typeface="Century Gothic" panose="020B0502020202020204" pitchFamily="34" charset="0"/>
                <a:ea typeface="+mn-ea"/>
                <a:cs typeface="Arial" charset="0"/>
              </a:rPr>
              <a:t>по бассейновым </a:t>
            </a:r>
            <a:r>
              <a:rPr lang="ru-RU" sz="4551" b="1" kern="1200" dirty="0" err="1">
                <a:solidFill>
                  <a:srgbClr val="C00000"/>
                </a:solidFill>
                <a:latin typeface="Century Gothic" panose="020B0502020202020204" pitchFamily="34" charset="0"/>
                <a:ea typeface="+mn-ea"/>
                <a:cs typeface="Arial" charset="0"/>
              </a:rPr>
              <a:t>влагозапасам</a:t>
            </a:r>
            <a:r>
              <a:rPr lang="ru-RU" sz="4551" b="1" kern="1200" dirty="0">
                <a:solidFill>
                  <a:srgbClr val="C00000"/>
                </a:solidFill>
                <a:latin typeface="Century Gothic" panose="020B0502020202020204" pitchFamily="34" charset="0"/>
                <a:ea typeface="+mn-ea"/>
                <a:cs typeface="Arial" charset="0"/>
              </a:rPr>
              <a:t> (TWS)</a:t>
            </a:r>
          </a:p>
        </p:txBody>
      </p:sp>
      <p:sp>
        <p:nvSpPr>
          <p:cNvPr id="5" name="Прямоугольник 4"/>
          <p:cNvSpPr/>
          <p:nvPr/>
        </p:nvSpPr>
        <p:spPr>
          <a:xfrm>
            <a:off x="408923" y="1681962"/>
            <a:ext cx="12007734" cy="1143005"/>
          </a:xfrm>
          <a:prstGeom prst="rect">
            <a:avLst/>
          </a:prstGeom>
        </p:spPr>
        <p:txBody>
          <a:bodyPr wrap="square">
            <a:spAutoFit/>
          </a:bodyPr>
          <a:lstStyle/>
          <a:p>
            <a:pPr algn="just" defTabSz="1300460" hangingPunct="1"/>
            <a:r>
              <a:rPr lang="en-US" sz="2276" b="1" kern="1200" dirty="0">
                <a:solidFill>
                  <a:srgbClr val="002060"/>
                </a:solidFill>
                <a:latin typeface="Century Gothic" panose="020B0502020202020204" pitchFamily="34" charset="0"/>
                <a:ea typeface="+mn-ea"/>
                <a:cs typeface="Arial" pitchFamily="34" charset="0"/>
              </a:rPr>
              <a:t>GRACE</a:t>
            </a:r>
            <a:r>
              <a:rPr lang="ru-RU" sz="2276" kern="1200" dirty="0">
                <a:solidFill>
                  <a:srgbClr val="002060"/>
                </a:solidFill>
                <a:latin typeface="Century Gothic" panose="020B0502020202020204" pitchFamily="34" charset="0"/>
                <a:ea typeface="+mn-ea"/>
                <a:cs typeface="Arial" pitchFamily="34" charset="0"/>
              </a:rPr>
              <a:t> (</a:t>
            </a:r>
            <a:r>
              <a:rPr lang="en-US" sz="2276" kern="1200" dirty="0">
                <a:solidFill>
                  <a:srgbClr val="002060"/>
                </a:solidFill>
                <a:latin typeface="Century Gothic" panose="020B0502020202020204" pitchFamily="34" charset="0"/>
                <a:ea typeface="+mn-ea"/>
                <a:cs typeface="Arial" pitchFamily="34" charset="0"/>
              </a:rPr>
              <a:t>Gravity Recovery and Climate Experiment</a:t>
            </a:r>
            <a:r>
              <a:rPr lang="ru-RU" sz="2276" kern="1200" dirty="0">
                <a:solidFill>
                  <a:srgbClr val="002060"/>
                </a:solidFill>
                <a:latin typeface="Century Gothic" panose="020B0502020202020204" pitchFamily="34" charset="0"/>
                <a:ea typeface="+mn-ea"/>
                <a:cs typeface="Arial" pitchFamily="34" charset="0"/>
              </a:rPr>
              <a:t>) – проект по определению величины </a:t>
            </a:r>
            <a:r>
              <a:rPr lang="ru-RU" sz="2276" kern="1200" dirty="0" err="1">
                <a:solidFill>
                  <a:srgbClr val="002060"/>
                </a:solidFill>
                <a:latin typeface="Century Gothic" panose="020B0502020202020204" pitchFamily="34" charset="0"/>
                <a:ea typeface="+mn-ea"/>
                <a:cs typeface="Arial" pitchFamily="34" charset="0"/>
              </a:rPr>
              <a:t>влагозапасов</a:t>
            </a:r>
            <a:r>
              <a:rPr lang="ru-RU" sz="2276" kern="1200" dirty="0">
                <a:solidFill>
                  <a:srgbClr val="002060"/>
                </a:solidFill>
                <a:latin typeface="Century Gothic" panose="020B0502020202020204" pitchFamily="34" charset="0"/>
                <a:ea typeface="+mn-ea"/>
                <a:cs typeface="Arial" pitchFamily="34" charset="0"/>
              </a:rPr>
              <a:t> по аномалиям поля силы тяжести рассчитываемым по спутниковым данным</a:t>
            </a:r>
            <a:endParaRPr lang="ru-RU" sz="2276" kern="1200" dirty="0">
              <a:solidFill>
                <a:srgbClr val="002060"/>
              </a:solidFill>
              <a:latin typeface="Century Gothic" panose="020B0502020202020204" pitchFamily="34" charset="0"/>
              <a:ea typeface="+mn-ea"/>
              <a:cs typeface="+mn-cs"/>
            </a:endParaRPr>
          </a:p>
        </p:txBody>
      </p:sp>
      <p:sp>
        <p:nvSpPr>
          <p:cNvPr id="9" name="TextBox 8"/>
          <p:cNvSpPr txBox="1"/>
          <p:nvPr/>
        </p:nvSpPr>
        <p:spPr>
          <a:xfrm>
            <a:off x="8140982" y="3750275"/>
            <a:ext cx="3558795" cy="530017"/>
          </a:xfrm>
          <a:prstGeom prst="rect">
            <a:avLst/>
          </a:prstGeom>
          <a:noFill/>
        </p:spPr>
        <p:txBody>
          <a:bodyPr wrap="square" rtlCol="0">
            <a:spAutoFit/>
          </a:bodyPr>
          <a:lstStyle/>
          <a:p>
            <a:pPr algn="l" defTabSz="1300460" hangingPunct="1"/>
            <a:r>
              <a:rPr lang="en-US" sz="2844" b="1" kern="1200" dirty="0">
                <a:solidFill>
                  <a:prstClr val="white"/>
                </a:solidFill>
                <a:latin typeface="Calibri"/>
                <a:ea typeface="+mn-ea"/>
                <a:cs typeface="+mn-cs"/>
              </a:rPr>
              <a:t>c</a:t>
            </a:r>
            <a:r>
              <a:rPr lang="ru-RU" sz="2844" b="1" kern="1200" dirty="0">
                <a:solidFill>
                  <a:prstClr val="white"/>
                </a:solidFill>
                <a:latin typeface="Calibri"/>
                <a:ea typeface="+mn-ea"/>
                <a:cs typeface="+mn-cs"/>
              </a:rPr>
              <a:t>путники </a:t>
            </a:r>
            <a:r>
              <a:rPr lang="en-US" sz="2844" b="1" kern="1200" dirty="0">
                <a:solidFill>
                  <a:prstClr val="white"/>
                </a:solidFill>
                <a:latin typeface="Calibri"/>
                <a:ea typeface="+mn-ea"/>
                <a:cs typeface="+mn-cs"/>
              </a:rPr>
              <a:t>GRACE</a:t>
            </a:r>
            <a:endParaRPr lang="ru-RU" sz="2844" b="1" kern="1200" dirty="0">
              <a:solidFill>
                <a:prstClr val="white"/>
              </a:solidFill>
              <a:latin typeface="Calibri"/>
              <a:ea typeface="+mn-ea"/>
              <a:cs typeface="+mn-cs"/>
            </a:endParaRPr>
          </a:p>
        </p:txBody>
      </p:sp>
      <p:sp>
        <p:nvSpPr>
          <p:cNvPr id="14" name="TextBox 13"/>
          <p:cNvSpPr txBox="1"/>
          <p:nvPr/>
        </p:nvSpPr>
        <p:spPr>
          <a:xfrm>
            <a:off x="12032615" y="271055"/>
            <a:ext cx="678268" cy="530017"/>
          </a:xfrm>
          <a:prstGeom prst="rect">
            <a:avLst/>
          </a:prstGeom>
          <a:noFill/>
        </p:spPr>
        <p:txBody>
          <a:bodyPr wrap="square" rtlCol="0">
            <a:spAutoFit/>
          </a:bodyPr>
          <a:lstStyle/>
          <a:p>
            <a:pPr algn="l" defTabSz="1300460" hangingPunct="1"/>
            <a:r>
              <a:rPr lang="ru-RU" sz="2844" b="1" kern="1200" dirty="0" smtClean="0">
                <a:solidFill>
                  <a:srgbClr val="00359E"/>
                </a:solidFill>
                <a:latin typeface="Century Gothic" panose="020B0502020202020204" pitchFamily="34" charset="0"/>
                <a:ea typeface="+mn-ea"/>
                <a:cs typeface="+mn-cs"/>
              </a:rPr>
              <a:t>6</a:t>
            </a:r>
            <a:endParaRPr lang="ru-RU" sz="2844" b="1" kern="1200" dirty="0">
              <a:solidFill>
                <a:srgbClr val="00359E"/>
              </a:solidFill>
              <a:latin typeface="Century Gothic" panose="020B0502020202020204" pitchFamily="34" charset="0"/>
              <a:ea typeface="+mn-ea"/>
              <a:cs typeface="+mn-cs"/>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334" y="2838763"/>
            <a:ext cx="2971096" cy="2971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0633" y="5963747"/>
            <a:ext cx="4032497" cy="1015663"/>
          </a:xfrm>
          <a:prstGeom prst="rect">
            <a:avLst/>
          </a:prstGeom>
          <a:noFill/>
        </p:spPr>
        <p:txBody>
          <a:bodyPr wrap="square" rtlCol="0">
            <a:spAutoFit/>
          </a:bodyPr>
          <a:lstStyle/>
          <a:p>
            <a:pPr defTabSz="914400" hangingPunct="1"/>
            <a:r>
              <a:rPr lang="ru-RU" sz="2000" b="1" kern="1200" dirty="0">
                <a:solidFill>
                  <a:srgbClr val="002060"/>
                </a:solidFill>
                <a:latin typeface="Calibri"/>
                <a:ea typeface="+mn-ea"/>
                <a:cs typeface="+mn-cs"/>
              </a:rPr>
              <a:t>Спутники-близнецы </a:t>
            </a:r>
            <a:r>
              <a:rPr lang="en-US" sz="2000" b="1" kern="1200" dirty="0">
                <a:solidFill>
                  <a:srgbClr val="002060"/>
                </a:solidFill>
                <a:latin typeface="Calibri"/>
                <a:ea typeface="+mn-ea"/>
                <a:cs typeface="+mn-cs"/>
              </a:rPr>
              <a:t>GRACE</a:t>
            </a:r>
            <a:endParaRPr lang="ru-RU" sz="2000" b="1" kern="1200" dirty="0">
              <a:solidFill>
                <a:srgbClr val="002060"/>
              </a:solidFill>
              <a:latin typeface="Calibri"/>
              <a:ea typeface="+mn-ea"/>
              <a:cs typeface="+mn-cs"/>
            </a:endParaRPr>
          </a:p>
          <a:p>
            <a:pPr defTabSz="914400" hangingPunct="1"/>
            <a:r>
              <a:rPr lang="ru-RU" sz="2000" b="1" kern="1200" dirty="0" err="1">
                <a:solidFill>
                  <a:srgbClr val="002060"/>
                </a:solidFill>
                <a:latin typeface="Calibri"/>
                <a:ea typeface="+mn-ea"/>
                <a:cs typeface="+mn-cs"/>
              </a:rPr>
              <a:t>Gravity</a:t>
            </a:r>
            <a:r>
              <a:rPr lang="ru-RU" sz="2000" b="1" kern="1200" dirty="0">
                <a:solidFill>
                  <a:srgbClr val="002060"/>
                </a:solidFill>
                <a:latin typeface="Calibri"/>
                <a:ea typeface="+mn-ea"/>
                <a:cs typeface="+mn-cs"/>
              </a:rPr>
              <a:t> </a:t>
            </a:r>
            <a:r>
              <a:rPr lang="ru-RU" sz="2000" b="1" kern="1200" dirty="0" err="1">
                <a:solidFill>
                  <a:srgbClr val="002060"/>
                </a:solidFill>
                <a:latin typeface="Calibri"/>
                <a:ea typeface="+mn-ea"/>
                <a:cs typeface="+mn-cs"/>
              </a:rPr>
              <a:t>Recovery</a:t>
            </a:r>
            <a:r>
              <a:rPr lang="ru-RU" sz="2000" b="1" kern="1200" dirty="0">
                <a:solidFill>
                  <a:srgbClr val="002060"/>
                </a:solidFill>
                <a:latin typeface="Calibri"/>
                <a:ea typeface="+mn-ea"/>
                <a:cs typeface="+mn-cs"/>
              </a:rPr>
              <a:t> </a:t>
            </a:r>
            <a:r>
              <a:rPr lang="ru-RU" sz="2000" b="1" kern="1200" dirty="0" err="1">
                <a:solidFill>
                  <a:srgbClr val="002060"/>
                </a:solidFill>
                <a:latin typeface="Calibri"/>
                <a:ea typeface="+mn-ea"/>
                <a:cs typeface="+mn-cs"/>
              </a:rPr>
              <a:t>And</a:t>
            </a:r>
            <a:r>
              <a:rPr lang="ru-RU" sz="2000" b="1" kern="1200" dirty="0">
                <a:solidFill>
                  <a:srgbClr val="002060"/>
                </a:solidFill>
                <a:latin typeface="Calibri"/>
                <a:ea typeface="+mn-ea"/>
                <a:cs typeface="+mn-cs"/>
              </a:rPr>
              <a:t> </a:t>
            </a:r>
            <a:r>
              <a:rPr lang="ru-RU" sz="2000" b="1" kern="1200" dirty="0" err="1">
                <a:solidFill>
                  <a:srgbClr val="002060"/>
                </a:solidFill>
                <a:latin typeface="Calibri"/>
                <a:ea typeface="+mn-ea"/>
                <a:cs typeface="+mn-cs"/>
              </a:rPr>
              <a:t>Climate</a:t>
            </a:r>
            <a:r>
              <a:rPr lang="ru-RU" sz="2000" b="1" kern="1200" dirty="0">
                <a:solidFill>
                  <a:srgbClr val="002060"/>
                </a:solidFill>
                <a:latin typeface="Calibri"/>
                <a:ea typeface="+mn-ea"/>
                <a:cs typeface="+mn-cs"/>
              </a:rPr>
              <a:t> </a:t>
            </a:r>
            <a:r>
              <a:rPr lang="ru-RU" sz="2000" b="1" kern="1200" dirty="0" err="1" smtClean="0">
                <a:solidFill>
                  <a:srgbClr val="002060"/>
                </a:solidFill>
                <a:latin typeface="Calibri"/>
                <a:ea typeface="+mn-ea"/>
                <a:cs typeface="+mn-cs"/>
              </a:rPr>
              <a:t>Experiment</a:t>
            </a:r>
            <a:r>
              <a:rPr lang="ru-RU" sz="2000" b="1" kern="1200" dirty="0" smtClean="0">
                <a:solidFill>
                  <a:srgbClr val="002060"/>
                </a:solidFill>
                <a:latin typeface="Calibri"/>
                <a:ea typeface="+mn-ea"/>
                <a:cs typeface="+mn-cs"/>
              </a:rPr>
              <a:t> </a:t>
            </a:r>
            <a:r>
              <a:rPr lang="en-US" sz="2000" b="1" kern="1200" dirty="0" smtClean="0">
                <a:solidFill>
                  <a:srgbClr val="002060"/>
                </a:solidFill>
                <a:latin typeface="Calibri"/>
                <a:ea typeface="+mn-ea"/>
                <a:cs typeface="+mn-cs"/>
              </a:rPr>
              <a:t> </a:t>
            </a:r>
            <a:r>
              <a:rPr lang="ru-RU" sz="2000" b="1" kern="1200" dirty="0" smtClean="0">
                <a:solidFill>
                  <a:srgbClr val="002060"/>
                </a:solidFill>
                <a:latin typeface="Calibri"/>
                <a:ea typeface="+mn-ea"/>
                <a:cs typeface="+mn-cs"/>
              </a:rPr>
              <a:t>(2002-2017)</a:t>
            </a:r>
            <a:endParaRPr lang="ru-RU" sz="2000" b="1" kern="1200" dirty="0">
              <a:solidFill>
                <a:srgbClr val="002060"/>
              </a:solidFill>
              <a:latin typeface="Calibri"/>
              <a:ea typeface="+mn-ea"/>
              <a:cs typeface="+mn-cs"/>
            </a:endParaRPr>
          </a:p>
        </p:txBody>
      </p:sp>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79" t="5417" r="6646" b="5164"/>
          <a:stretch/>
        </p:blipFill>
        <p:spPr bwMode="auto">
          <a:xfrm>
            <a:off x="4402819" y="2705636"/>
            <a:ext cx="3172816" cy="318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574240" y="6009913"/>
            <a:ext cx="2829973" cy="923330"/>
          </a:xfrm>
          <a:prstGeom prst="rect">
            <a:avLst/>
          </a:prstGeom>
          <a:noFill/>
        </p:spPr>
        <p:txBody>
          <a:bodyPr wrap="square" rtlCol="0">
            <a:spAutoFit/>
          </a:bodyPr>
          <a:lstStyle/>
          <a:p>
            <a:pPr defTabSz="914400" hangingPunct="1"/>
            <a:r>
              <a:rPr lang="ru-RU" sz="1800" b="1" kern="1200" dirty="0">
                <a:solidFill>
                  <a:srgbClr val="002060"/>
                </a:solidFill>
                <a:latin typeface="Calibri"/>
                <a:ea typeface="+mn-ea"/>
                <a:cs typeface="+mn-cs"/>
              </a:rPr>
              <a:t>Визуализация гравитационной модели Земли по данным </a:t>
            </a:r>
            <a:r>
              <a:rPr lang="en-US" sz="1800" b="1" kern="1200" dirty="0">
                <a:solidFill>
                  <a:srgbClr val="002060"/>
                </a:solidFill>
                <a:latin typeface="Calibri"/>
                <a:ea typeface="+mn-ea"/>
                <a:cs typeface="+mn-cs"/>
              </a:rPr>
              <a:t>GRACE</a:t>
            </a:r>
            <a:endParaRPr lang="ru-RU" sz="1800" b="1" kern="1200" dirty="0">
              <a:solidFill>
                <a:srgbClr val="002060"/>
              </a:solidFill>
              <a:latin typeface="Calibri"/>
              <a:ea typeface="+mn-ea"/>
              <a:cs typeface="+mn-cs"/>
            </a:endParaRPr>
          </a:p>
        </p:txBody>
      </p:sp>
      <p:pic>
        <p:nvPicPr>
          <p:cNvPr id="3" name="Рисунок 2"/>
          <p:cNvPicPr>
            <a:picLocks noChangeAspect="1"/>
          </p:cNvPicPr>
          <p:nvPr/>
        </p:nvPicPr>
        <p:blipFill>
          <a:blip r:embed="rId5"/>
          <a:stretch>
            <a:fillRect/>
          </a:stretch>
        </p:blipFill>
        <p:spPr>
          <a:xfrm>
            <a:off x="8078877" y="2768929"/>
            <a:ext cx="4505527" cy="2736055"/>
          </a:xfrm>
          <a:prstGeom prst="rect">
            <a:avLst/>
          </a:prstGeom>
        </p:spPr>
      </p:pic>
      <p:sp>
        <p:nvSpPr>
          <p:cNvPr id="19" name="Прямоугольник 18"/>
          <p:cNvSpPr/>
          <p:nvPr/>
        </p:nvSpPr>
        <p:spPr>
          <a:xfrm>
            <a:off x="8118597" y="5809859"/>
            <a:ext cx="4531678" cy="1169551"/>
          </a:xfrm>
          <a:prstGeom prst="rect">
            <a:avLst/>
          </a:prstGeom>
        </p:spPr>
        <p:txBody>
          <a:bodyPr wrap="square">
            <a:spAutoFit/>
          </a:bodyPr>
          <a:lstStyle/>
          <a:p>
            <a:r>
              <a:rPr lang="en-US" altLang="ru-RU" sz="2200" b="1" i="1" dirty="0" smtClean="0">
                <a:solidFill>
                  <a:srgbClr val="C00000"/>
                </a:solidFill>
                <a:latin typeface="Bookman Old Style" panose="02050604050505020204" pitchFamily="18" charset="0"/>
              </a:rPr>
              <a:t>GRACE</a:t>
            </a:r>
            <a:r>
              <a:rPr lang="ru-RU" altLang="ru-RU" sz="2200" b="1" i="1" dirty="0" smtClean="0">
                <a:solidFill>
                  <a:srgbClr val="C00000"/>
                </a:solidFill>
                <a:latin typeface="Bookman Old Style" panose="02050604050505020204" pitchFamily="18" charset="0"/>
              </a:rPr>
              <a:t> </a:t>
            </a:r>
            <a:r>
              <a:rPr lang="en-US" altLang="ru-RU" sz="2200" b="1" i="1" dirty="0" smtClean="0">
                <a:solidFill>
                  <a:srgbClr val="C00000"/>
                </a:solidFill>
                <a:latin typeface="Bookman Old Style" panose="02050604050505020204" pitchFamily="18" charset="0"/>
              </a:rPr>
              <a:t>FO - </a:t>
            </a:r>
            <a:r>
              <a:rPr lang="en-US" sz="1600" b="1" dirty="0">
                <a:solidFill>
                  <a:srgbClr val="002060"/>
                </a:solidFill>
                <a:latin typeface="Calibri" panose="020F0502020204030204" pitchFamily="34" charset="0"/>
              </a:rPr>
              <a:t>A joint U.S./German space mission to track the continuous movement</a:t>
            </a:r>
          </a:p>
          <a:p>
            <a:r>
              <a:rPr lang="en-US" sz="1600" b="1" dirty="0">
                <a:solidFill>
                  <a:srgbClr val="002060"/>
                </a:solidFill>
                <a:latin typeface="Calibri" panose="020F0502020204030204" pitchFamily="34" charset="0"/>
              </a:rPr>
              <a:t> of water and other changes in Earth’s mass successfully launched </a:t>
            </a:r>
            <a:r>
              <a:rPr lang="ru-RU" sz="1600" b="1" dirty="0">
                <a:solidFill>
                  <a:srgbClr val="FF0000"/>
                </a:solidFill>
                <a:latin typeface="Calibri" panose="020F0502020204030204" pitchFamily="34" charset="0"/>
              </a:rPr>
              <a:t>22 </a:t>
            </a:r>
            <a:r>
              <a:rPr lang="en-US" sz="1600" b="1" dirty="0">
                <a:solidFill>
                  <a:srgbClr val="FF0000"/>
                </a:solidFill>
                <a:latin typeface="Calibri" panose="020F0502020204030204" pitchFamily="34" charset="0"/>
              </a:rPr>
              <a:t>May 2018</a:t>
            </a:r>
            <a:endParaRPr lang="ru-RU" sz="1600" b="1" dirty="0">
              <a:solidFill>
                <a:srgbClr val="FF0000"/>
              </a:solidFill>
              <a:latin typeface="Calibri" panose="020F0502020204030204" pitchFamily="34" charset="0"/>
            </a:endParaRPr>
          </a:p>
        </p:txBody>
      </p:sp>
      <p:grpSp>
        <p:nvGrpSpPr>
          <p:cNvPr id="20" name="Group 7"/>
          <p:cNvGrpSpPr>
            <a:grpSpLocks/>
          </p:cNvGrpSpPr>
          <p:nvPr/>
        </p:nvGrpSpPr>
        <p:grpSpPr bwMode="auto">
          <a:xfrm>
            <a:off x="541519" y="7214409"/>
            <a:ext cx="11959207" cy="2213196"/>
            <a:chOff x="-987" y="3013"/>
            <a:chExt cx="6033" cy="1432"/>
          </a:xfrm>
        </p:grpSpPr>
        <p:sp>
          <p:nvSpPr>
            <p:cNvPr id="21" name="Text Box 8"/>
            <p:cNvSpPr txBox="1">
              <a:spLocks noChangeArrowheads="1"/>
            </p:cNvSpPr>
            <p:nvPr/>
          </p:nvSpPr>
          <p:spPr bwMode="auto">
            <a:xfrm>
              <a:off x="-987" y="3013"/>
              <a:ext cx="6033" cy="8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GRACE </a:t>
              </a:r>
              <a:r>
                <a:rPr kumimoji="0" lang="ru-RU"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 эксперимент по исследованию гравитационного поля и климата, </a:t>
              </a:r>
              <a:r>
                <a:rPr kumimoji="0" lang="ru-RU" sz="20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charset="0"/>
                </a:rPr>
                <a:t>два </a:t>
              </a:r>
              <a:r>
                <a:rPr kumimoji="0" lang="ru-RU"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спутника – близнеца, разработанные NASA/DLR, запущены с космодрома Плесецк  17 марта 2002 г. Спутники следуют один за другим на расстоянии ~220 км по околополярной орбите на высоте ~500 км, покрывая Землю за </a:t>
              </a:r>
              <a:r>
                <a:rPr kumimoji="0" lang="en-US"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~30 </a:t>
              </a:r>
              <a:r>
                <a:rPr kumimoji="0" lang="ru-RU"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суток.</a:t>
              </a:r>
            </a:p>
          </p:txBody>
        </p:sp>
        <p:sp>
          <p:nvSpPr>
            <p:cNvPr id="22" name="Rectangle 9"/>
            <p:cNvSpPr>
              <a:spLocks noChangeArrowheads="1"/>
            </p:cNvSpPr>
            <p:nvPr/>
          </p:nvSpPr>
          <p:spPr bwMode="auto">
            <a:xfrm>
              <a:off x="-987" y="3788"/>
              <a:ext cx="6033" cy="6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spAutoFit/>
            </a:bodyPr>
            <a:ls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rPr>
                <a:t>Основными измеряемыми величинами являются расстояние между спутниками и его изменения под влиянием ускорений, обусловленных пролетами над притягивающими массами</a:t>
              </a:r>
              <a:r>
                <a:rPr kumimoji="0" lang="ru-RU" sz="20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charset="0"/>
                </a:rPr>
                <a:t>.</a:t>
              </a:r>
              <a:r>
                <a:rPr kumimoji="0" lang="en-US" sz="20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charset="0"/>
                </a:rPr>
                <a:t> </a:t>
              </a:r>
              <a:r>
                <a:rPr kumimoji="0" lang="ru-RU" sz="20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charset="0"/>
                </a:rPr>
                <a:t>Миссия была продлена до 2017 г.</a:t>
              </a:r>
              <a:endParaRPr kumimoji="0" lang="ru-RU" sz="2000" b="1" i="0" u="none" strike="noStrike" kern="1200" cap="none" spc="0" normalizeH="0" baseline="0" noProof="0" dirty="0">
                <a:ln>
                  <a:noFill/>
                </a:ln>
                <a:solidFill>
                  <a:sysClr val="windowText" lastClr="000000"/>
                </a:solidFill>
                <a:effectLst/>
                <a:uLnTx/>
                <a:uFillTx/>
                <a:latin typeface="Calibri" pitchFamily="34" charset="0"/>
                <a:ea typeface="+mn-ea"/>
                <a:cs typeface="Arial" charset="0"/>
              </a:endParaRPr>
            </a:p>
          </p:txBody>
        </p:sp>
      </p:grpSp>
    </p:spTree>
    <p:extLst>
      <p:ext uri="{BB962C8B-B14F-4D97-AF65-F5344CB8AC3E}">
        <p14:creationId xmlns:p14="http://schemas.microsoft.com/office/powerpoint/2010/main" val="41327783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l" defTabSz="1300460" fontAlgn="base" hangingPunct="1">
              <a:spcBef>
                <a:spcPct val="0"/>
              </a:spcBef>
              <a:spcAft>
                <a:spcPct val="0"/>
              </a:spcAft>
              <a:defRPr/>
            </a:pPr>
            <a:endParaRPr lang="ru-RU" altLang="ru-RU" sz="2560" kern="1200">
              <a:solidFill>
                <a:prstClr val="black"/>
              </a:solidFill>
              <a:ea typeface="+mn-ea"/>
            </a:endParaRPr>
          </a:p>
        </p:txBody>
      </p:sp>
      <p:pic>
        <p:nvPicPr>
          <p:cNvPr id="6" name="Объект 5"/>
          <p:cNvPicPr>
            <a:picLocks noGrp="1" noChangeAspect="1"/>
          </p:cNvPicPr>
          <p:nvPr>
            <p:ph idx="1"/>
          </p:nvPr>
        </p:nvPicPr>
        <p:blipFill>
          <a:blip r:embed="rId3"/>
          <a:stretch>
            <a:fillRect/>
          </a:stretch>
        </p:blipFill>
        <p:spPr>
          <a:xfrm>
            <a:off x="377283" y="6264322"/>
            <a:ext cx="6514285" cy="2958705"/>
          </a:xfrm>
          <a:prstGeom prst="rect">
            <a:avLst/>
          </a:prstGeom>
        </p:spPr>
      </p:pic>
      <p:sp>
        <p:nvSpPr>
          <p:cNvPr id="9" name="Прямоугольник 8"/>
          <p:cNvSpPr/>
          <p:nvPr/>
        </p:nvSpPr>
        <p:spPr>
          <a:xfrm>
            <a:off x="7275400" y="6620289"/>
            <a:ext cx="5140767" cy="2246769"/>
          </a:xfrm>
          <a:prstGeom prst="rect">
            <a:avLst/>
          </a:prstGeom>
        </p:spPr>
        <p:txBody>
          <a:bodyPr wrap="square">
            <a:spAutoFit/>
          </a:bodyPr>
          <a:lstStyle/>
          <a:p>
            <a:pPr algn="just" defTabSz="638942" eaLnBrk="0" fontAlgn="base">
              <a:spcBef>
                <a:spcPct val="0"/>
              </a:spcBef>
              <a:spcAft>
                <a:spcPct val="0"/>
              </a:spcAft>
            </a:pPr>
            <a:r>
              <a:rPr lang="ru-RU" altLang="ru-RU" sz="2000" b="1" kern="1200" dirty="0">
                <a:solidFill>
                  <a:srgbClr val="002060"/>
                </a:solidFill>
                <a:latin typeface="Arial" panose="020B0604020202020204" pitchFamily="34" charset="0"/>
                <a:cs typeface="Times New Roman" panose="02020603050405020304" pitchFamily="18" charset="0"/>
              </a:rPr>
              <a:t>Среднемесячные суммарные </a:t>
            </a:r>
            <a:r>
              <a:rPr lang="ru-RU" altLang="ru-RU" sz="2000" b="1" kern="1200" dirty="0" err="1">
                <a:solidFill>
                  <a:srgbClr val="002060"/>
                </a:solidFill>
                <a:latin typeface="Arial" panose="020B0604020202020204" pitchFamily="34" charset="0"/>
                <a:cs typeface="Times New Roman" panose="02020603050405020304" pitchFamily="18" charset="0"/>
              </a:rPr>
              <a:t>влагозапасы</a:t>
            </a:r>
            <a:r>
              <a:rPr lang="ru-RU" altLang="ru-RU" sz="2000" b="1" kern="1200" dirty="0">
                <a:solidFill>
                  <a:srgbClr val="002060"/>
                </a:solidFill>
                <a:latin typeface="Arial" panose="020B0604020202020204" pitchFamily="34" charset="0"/>
                <a:cs typeface="Times New Roman" panose="02020603050405020304" pitchFamily="18" charset="0"/>
              </a:rPr>
              <a:t> по данным </a:t>
            </a:r>
            <a:r>
              <a:rPr lang="ru-RU" altLang="ru-RU" sz="2000" b="1" kern="1200" dirty="0">
                <a:solidFill>
                  <a:srgbClr val="FF0000"/>
                </a:solidFill>
                <a:latin typeface="Arial" panose="020B0604020202020204" pitchFamily="34" charset="0"/>
                <a:cs typeface="Times New Roman" panose="02020603050405020304" pitchFamily="18" charset="0"/>
              </a:rPr>
              <a:t>GRACE</a:t>
            </a:r>
            <a:r>
              <a:rPr lang="ru-RU" altLang="ru-RU" sz="2000" b="1" kern="1200" dirty="0">
                <a:solidFill>
                  <a:srgbClr val="002060"/>
                </a:solidFill>
                <a:latin typeface="Arial" panose="020B0604020202020204" pitchFamily="34" charset="0"/>
                <a:cs typeface="Times New Roman" panose="02020603050405020304" pitchFamily="18" charset="0"/>
              </a:rPr>
              <a:t> (1), модели ECOMAG (2), </a:t>
            </a:r>
            <a:r>
              <a:rPr lang="ru-RU" altLang="ru-RU" sz="2000" b="1" kern="1200" dirty="0" err="1">
                <a:solidFill>
                  <a:srgbClr val="002060"/>
                </a:solidFill>
                <a:latin typeface="Arial" panose="020B0604020202020204" pitchFamily="34" charset="0"/>
                <a:cs typeface="Times New Roman" panose="02020603050405020304" pitchFamily="18" charset="0"/>
              </a:rPr>
              <a:t>снегозапасы</a:t>
            </a:r>
            <a:r>
              <a:rPr lang="ru-RU" altLang="ru-RU" sz="2000" b="1" kern="1200" dirty="0">
                <a:solidFill>
                  <a:srgbClr val="002060"/>
                </a:solidFill>
                <a:latin typeface="Arial" panose="020B0604020202020204" pitchFamily="34" charset="0"/>
                <a:cs typeface="Times New Roman" panose="02020603050405020304" pitchFamily="18" charset="0"/>
              </a:rPr>
              <a:t> по данным модели ECOMAG (3) и общие </a:t>
            </a:r>
            <a:r>
              <a:rPr lang="ru-RU" altLang="ru-RU" sz="2000" b="1" kern="1200" dirty="0" err="1">
                <a:solidFill>
                  <a:srgbClr val="002060"/>
                </a:solidFill>
                <a:latin typeface="Arial" panose="020B0604020202020204" pitchFamily="34" charset="0"/>
                <a:cs typeface="Times New Roman" panose="02020603050405020304" pitchFamily="18" charset="0"/>
              </a:rPr>
              <a:t>влагозапасы</a:t>
            </a:r>
            <a:r>
              <a:rPr lang="ru-RU" altLang="ru-RU" sz="2000" b="1" kern="1200" dirty="0">
                <a:solidFill>
                  <a:srgbClr val="002060"/>
                </a:solidFill>
                <a:latin typeface="Arial" panose="020B0604020202020204" pitchFamily="34" charset="0"/>
                <a:cs typeface="Times New Roman" panose="02020603050405020304" pitchFamily="18" charset="0"/>
              </a:rPr>
              <a:t> за исключением снега по данным модели ECOMAG (4) в бассейне </a:t>
            </a:r>
            <a:r>
              <a:rPr lang="ru-RU" altLang="ru-RU" sz="2000" b="1" kern="1200" dirty="0">
                <a:solidFill>
                  <a:srgbClr val="C00000"/>
                </a:solidFill>
                <a:latin typeface="Arial" panose="020B0604020202020204" pitchFamily="34" charset="0"/>
                <a:cs typeface="Times New Roman" panose="02020603050405020304" pitchFamily="18" charset="0"/>
              </a:rPr>
              <a:t>Северной Двины</a:t>
            </a:r>
          </a:p>
        </p:txBody>
      </p:sp>
      <p:pic>
        <p:nvPicPr>
          <p:cNvPr id="10" name="Picture 2" descr="D:\google\GeoEnvSus\карты и графики\Fig 2A_рус.jpg"/>
          <p:cNvPicPr>
            <a:picLocks noChangeAspect="1" noChangeArrowheads="1"/>
          </p:cNvPicPr>
          <p:nvPr/>
        </p:nvPicPr>
        <p:blipFill rotWithShape="1">
          <a:blip r:embed="rId4" cstate="print"/>
          <a:srcRect b="25075"/>
          <a:stretch/>
        </p:blipFill>
        <p:spPr bwMode="auto">
          <a:xfrm>
            <a:off x="397250" y="426654"/>
            <a:ext cx="6494318" cy="5603014"/>
          </a:xfrm>
          <a:prstGeom prst="rect">
            <a:avLst/>
          </a:prstGeom>
          <a:noFill/>
        </p:spPr>
      </p:pic>
      <p:sp>
        <p:nvSpPr>
          <p:cNvPr id="11" name="Прямоугольник 10"/>
          <p:cNvSpPr/>
          <p:nvPr/>
        </p:nvSpPr>
        <p:spPr>
          <a:xfrm>
            <a:off x="7838748" y="3062363"/>
            <a:ext cx="4146223" cy="2718436"/>
          </a:xfrm>
          <a:prstGeom prst="rect">
            <a:avLst/>
          </a:prstGeom>
        </p:spPr>
        <p:txBody>
          <a:bodyPr wrap="square">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Северная Двина (а</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a:t>
            </a: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Мезень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(б</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 </a:t>
            </a: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Печора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(в</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 </a:t>
            </a: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Нева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(г</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a:t>
            </a: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Ока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(д</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 </a:t>
            </a:r>
          </a:p>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Дон </a:t>
            </a:r>
            <a:r>
              <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rPr>
              <a:t>(</a:t>
            </a:r>
            <a:r>
              <a:rPr kumimoji="0" lang="ru-RU" sz="2844"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pitchFamily="34" charset="0"/>
                <a:sym typeface="Helvetica Light"/>
              </a:rPr>
              <a:t>е)</a:t>
            </a:r>
            <a:endParaRPr kumimoji="0" lang="ru-RU" sz="2844"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itchFamily="34" charset="0"/>
              <a:sym typeface="Helvetica Light"/>
            </a:endParaRPr>
          </a:p>
        </p:txBody>
      </p:sp>
      <p:sp>
        <p:nvSpPr>
          <p:cNvPr id="12" name="Прямоугольник 2"/>
          <p:cNvSpPr>
            <a:spLocks noChangeArrowheads="1"/>
          </p:cNvSpPr>
          <p:nvPr/>
        </p:nvSpPr>
        <p:spPr bwMode="auto">
          <a:xfrm>
            <a:off x="6753641" y="366534"/>
            <a:ext cx="5278974" cy="1754326"/>
          </a:xfrm>
          <a:prstGeom prst="rect">
            <a:avLst/>
          </a:prstGeom>
          <a:noFill/>
          <a:ln w="9525">
            <a:noFill/>
            <a:miter lim="800000"/>
            <a:headEnd/>
            <a:tailEnd/>
          </a:ln>
        </p:spPr>
        <p:txBody>
          <a:bodyPr wrap="square">
            <a:spAutoFit/>
          </a:bodyPr>
          <a:lstStyle/>
          <a:p>
            <a:pPr marL="0" marR="0" lvl="0" indent="0" algn="ctr" defTabSz="1300460" rtl="0" eaLnBrk="1" fontAlgn="base" latinLnBrk="0" hangingPunct="1">
              <a:lnSpc>
                <a:spcPct val="100000"/>
              </a:lnSpc>
              <a:spcBef>
                <a:spcPct val="0"/>
              </a:spcBef>
              <a:spcAft>
                <a:spcPct val="0"/>
              </a:spcAft>
              <a:buClrTx/>
              <a:buSzTx/>
              <a:buFontTx/>
              <a:buNone/>
              <a:tabLst/>
              <a:defRPr/>
            </a:pPr>
            <a:r>
              <a:rPr kumimoji="0" lang="ru-RU"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rPr>
              <a:t>Зависимость расходов воды от </a:t>
            </a:r>
            <a:r>
              <a:rPr kumimoji="0" lang="ru-RU"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charset="0"/>
                <a:sym typeface="Helvetica Light"/>
              </a:rPr>
              <a:t>влагозапасов</a:t>
            </a:r>
            <a:endParaRPr kumimoji="0" lang="ru-RU"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13" name="Прямоугольник 12"/>
          <p:cNvSpPr/>
          <p:nvPr/>
        </p:nvSpPr>
        <p:spPr>
          <a:xfrm>
            <a:off x="7387878" y="2326603"/>
            <a:ext cx="2557110" cy="530017"/>
          </a:xfrm>
          <a:prstGeom prst="rect">
            <a:avLst/>
          </a:prstGeom>
        </p:spPr>
        <p:txBody>
          <a:bodyPr wrap="none">
            <a:spAutoFit/>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kumimoji="0" lang="ru-RU"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R</a:t>
            </a:r>
            <a:r>
              <a:rPr kumimoji="0" lang="ru-RU" sz="2844"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a:t>
            </a:r>
            <a:r>
              <a:rPr kumimoji="0" lang="en-US" sz="2844"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itchFamily="34" charset="0"/>
                <a:sym typeface="Helvetica Light"/>
              </a:rPr>
              <a:t>a</a:t>
            </a:r>
            <a:r>
              <a:rPr kumimoji="0" lang="en-US" sz="2844" b="1" i="1" u="none" strike="noStrike" kern="1200" cap="none" spc="0" normalizeH="0" baseline="-25000" noProof="0" dirty="0" err="1">
                <a:ln>
                  <a:noFill/>
                </a:ln>
                <a:solidFill>
                  <a:prstClr val="black"/>
                </a:solidFill>
                <a:effectLst/>
                <a:uLnTx/>
                <a:uFillTx/>
                <a:latin typeface="Century Gothic" panose="020B0502020202020204" pitchFamily="34" charset="0"/>
                <a:ea typeface="+mn-ea"/>
                <a:cs typeface="Arial" pitchFamily="34" charset="0"/>
                <a:sym typeface="Helvetica Light"/>
              </a:rPr>
              <a:t>lin</a:t>
            </a:r>
            <a:r>
              <a:rPr kumimoji="0" lang="ru-RU" sz="2844"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 </a:t>
            </a:r>
            <a:r>
              <a:rPr kumimoji="0" lang="ru-RU"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TWS</a:t>
            </a:r>
            <a:r>
              <a:rPr kumimoji="0" lang="ru-RU" sz="2844"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 +</a:t>
            </a:r>
            <a:r>
              <a:rPr kumimoji="0" lang="en-US"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b</a:t>
            </a:r>
            <a:endParaRPr kumimoji="0" lang="ru-RU"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endParaRPr>
          </a:p>
        </p:txBody>
      </p:sp>
      <p:sp>
        <p:nvSpPr>
          <p:cNvPr id="14" name="Прямоугольник 13"/>
          <p:cNvSpPr/>
          <p:nvPr/>
        </p:nvSpPr>
        <p:spPr>
          <a:xfrm>
            <a:off x="10650488" y="2295394"/>
            <a:ext cx="1864613" cy="530017"/>
          </a:xfrm>
          <a:prstGeom prst="rect">
            <a:avLst/>
          </a:prstGeom>
        </p:spPr>
        <p:txBody>
          <a:bodyPr wrap="none">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itchFamily="34" charset="0"/>
                <a:sym typeface="Helvetica Light"/>
              </a:rPr>
              <a:t>R=k</a:t>
            </a:r>
            <a:r>
              <a:rPr kumimoji="0" lang="ru-RU"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rPr>
              <a:t>∙ </a:t>
            </a:r>
            <a:r>
              <a:rPr kumimoji="0" lang="ru-RU" sz="2844" b="1"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itchFamily="34" charset="0"/>
                <a:sym typeface="Helvetica Light"/>
              </a:rPr>
              <a:t>TWS</a:t>
            </a:r>
            <a:r>
              <a:rPr kumimoji="0" lang="ru-RU" sz="2844" b="1" i="1" u="none" strike="noStrike" kern="1200" cap="none" spc="0" normalizeH="0" baseline="30000" noProof="0" dirty="0" err="1">
                <a:ln>
                  <a:noFill/>
                </a:ln>
                <a:solidFill>
                  <a:prstClr val="black"/>
                </a:solidFill>
                <a:effectLst/>
                <a:uLnTx/>
                <a:uFillTx/>
                <a:latin typeface="Century Gothic" panose="020B0502020202020204" pitchFamily="34" charset="0"/>
                <a:ea typeface="+mn-ea"/>
                <a:cs typeface="Arial" pitchFamily="34" charset="0"/>
                <a:sym typeface="Helvetica Light"/>
              </a:rPr>
              <a:t>α</a:t>
            </a:r>
            <a:endParaRPr kumimoji="0" lang="ru-RU" sz="2844"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itchFamily="34" charset="0"/>
              <a:sym typeface="Helvetica Light"/>
            </a:endParaRPr>
          </a:p>
        </p:txBody>
      </p:sp>
      <p:sp>
        <p:nvSpPr>
          <p:cNvPr id="15" name="TextBox 14"/>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7</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3772188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4"/>
          <a:stretch>
            <a:fillRect/>
          </a:stretch>
        </p:blipFill>
        <p:spPr>
          <a:xfrm>
            <a:off x="169247" y="138882"/>
            <a:ext cx="12723455" cy="9504488"/>
          </a:xfrm>
          <a:prstGeom prst="rect">
            <a:avLst/>
          </a:prstGeom>
        </p:spPr>
      </p:pic>
      <p:pic>
        <p:nvPicPr>
          <p:cNvPr id="2" name="Рисунок 1"/>
          <p:cNvPicPr>
            <a:picLocks noChangeAspect="1"/>
          </p:cNvPicPr>
          <p:nvPr/>
        </p:nvPicPr>
        <p:blipFill rotWithShape="1">
          <a:blip r:embed="rId5"/>
          <a:srcRect t="25139" b="25307"/>
          <a:stretch/>
        </p:blipFill>
        <p:spPr>
          <a:xfrm>
            <a:off x="642121" y="609601"/>
            <a:ext cx="8330344" cy="4038600"/>
          </a:xfrm>
          <a:prstGeom prst="rect">
            <a:avLst/>
          </a:prstGeom>
        </p:spPr>
      </p:pic>
      <p:sp>
        <p:nvSpPr>
          <p:cNvPr id="7" name="Прямоугольник 6"/>
          <p:cNvSpPr/>
          <p:nvPr/>
        </p:nvSpPr>
        <p:spPr>
          <a:xfrm>
            <a:off x="1440215" y="344138"/>
            <a:ext cx="2677592" cy="486287"/>
          </a:xfrm>
          <a:prstGeom prst="rect">
            <a:avLst/>
          </a:prstGeom>
        </p:spPr>
        <p:txBody>
          <a:bodyPr wrap="none">
            <a:spAutoFit/>
          </a:body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ru-RU" sz="256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Печора-</a:t>
            </a:r>
            <a:r>
              <a:rPr kumimoji="0" lang="ru-RU" sz="256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Оксино</a:t>
            </a:r>
            <a:endParaRPr kumimoji="0" lang="ru-RU" sz="256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Helvetica Light"/>
            </a:endParaRPr>
          </a:p>
        </p:txBody>
      </p:sp>
      <p:sp>
        <p:nvSpPr>
          <p:cNvPr id="8" name="Прямоугольник 7"/>
          <p:cNvSpPr/>
          <p:nvPr/>
        </p:nvSpPr>
        <p:spPr>
          <a:xfrm>
            <a:off x="5241818" y="389840"/>
            <a:ext cx="3584058" cy="486287"/>
          </a:xfrm>
          <a:prstGeom prst="rect">
            <a:avLst/>
          </a:prstGeom>
        </p:spPr>
        <p:txBody>
          <a:bodyPr wrap="none">
            <a:spAutoFit/>
          </a:body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ru-RU" sz="256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Нева-Новосаратовка</a:t>
            </a:r>
            <a:endParaRPr kumimoji="0" lang="ru-RU" sz="256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Helvetica Light"/>
            </a:endParaRPr>
          </a:p>
        </p:txBody>
      </p:sp>
      <p:sp>
        <p:nvSpPr>
          <p:cNvPr id="9" name="Прямоугольник 8"/>
          <p:cNvSpPr/>
          <p:nvPr/>
        </p:nvSpPr>
        <p:spPr>
          <a:xfrm>
            <a:off x="1718416" y="2668707"/>
            <a:ext cx="2411366" cy="486287"/>
          </a:xfrm>
          <a:prstGeom prst="rect">
            <a:avLst/>
          </a:prstGeom>
        </p:spPr>
        <p:txBody>
          <a:bodyPr wrap="none">
            <a:spAutoFit/>
          </a:body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ru-RU" sz="256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Ока-Горбатов</a:t>
            </a:r>
            <a:endParaRPr kumimoji="0" lang="ru-RU" sz="256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Helvetica Light"/>
            </a:endParaRPr>
          </a:p>
        </p:txBody>
      </p:sp>
      <p:sp>
        <p:nvSpPr>
          <p:cNvPr id="10" name="Прямоугольник 9"/>
          <p:cNvSpPr/>
          <p:nvPr/>
        </p:nvSpPr>
        <p:spPr>
          <a:xfrm>
            <a:off x="5594671" y="2594081"/>
            <a:ext cx="2878352" cy="486287"/>
          </a:xfrm>
          <a:prstGeom prst="rect">
            <a:avLst/>
          </a:prstGeom>
        </p:spPr>
        <p:txBody>
          <a:bodyPr wrap="none">
            <a:spAutoFit/>
          </a:bodyPr>
          <a:lstStyle/>
          <a:p>
            <a:pPr marL="0" marR="0" lvl="0" indent="0" algn="l" defTabSz="1300460" rtl="0" eaLnBrk="0" fontAlgn="base" latinLnBrk="0" hangingPunct="0">
              <a:lnSpc>
                <a:spcPct val="100000"/>
              </a:lnSpc>
              <a:spcBef>
                <a:spcPct val="0"/>
              </a:spcBef>
              <a:spcAft>
                <a:spcPct val="0"/>
              </a:spcAft>
              <a:buClrTx/>
              <a:buSzTx/>
              <a:buFontTx/>
              <a:buNone/>
              <a:tabLst/>
              <a:defRPr/>
            </a:pPr>
            <a:r>
              <a:rPr kumimoji="0" lang="ru-RU" sz="256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Дон-</a:t>
            </a:r>
            <a:r>
              <a:rPr kumimoji="0" lang="ru-RU" sz="256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sym typeface="Helvetica Light"/>
              </a:rPr>
              <a:t>Беляевский</a:t>
            </a:r>
            <a:endParaRPr kumimoji="0" lang="ru-RU" sz="256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Helvetica Light"/>
            </a:endParaRPr>
          </a:p>
        </p:txBody>
      </p:sp>
      <p:sp>
        <p:nvSpPr>
          <p:cNvPr id="15" name="Прямоугольник 2"/>
          <p:cNvSpPr>
            <a:spLocks noChangeArrowheads="1"/>
          </p:cNvSpPr>
          <p:nvPr/>
        </p:nvSpPr>
        <p:spPr bwMode="auto">
          <a:xfrm>
            <a:off x="9296456" y="894639"/>
            <a:ext cx="3486412" cy="3046988"/>
          </a:xfrm>
          <a:prstGeom prst="rect">
            <a:avLst/>
          </a:prstGeom>
          <a:noFill/>
          <a:ln w="9525">
            <a:noFill/>
            <a:miter lim="800000"/>
            <a:headEnd/>
            <a:tailEnd/>
          </a:ln>
        </p:spPr>
        <p:txBody>
          <a:bodyPr wrap="square">
            <a:spAutoFit/>
          </a:bodyPr>
          <a:lstStyle/>
          <a:p>
            <a:pPr marL="0" marR="0" lvl="0" indent="0" algn="l" defTabSz="130046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Изменение месячных </a:t>
            </a:r>
            <a:r>
              <a:rPr kumimoji="0" lang="ru-RU" sz="3200" b="1" i="0" u="none" strike="noStrike" kern="1200" cap="none" spc="0" normalizeH="0" baseline="0" noProof="0" dirty="0" err="1" smtClean="0">
                <a:ln>
                  <a:noFill/>
                </a:ln>
                <a:solidFill>
                  <a:srgbClr val="C00000"/>
                </a:solidFill>
                <a:effectLst/>
                <a:uLnTx/>
                <a:uFillTx/>
                <a:latin typeface="Century Gothic" panose="020B0502020202020204" pitchFamily="34" charset="0"/>
                <a:ea typeface="+mn-ea"/>
                <a:cs typeface="Arial" charset="0"/>
                <a:sym typeface="Helvetica Light"/>
              </a:rPr>
              <a:t>влагозапасов</a:t>
            </a:r>
            <a:r>
              <a:rPr kumimoji="0" lang="ru-RU" sz="3200"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 для крупнейших бассейнов ЕТР</a:t>
            </a:r>
            <a:endParaRPr kumimoji="0" lang="ru-RU" sz="32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charset="0"/>
              <a:sym typeface="Helvetica Light"/>
            </a:endParaRPr>
          </a:p>
        </p:txBody>
      </p:sp>
      <p:sp>
        <p:nvSpPr>
          <p:cNvPr id="16" name="TextBox 15"/>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8</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pic>
        <p:nvPicPr>
          <p:cNvPr id="14" name="Рисунок 1"/>
          <p:cNvPicPr>
            <a:picLocks noChangeAspect="1" noChangeArrowheads="1"/>
          </p:cNvPicPr>
          <p:nvPr/>
        </p:nvPicPr>
        <p:blipFill rotWithShape="1">
          <a:blip r:embed="rId6">
            <a:extLst>
              <a:ext uri="{28A0092B-C50C-407E-A947-70E740481C1C}">
                <a14:useLocalDpi xmlns:a14="http://schemas.microsoft.com/office/drawing/2010/main" val="0"/>
              </a:ext>
            </a:extLst>
          </a:blip>
          <a:srcRect t="32141" r="51919" b="35709"/>
          <a:stretch/>
        </p:blipFill>
        <p:spPr bwMode="auto">
          <a:xfrm>
            <a:off x="379189" y="4770698"/>
            <a:ext cx="5715011" cy="358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8" descr="1.tif"/>
          <p:cNvPicPr>
            <a:picLocks noChangeAspect="1"/>
          </p:cNvPicPr>
          <p:nvPr/>
        </p:nvPicPr>
        <p:blipFill>
          <a:blip r:embed="rId7">
            <a:extLst>
              <a:ext uri="{28A0092B-C50C-407E-A947-70E740481C1C}">
                <a14:useLocalDpi xmlns:a14="http://schemas.microsoft.com/office/drawing/2010/main" val="0"/>
              </a:ext>
            </a:extLst>
          </a:blip>
          <a:srcRect t="972" b="73749"/>
          <a:stretch>
            <a:fillRect/>
          </a:stretch>
        </p:blipFill>
        <p:spPr bwMode="auto">
          <a:xfrm>
            <a:off x="6094200" y="5060149"/>
            <a:ext cx="6404512" cy="339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1819" y="8233360"/>
            <a:ext cx="5572381" cy="1274195"/>
          </a:xfrm>
          <a:prstGeom prst="rect">
            <a:avLst/>
          </a:prstGeom>
          <a:noFill/>
        </p:spPr>
        <p:txBody>
          <a:bodyPr wrap="square" rtlCol="0">
            <a:spAutoFit/>
          </a:bodyPr>
          <a:lstStyle/>
          <a:p>
            <a:pPr defTabSz="1300460" eaLnBrk="0" fontAlgn="base">
              <a:spcBef>
                <a:spcPct val="0"/>
              </a:spcBef>
              <a:spcAft>
                <a:spcPct val="0"/>
              </a:spcAft>
              <a:defRPr/>
            </a:pPr>
            <a:r>
              <a:rPr lang="ru-RU" sz="2560" b="1" kern="1200" dirty="0">
                <a:solidFill>
                  <a:srgbClr val="002060"/>
                </a:solidFill>
                <a:latin typeface="Arial" panose="020B0604020202020204" pitchFamily="34" charset="0"/>
                <a:ea typeface="+mn-ea"/>
                <a:cs typeface="Arial" panose="020B0604020202020204" pitchFamily="34" charset="0"/>
              </a:rPr>
              <a:t>Экстремально высокое снегонакопление </a:t>
            </a:r>
            <a:r>
              <a:rPr lang="ru-RU" sz="2560" b="1" kern="1200" dirty="0" smtClean="0">
                <a:solidFill>
                  <a:srgbClr val="002060"/>
                </a:solidFill>
                <a:latin typeface="Arial" panose="020B0604020202020204" pitchFamily="34" charset="0"/>
                <a:ea typeface="+mn-ea"/>
                <a:cs typeface="Arial" panose="020B0604020202020204" pitchFamily="34" charset="0"/>
              </a:rPr>
              <a:t>на ЕТР весной </a:t>
            </a:r>
            <a:r>
              <a:rPr lang="ru-RU" sz="2560" b="1" kern="1200" dirty="0">
                <a:solidFill>
                  <a:srgbClr val="002060"/>
                </a:solidFill>
                <a:latin typeface="Arial" panose="020B0604020202020204" pitchFamily="34" charset="0"/>
                <a:ea typeface="+mn-ea"/>
                <a:cs typeface="Arial" panose="020B0604020202020204" pitchFamily="34" charset="0"/>
              </a:rPr>
              <a:t>2013 г.</a:t>
            </a:r>
          </a:p>
        </p:txBody>
      </p:sp>
      <p:sp>
        <p:nvSpPr>
          <p:cNvPr id="4" name="TextBox 3"/>
          <p:cNvSpPr txBox="1"/>
          <p:nvPr/>
        </p:nvSpPr>
        <p:spPr>
          <a:xfrm>
            <a:off x="6263640" y="8384257"/>
            <a:ext cx="6235072" cy="880241"/>
          </a:xfrm>
          <a:prstGeom prst="rect">
            <a:avLst/>
          </a:prstGeom>
          <a:noFill/>
        </p:spPr>
        <p:txBody>
          <a:bodyPr wrap="square" rtlCol="0">
            <a:spAutoFit/>
          </a:bodyPr>
          <a:lstStyle/>
          <a:p>
            <a:r>
              <a:rPr lang="ru-RU" sz="2560" b="1" kern="1200" dirty="0">
                <a:solidFill>
                  <a:srgbClr val="002060"/>
                </a:solidFill>
                <a:latin typeface="Arial" panose="020B0604020202020204" pitchFamily="34" charset="0"/>
                <a:ea typeface="+mn-ea"/>
                <a:cs typeface="Arial" panose="020B0604020202020204" pitchFamily="34" charset="0"/>
              </a:rPr>
              <a:t>Изменение суммарных </a:t>
            </a:r>
            <a:r>
              <a:rPr lang="ru-RU" sz="2560" b="1" kern="1200" dirty="0" err="1">
                <a:solidFill>
                  <a:srgbClr val="002060"/>
                </a:solidFill>
                <a:latin typeface="Arial" panose="020B0604020202020204" pitchFamily="34" charset="0"/>
                <a:ea typeface="+mn-ea"/>
                <a:cs typeface="Arial" panose="020B0604020202020204" pitchFamily="34" charset="0"/>
              </a:rPr>
              <a:t>влагозапасов</a:t>
            </a:r>
            <a:r>
              <a:rPr lang="ru-RU" sz="2560" b="1" kern="1200" dirty="0">
                <a:solidFill>
                  <a:srgbClr val="002060"/>
                </a:solidFill>
                <a:latin typeface="Arial" panose="020B0604020202020204" pitchFamily="34" charset="0"/>
                <a:ea typeface="+mn-ea"/>
                <a:cs typeface="Arial" panose="020B0604020202020204" pitchFamily="34" charset="0"/>
              </a:rPr>
              <a:t> для 15 крупнейших рек РФ</a:t>
            </a:r>
          </a:p>
        </p:txBody>
      </p:sp>
    </p:spTree>
    <p:extLst>
      <p:ext uri="{BB962C8B-B14F-4D97-AF65-F5344CB8AC3E}">
        <p14:creationId xmlns:p14="http://schemas.microsoft.com/office/powerpoint/2010/main" val="647651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rrowheads="1"/>
          </p:cNvSpPr>
          <p:nvPr/>
        </p:nvSpPr>
        <p:spPr bwMode="auto">
          <a:xfrm>
            <a:off x="204800" y="192000"/>
            <a:ext cx="12595200" cy="9369600"/>
          </a:xfrm>
          <a:prstGeom prst="roundRect">
            <a:avLst>
              <a:gd name="adj" fmla="val 4769"/>
            </a:avLst>
          </a:prstGeom>
          <a:solidFill>
            <a:schemeClr val="accent1">
              <a:alpha val="0"/>
            </a:schemeClr>
          </a:solidFill>
          <a:ln w="127000" cmpd="thickThin">
            <a:solidFill>
              <a:srgbClr val="0000CC"/>
            </a:solidFill>
            <a:round/>
            <a:headEnd/>
            <a:tailEnd/>
          </a:ln>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1300460" rtl="0" eaLnBrk="1" fontAlgn="base" latinLnBrk="0" hangingPunct="1">
              <a:lnSpc>
                <a:spcPct val="100000"/>
              </a:lnSpc>
              <a:spcBef>
                <a:spcPct val="0"/>
              </a:spcBef>
              <a:spcAft>
                <a:spcPct val="0"/>
              </a:spcAft>
              <a:buClrTx/>
              <a:buSzTx/>
              <a:buFontTx/>
              <a:buNone/>
              <a:tabLst/>
              <a:defRPr/>
            </a:pPr>
            <a:endParaRPr kumimoji="0" lang="ru-RU" altLang="ru-RU" sz="256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sym typeface="Helvetica Light"/>
            </a:endParaRPr>
          </a:p>
        </p:txBody>
      </p:sp>
      <p:sp>
        <p:nvSpPr>
          <p:cNvPr id="66563" name="Rectangle 2"/>
          <p:cNvSpPr>
            <a:spLocks noChangeArrowheads="1"/>
          </p:cNvSpPr>
          <p:nvPr/>
        </p:nvSpPr>
        <p:spPr bwMode="auto">
          <a:xfrm>
            <a:off x="0" y="-243143"/>
            <a:ext cx="18473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marL="0" marR="0" lvl="0" indent="0" algn="l" defTabSz="130046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fr-FR" altLang="fr-FR" sz="256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40" y="1597851"/>
            <a:ext cx="12084543" cy="7558857"/>
          </a:xfrm>
          <a:prstGeom prst="rect">
            <a:avLst/>
          </a:prstGeom>
        </p:spPr>
      </p:pic>
      <p:sp>
        <p:nvSpPr>
          <p:cNvPr id="3" name="Прямоугольник 2"/>
          <p:cNvSpPr/>
          <p:nvPr/>
        </p:nvSpPr>
        <p:spPr>
          <a:xfrm>
            <a:off x="240719" y="628906"/>
            <a:ext cx="12579350" cy="7926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Динамика </a:t>
            </a:r>
            <a:r>
              <a:rPr kumimoji="0" lang="ru-RU" sz="4551" b="1" i="0" u="none" strike="noStrike" kern="1200" cap="none" spc="0" normalizeH="0" baseline="0" noProof="0" dirty="0" err="1" smtClean="0">
                <a:ln>
                  <a:noFill/>
                </a:ln>
                <a:solidFill>
                  <a:srgbClr val="C00000"/>
                </a:solidFill>
                <a:effectLst/>
                <a:uLnTx/>
                <a:uFillTx/>
                <a:latin typeface="Century Gothic" panose="020B0502020202020204" pitchFamily="34" charset="0"/>
                <a:ea typeface="+mn-ea"/>
                <a:cs typeface="Arial" charset="0"/>
                <a:sym typeface="Helvetica Light"/>
              </a:rPr>
              <a:t>влагозапасов</a:t>
            </a:r>
            <a:r>
              <a:rPr kumimoji="0" lang="ru-RU"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 за 200</a:t>
            </a:r>
            <a:r>
              <a:rPr kumimoji="0" lang="en-US"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3</a:t>
            </a:r>
            <a:r>
              <a:rPr kumimoji="0" lang="ru-RU"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-201</a:t>
            </a:r>
            <a:r>
              <a:rPr kumimoji="0" lang="en-US"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6</a:t>
            </a:r>
            <a:r>
              <a:rPr kumimoji="0" lang="ru-RU" sz="4551" b="1" i="0" u="none" strike="noStrike" kern="1200" cap="none" spc="0" normalizeH="0" baseline="0" noProof="0" dirty="0" smtClean="0">
                <a:ln>
                  <a:noFill/>
                </a:ln>
                <a:solidFill>
                  <a:srgbClr val="C00000"/>
                </a:solidFill>
                <a:effectLst/>
                <a:uLnTx/>
                <a:uFillTx/>
                <a:latin typeface="Century Gothic" panose="020B0502020202020204" pitchFamily="34" charset="0"/>
                <a:ea typeface="+mn-ea"/>
                <a:cs typeface="Arial" charset="0"/>
                <a:sym typeface="Helvetica Light"/>
              </a:rPr>
              <a:t> гг.</a:t>
            </a:r>
            <a:endParaRPr kumimoji="0" lang="ru-RU" sz="1800" b="0" i="0" u="none" strike="noStrike" kern="0" cap="none" spc="0" normalizeH="0" baseline="0" noProof="0" dirty="0" smtClean="0">
              <a:ln>
                <a:noFill/>
              </a:ln>
              <a:solidFill>
                <a:sysClr val="windowText" lastClr="000000"/>
              </a:solidFill>
              <a:effectLst/>
              <a:uLnTx/>
              <a:uFillTx/>
              <a:latin typeface="Helvetica Light"/>
              <a:sym typeface="Helvetica Light"/>
            </a:endParaRPr>
          </a:p>
        </p:txBody>
      </p:sp>
      <p:sp>
        <p:nvSpPr>
          <p:cNvPr id="10" name="TextBox 9"/>
          <p:cNvSpPr txBox="1"/>
          <p:nvPr/>
        </p:nvSpPr>
        <p:spPr>
          <a:xfrm>
            <a:off x="12032615" y="271055"/>
            <a:ext cx="678268" cy="530017"/>
          </a:xfrm>
          <a:prstGeom prst="rect">
            <a:avLst/>
          </a:prstGeom>
          <a:noFill/>
        </p:spPr>
        <p:txBody>
          <a:bodyPr wrap="square" rtlCol="0">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ru-RU" sz="2844" b="1" i="0" u="none" strike="noStrike" kern="1200" cap="none" spc="0" normalizeH="0" baseline="0" noProof="0" dirty="0" smtClean="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rPr>
              <a:t>9</a:t>
            </a:r>
            <a:endParaRPr kumimoji="0" lang="ru-RU" sz="2844" b="1" i="0" u="none" strike="noStrike" kern="1200" cap="none" spc="0" normalizeH="0" baseline="0" noProof="0" dirty="0">
              <a:ln>
                <a:noFill/>
              </a:ln>
              <a:solidFill>
                <a:srgbClr val="00359E"/>
              </a:solidFill>
              <a:effectLst>
                <a:outerShdw blurRad="38100" dist="38100" dir="2700000" algn="tl">
                  <a:srgbClr val="000000">
                    <a:alpha val="43137"/>
                  </a:srgbClr>
                </a:outerShdw>
              </a:effectLst>
              <a:uLnTx/>
              <a:uFillTx/>
              <a:latin typeface="Century Gothic" panose="020B0502020202020204" pitchFamily="34" charset="0"/>
              <a:ea typeface="+mn-ea"/>
              <a:cs typeface="+mn-cs"/>
              <a:sym typeface="Helvetica Light"/>
            </a:endParaRPr>
          </a:p>
        </p:txBody>
      </p:sp>
    </p:spTree>
    <p:extLst>
      <p:ext uri="{BB962C8B-B14F-4D97-AF65-F5344CB8AC3E}">
        <p14:creationId xmlns:p14="http://schemas.microsoft.com/office/powerpoint/2010/main" val="224770639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Custom 1">
      <a:dk1>
        <a:srgbClr val="183883"/>
      </a:dk1>
      <a:lt1>
        <a:srgbClr val="FFFFFF"/>
      </a:lt1>
      <a:dk2>
        <a:srgbClr val="183883"/>
      </a:dk2>
      <a:lt2>
        <a:srgbClr val="808080"/>
      </a:lt2>
      <a:accent1>
        <a:srgbClr val="D4E3F7"/>
      </a:accent1>
      <a:accent2>
        <a:srgbClr val="333399"/>
      </a:accent2>
      <a:accent3>
        <a:srgbClr val="FFFFFF"/>
      </a:accent3>
      <a:accent4>
        <a:srgbClr val="132E6F"/>
      </a:accent4>
      <a:accent5>
        <a:srgbClr val="E6EFFA"/>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themeOverride>
</file>

<file path=ppt/theme/themeOverride2.xml><?xml version="1.0" encoding="utf-8"?>
<a:themeOverride xmlns:a="http://schemas.openxmlformats.org/drawingml/2006/main">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12375</TotalTime>
  <Words>4159</Words>
  <Application>Microsoft Office PowerPoint</Application>
  <PresentationFormat>Произвольный</PresentationFormat>
  <Paragraphs>457</Paragraphs>
  <Slides>34</Slides>
  <Notes>31</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9</vt:i4>
      </vt:variant>
      <vt:variant>
        <vt:lpstr>Заголовки слайдов</vt:lpstr>
      </vt:variant>
      <vt:variant>
        <vt:i4>34</vt:i4>
      </vt:variant>
    </vt:vector>
  </HeadingPairs>
  <TitlesOfParts>
    <vt:vector size="60" baseType="lpstr">
      <vt:lpstr>Arial</vt:lpstr>
      <vt:lpstr>Arial Black</vt:lpstr>
      <vt:lpstr>Bookman Old Style</vt:lpstr>
      <vt:lpstr>Calibri</vt:lpstr>
      <vt:lpstr>Century Gothic</vt:lpstr>
      <vt:lpstr>Comic Sans MS</vt:lpstr>
      <vt:lpstr>Euphemia UCAS</vt:lpstr>
      <vt:lpstr>Helvetica</vt:lpstr>
      <vt:lpstr>Helvetica Light</vt:lpstr>
      <vt:lpstr>Helvetica Neue</vt:lpstr>
      <vt:lpstr>Mangal</vt:lpstr>
      <vt:lpstr>PT Sans</vt:lpstr>
      <vt:lpstr>PT Sans Caption</vt:lpstr>
      <vt:lpstr>Tahoma</vt:lpstr>
      <vt:lpstr>Times New Roman</vt:lpstr>
      <vt:lpstr>Verdana</vt:lpstr>
      <vt:lpstr>Wingdings</vt:lpstr>
      <vt:lpstr>Default</vt:lpstr>
      <vt:lpstr>4_Тема Office</vt:lpstr>
      <vt:lpstr>5_Тема Office</vt:lpstr>
      <vt:lpstr>6_Тема Office</vt:lpstr>
      <vt:lpstr>Custom Design</vt:lpstr>
      <vt:lpstr>Тема Office</vt:lpstr>
      <vt:lpstr>Профиль</vt:lpstr>
      <vt:lpstr>1_Default</vt:lpstr>
      <vt:lpstr>Fireworks</vt:lpstr>
      <vt:lpstr>Современный водный режим рек Европейской территории России: трансформация, картографирование, классификация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Изменение границ гидрологических сезонов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ПОЗДРАВЛЯЕМ С ЮБИЛЕЕМ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Картографирование современного водного режима рек Европейской территории России и его трансформации в XXI веке под влиянием меняющегося климата</dc:title>
  <dc:creator>Frolova_NL</dc:creator>
  <cp:lastModifiedBy>NF</cp:lastModifiedBy>
  <cp:revision>245</cp:revision>
  <dcterms:modified xsi:type="dcterms:W3CDTF">2019-10-09T19:11:00Z</dcterms:modified>
</cp:coreProperties>
</file>