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4"/>
  </p:notesMasterIdLst>
  <p:sldIdLst>
    <p:sldId id="256" r:id="rId2"/>
    <p:sldId id="526" r:id="rId3"/>
    <p:sldId id="541" r:id="rId4"/>
    <p:sldId id="527" r:id="rId5"/>
    <p:sldId id="529" r:id="rId6"/>
    <p:sldId id="528" r:id="rId7"/>
    <p:sldId id="530" r:id="rId8"/>
    <p:sldId id="548" r:id="rId9"/>
    <p:sldId id="547" r:id="rId10"/>
    <p:sldId id="546" r:id="rId11"/>
    <p:sldId id="549" r:id="rId12"/>
    <p:sldId id="550" r:id="rId13"/>
    <p:sldId id="545" r:id="rId14"/>
    <p:sldId id="543" r:id="rId15"/>
    <p:sldId id="552" r:id="rId16"/>
    <p:sldId id="553" r:id="rId17"/>
    <p:sldId id="554" r:id="rId18"/>
    <p:sldId id="532" r:id="rId19"/>
    <p:sldId id="555" r:id="rId20"/>
    <p:sldId id="556" r:id="rId21"/>
    <p:sldId id="557" r:id="rId22"/>
    <p:sldId id="295" r:id="rId23"/>
  </p:sldIdLst>
  <p:sldSz cx="10080625" cy="7559675"/>
  <p:notesSz cx="7099300" cy="102346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ahoma" pitchFamily="34" charset="0"/>
      <a:defRPr kern="1200">
        <a:solidFill>
          <a:schemeClr val="bg1"/>
        </a:solidFill>
        <a:latin typeface="Tahoma" pitchFamily="34" charset="0"/>
        <a:ea typeface="+mn-ea"/>
        <a:cs typeface="Tahoma" pitchFamily="34" charset="0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ahoma" pitchFamily="34" charset="0"/>
      <a:defRPr kern="1200">
        <a:solidFill>
          <a:schemeClr val="bg1"/>
        </a:solidFill>
        <a:latin typeface="Tahoma" pitchFamily="34" charset="0"/>
        <a:ea typeface="+mn-ea"/>
        <a:cs typeface="Tahoma" pitchFamily="34" charset="0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ahoma" pitchFamily="34" charset="0"/>
      <a:defRPr kern="1200">
        <a:solidFill>
          <a:schemeClr val="bg1"/>
        </a:solidFill>
        <a:latin typeface="Tahoma" pitchFamily="34" charset="0"/>
        <a:ea typeface="+mn-ea"/>
        <a:cs typeface="Tahoma" pitchFamily="34" charset="0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ahoma" pitchFamily="34" charset="0"/>
      <a:defRPr kern="1200">
        <a:solidFill>
          <a:schemeClr val="bg1"/>
        </a:solidFill>
        <a:latin typeface="Tahoma" pitchFamily="34" charset="0"/>
        <a:ea typeface="+mn-ea"/>
        <a:cs typeface="Tahoma" pitchFamily="34" charset="0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ahoma" pitchFamily="34" charset="0"/>
      <a:defRPr kern="1200">
        <a:solidFill>
          <a:schemeClr val="bg1"/>
        </a:solidFill>
        <a:latin typeface="Tahoma" pitchFamily="34" charset="0"/>
        <a:ea typeface="+mn-ea"/>
        <a:cs typeface="Tahoma" pitchFamily="34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Tahoma" pitchFamily="34" charset="0"/>
        <a:ea typeface="+mn-ea"/>
        <a:cs typeface="Tahoma" pitchFamily="34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Tahoma" pitchFamily="34" charset="0"/>
        <a:ea typeface="+mn-ea"/>
        <a:cs typeface="Tahoma" pitchFamily="34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Tahoma" pitchFamily="34" charset="0"/>
        <a:ea typeface="+mn-ea"/>
        <a:cs typeface="Tahoma" pitchFamily="34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Tahoma" pitchFamily="34" charset="0"/>
        <a:ea typeface="+mn-ea"/>
        <a:cs typeface="Tahoma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5472"/>
    <a:srgbClr val="CCFFFF"/>
    <a:srgbClr val="FF0000"/>
    <a:srgbClr val="DDDDDD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00" autoAdjust="0"/>
    <p:restoredTop sz="94648" autoAdjust="0"/>
  </p:normalViewPr>
  <p:slideViewPr>
    <p:cSldViewPr>
      <p:cViewPr>
        <p:scale>
          <a:sx n="110" d="100"/>
          <a:sy n="110" d="100"/>
        </p:scale>
        <p:origin x="144" y="-20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0" y="0"/>
            <a:ext cx="7099300" cy="102330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0" y="0"/>
            <a:ext cx="7099300" cy="102330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7418" name="Rectangle 9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93775" y="777875"/>
            <a:ext cx="5099050" cy="3822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8" name="Rectangle 10"/>
          <p:cNvSpPr>
            <a:spLocks noGrp="1" noChangeArrowheads="1"/>
          </p:cNvSpPr>
          <p:nvPr>
            <p:ph type="body"/>
          </p:nvPr>
        </p:nvSpPr>
        <p:spPr bwMode="auto">
          <a:xfrm>
            <a:off x="709613" y="4860925"/>
            <a:ext cx="5665787" cy="4591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067050" cy="496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dt"/>
          </p:nvPr>
        </p:nvSpPr>
        <p:spPr bwMode="auto">
          <a:xfrm>
            <a:off x="4017963" y="0"/>
            <a:ext cx="3067050" cy="496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ftr"/>
          </p:nvPr>
        </p:nvSpPr>
        <p:spPr bwMode="auto">
          <a:xfrm>
            <a:off x="0" y="9721850"/>
            <a:ext cx="3067050" cy="496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sldNum"/>
          </p:nvPr>
        </p:nvSpPr>
        <p:spPr bwMode="auto">
          <a:xfrm>
            <a:off x="4017963" y="9721850"/>
            <a:ext cx="3067050" cy="496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31D2159-5A8B-499B-AE39-65758739C7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ahoma" pitchFamily="34" charset="0"/>
      <a:defRPr sz="1200" kern="1200">
        <a:solidFill>
          <a:srgbClr val="000000"/>
        </a:solidFill>
        <a:latin typeface="Tahoma" pitchFamily="34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ahoma" pitchFamily="34" charset="0"/>
      <a:defRPr sz="1200" kern="1200">
        <a:solidFill>
          <a:srgbClr val="000000"/>
        </a:solidFill>
        <a:latin typeface="Tahoma" pitchFamily="34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ahoma" pitchFamily="34" charset="0"/>
      <a:defRPr sz="1200" kern="1200">
        <a:solidFill>
          <a:srgbClr val="000000"/>
        </a:solidFill>
        <a:latin typeface="Tahoma" pitchFamily="34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ahoma" pitchFamily="34" charset="0"/>
      <a:defRPr sz="1200" kern="1200">
        <a:solidFill>
          <a:srgbClr val="000000"/>
        </a:solidFill>
        <a:latin typeface="Tahoma" pitchFamily="34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ahoma" pitchFamily="34" charset="0"/>
      <a:defRPr sz="1200" kern="1200">
        <a:solidFill>
          <a:srgbClr val="000000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5989011-2055-413C-8E37-330250949FE1}" type="slidenum">
              <a:rPr lang="ru-RU" smtClean="0"/>
              <a:pPr/>
              <a:t>1</a:t>
            </a:fld>
            <a:endParaRPr lang="ru-RU" smtClean="0"/>
          </a:p>
        </p:txBody>
      </p:sp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1039813" y="777875"/>
            <a:ext cx="5018087" cy="38354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36" name="Rectangle 2"/>
          <p:cNvSpPr>
            <a:spLocks noGrp="1" noChangeArrowheads="1"/>
          </p:cNvSpPr>
          <p:nvPr>
            <p:ph type="body"/>
          </p:nvPr>
        </p:nvSpPr>
        <p:spPr>
          <a:xfrm>
            <a:off x="709613" y="4860925"/>
            <a:ext cx="5667375" cy="4592638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4FB1375-100A-49CF-8C49-12AB12FEF5A7}" type="slidenum">
              <a:rPr lang="ru-RU" smtClean="0"/>
              <a:pPr/>
              <a:t>10</a:t>
            </a:fld>
            <a:endParaRPr lang="ru-RU" smtClean="0"/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1039813" y="777875"/>
            <a:ext cx="5018087" cy="38354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/>
          </p:nvPr>
        </p:nvSpPr>
        <p:spPr>
          <a:xfrm>
            <a:off x="709613" y="4860925"/>
            <a:ext cx="5668962" cy="4594225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99781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4FB1375-100A-49CF-8C49-12AB12FEF5A7}" type="slidenum">
              <a:rPr lang="ru-RU" smtClean="0"/>
              <a:pPr/>
              <a:t>11</a:t>
            </a:fld>
            <a:endParaRPr lang="ru-RU" smtClean="0"/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1039813" y="777875"/>
            <a:ext cx="5018087" cy="38354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/>
          </p:nvPr>
        </p:nvSpPr>
        <p:spPr>
          <a:xfrm>
            <a:off x="709613" y="4860925"/>
            <a:ext cx="5668962" cy="4594225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6815211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4FB1375-100A-49CF-8C49-12AB12FEF5A7}" type="slidenum">
              <a:rPr lang="ru-RU" smtClean="0"/>
              <a:pPr/>
              <a:t>12</a:t>
            </a:fld>
            <a:endParaRPr lang="ru-RU" smtClean="0"/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1039813" y="777875"/>
            <a:ext cx="5018087" cy="38354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/>
          </p:nvPr>
        </p:nvSpPr>
        <p:spPr>
          <a:xfrm>
            <a:off x="709613" y="4860925"/>
            <a:ext cx="5668962" cy="4594225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121905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4FB1375-100A-49CF-8C49-12AB12FEF5A7}" type="slidenum">
              <a:rPr lang="ru-RU" smtClean="0"/>
              <a:pPr/>
              <a:t>13</a:t>
            </a:fld>
            <a:endParaRPr lang="ru-RU" smtClean="0"/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1039813" y="777875"/>
            <a:ext cx="5018087" cy="38354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/>
          </p:nvPr>
        </p:nvSpPr>
        <p:spPr>
          <a:xfrm>
            <a:off x="709613" y="4860925"/>
            <a:ext cx="5668962" cy="4594225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865820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4FB1375-100A-49CF-8C49-12AB12FEF5A7}" type="slidenum">
              <a:rPr lang="ru-RU" smtClean="0"/>
              <a:pPr/>
              <a:t>14</a:t>
            </a:fld>
            <a:endParaRPr lang="ru-RU" smtClean="0"/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1039813" y="777875"/>
            <a:ext cx="5018087" cy="38354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/>
          </p:nvPr>
        </p:nvSpPr>
        <p:spPr>
          <a:xfrm>
            <a:off x="709613" y="4860925"/>
            <a:ext cx="5668962" cy="4594225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8763823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4FB1375-100A-49CF-8C49-12AB12FEF5A7}" type="slidenum">
              <a:rPr lang="ru-RU" smtClean="0"/>
              <a:pPr/>
              <a:t>15</a:t>
            </a:fld>
            <a:endParaRPr lang="ru-RU" smtClean="0"/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1039813" y="777875"/>
            <a:ext cx="5018087" cy="38354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/>
          </p:nvPr>
        </p:nvSpPr>
        <p:spPr>
          <a:xfrm>
            <a:off x="709613" y="4860925"/>
            <a:ext cx="5668962" cy="4594225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974347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4FB1375-100A-49CF-8C49-12AB12FEF5A7}" type="slidenum">
              <a:rPr lang="ru-RU" smtClean="0"/>
              <a:pPr/>
              <a:t>16</a:t>
            </a:fld>
            <a:endParaRPr lang="ru-RU" smtClean="0"/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1039813" y="777875"/>
            <a:ext cx="5018087" cy="38354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/>
          </p:nvPr>
        </p:nvSpPr>
        <p:spPr>
          <a:xfrm>
            <a:off x="709613" y="4860925"/>
            <a:ext cx="5668962" cy="4594225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623214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4FB1375-100A-49CF-8C49-12AB12FEF5A7}" type="slidenum">
              <a:rPr lang="ru-RU" smtClean="0"/>
              <a:pPr/>
              <a:t>17</a:t>
            </a:fld>
            <a:endParaRPr lang="ru-RU" smtClean="0"/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1039813" y="777875"/>
            <a:ext cx="5018087" cy="38354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/>
          </p:nvPr>
        </p:nvSpPr>
        <p:spPr>
          <a:xfrm>
            <a:off x="709613" y="4860925"/>
            <a:ext cx="5668962" cy="4594225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0668582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4FB1375-100A-49CF-8C49-12AB12FEF5A7}" type="slidenum">
              <a:rPr lang="ru-RU" smtClean="0"/>
              <a:pPr/>
              <a:t>18</a:t>
            </a:fld>
            <a:endParaRPr lang="ru-RU" smtClean="0"/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1039813" y="777875"/>
            <a:ext cx="5018087" cy="38354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/>
          </p:nvPr>
        </p:nvSpPr>
        <p:spPr>
          <a:xfrm>
            <a:off x="709613" y="4860925"/>
            <a:ext cx="5668962" cy="4594225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0619338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4FB1375-100A-49CF-8C49-12AB12FEF5A7}" type="slidenum">
              <a:rPr lang="ru-RU" smtClean="0"/>
              <a:pPr/>
              <a:t>19</a:t>
            </a:fld>
            <a:endParaRPr lang="ru-RU" smtClean="0"/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1039813" y="777875"/>
            <a:ext cx="5018087" cy="38354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/>
          </p:nvPr>
        </p:nvSpPr>
        <p:spPr>
          <a:xfrm>
            <a:off x="709613" y="4860925"/>
            <a:ext cx="5668962" cy="4594225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079090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4FB1375-100A-49CF-8C49-12AB12FEF5A7}" type="slidenum">
              <a:rPr lang="ru-RU" smtClean="0"/>
              <a:pPr/>
              <a:t>2</a:t>
            </a:fld>
            <a:endParaRPr lang="ru-RU" smtClean="0"/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1039813" y="777875"/>
            <a:ext cx="5018087" cy="38354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/>
          </p:nvPr>
        </p:nvSpPr>
        <p:spPr>
          <a:xfrm>
            <a:off x="709613" y="4860925"/>
            <a:ext cx="5668962" cy="4594225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289318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4FB1375-100A-49CF-8C49-12AB12FEF5A7}" type="slidenum">
              <a:rPr lang="ru-RU" smtClean="0"/>
              <a:pPr/>
              <a:t>20</a:t>
            </a:fld>
            <a:endParaRPr lang="ru-RU" smtClean="0"/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1039813" y="777875"/>
            <a:ext cx="5018087" cy="38354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/>
          </p:nvPr>
        </p:nvSpPr>
        <p:spPr>
          <a:xfrm>
            <a:off x="709613" y="4860925"/>
            <a:ext cx="5668962" cy="4594225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1208809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4FB1375-100A-49CF-8C49-12AB12FEF5A7}" type="slidenum">
              <a:rPr lang="ru-RU" smtClean="0"/>
              <a:pPr/>
              <a:t>21</a:t>
            </a:fld>
            <a:endParaRPr lang="ru-RU" smtClean="0"/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1039813" y="777875"/>
            <a:ext cx="5018087" cy="38354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/>
          </p:nvPr>
        </p:nvSpPr>
        <p:spPr>
          <a:xfrm>
            <a:off x="709613" y="4860925"/>
            <a:ext cx="5668962" cy="4594225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4130327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EF1D61D-84CF-47A6-87C0-C050F1526B02}" type="slidenum">
              <a:rPr lang="ru-RU" smtClean="0"/>
              <a:pPr/>
              <a:t>22</a:t>
            </a:fld>
            <a:endParaRPr lang="ru-RU" smtClean="0"/>
          </a:p>
        </p:txBody>
      </p:sp>
      <p:sp>
        <p:nvSpPr>
          <p:cNvPr id="32771" name="Text Box 1"/>
          <p:cNvSpPr txBox="1">
            <a:spLocks noChangeArrowheads="1"/>
          </p:cNvSpPr>
          <p:nvPr/>
        </p:nvSpPr>
        <p:spPr bwMode="auto">
          <a:xfrm>
            <a:off x="1039813" y="777875"/>
            <a:ext cx="5018087" cy="38354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2772" name="Rectangle 2"/>
          <p:cNvSpPr>
            <a:spLocks noGrp="1" noChangeArrowheads="1"/>
          </p:cNvSpPr>
          <p:nvPr>
            <p:ph type="body"/>
          </p:nvPr>
        </p:nvSpPr>
        <p:spPr>
          <a:xfrm>
            <a:off x="709613" y="4860925"/>
            <a:ext cx="5667375" cy="4592638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4FB1375-100A-49CF-8C49-12AB12FEF5A7}" type="slidenum">
              <a:rPr lang="ru-RU" smtClean="0"/>
              <a:pPr/>
              <a:t>3</a:t>
            </a:fld>
            <a:endParaRPr lang="ru-RU" smtClean="0"/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1039813" y="777875"/>
            <a:ext cx="5018087" cy="38354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/>
          </p:nvPr>
        </p:nvSpPr>
        <p:spPr>
          <a:xfrm>
            <a:off x="709613" y="4860925"/>
            <a:ext cx="5668962" cy="4594225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112576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4FB1375-100A-49CF-8C49-12AB12FEF5A7}" type="slidenum">
              <a:rPr lang="ru-RU" smtClean="0"/>
              <a:pPr/>
              <a:t>4</a:t>
            </a:fld>
            <a:endParaRPr lang="ru-RU" smtClean="0"/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1039813" y="777875"/>
            <a:ext cx="5018087" cy="38354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/>
          </p:nvPr>
        </p:nvSpPr>
        <p:spPr>
          <a:xfrm>
            <a:off x="709613" y="4860925"/>
            <a:ext cx="5668962" cy="4594225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659407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4FB1375-100A-49CF-8C49-12AB12FEF5A7}" type="slidenum">
              <a:rPr lang="ru-RU" smtClean="0"/>
              <a:pPr/>
              <a:t>5</a:t>
            </a:fld>
            <a:endParaRPr lang="ru-RU" smtClean="0"/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1039813" y="777875"/>
            <a:ext cx="5018087" cy="38354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/>
          </p:nvPr>
        </p:nvSpPr>
        <p:spPr>
          <a:xfrm>
            <a:off x="709613" y="4860925"/>
            <a:ext cx="5668962" cy="4594225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54522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4FB1375-100A-49CF-8C49-12AB12FEF5A7}" type="slidenum">
              <a:rPr lang="ru-RU" smtClean="0"/>
              <a:pPr/>
              <a:t>6</a:t>
            </a:fld>
            <a:endParaRPr lang="ru-RU" smtClean="0"/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1039813" y="777875"/>
            <a:ext cx="5018087" cy="38354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/>
          </p:nvPr>
        </p:nvSpPr>
        <p:spPr>
          <a:xfrm>
            <a:off x="709613" y="4860925"/>
            <a:ext cx="5668962" cy="4594225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23742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4FB1375-100A-49CF-8C49-12AB12FEF5A7}" type="slidenum">
              <a:rPr lang="ru-RU" smtClean="0"/>
              <a:pPr/>
              <a:t>7</a:t>
            </a:fld>
            <a:endParaRPr lang="ru-RU" smtClean="0"/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1039813" y="777875"/>
            <a:ext cx="5018087" cy="38354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/>
          </p:nvPr>
        </p:nvSpPr>
        <p:spPr>
          <a:xfrm>
            <a:off x="709613" y="4860925"/>
            <a:ext cx="5668962" cy="4594225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045144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4FB1375-100A-49CF-8C49-12AB12FEF5A7}" type="slidenum">
              <a:rPr lang="ru-RU" smtClean="0"/>
              <a:pPr/>
              <a:t>8</a:t>
            </a:fld>
            <a:endParaRPr lang="ru-RU" smtClean="0"/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1039813" y="777875"/>
            <a:ext cx="5018087" cy="38354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/>
          </p:nvPr>
        </p:nvSpPr>
        <p:spPr>
          <a:xfrm>
            <a:off x="709613" y="4860925"/>
            <a:ext cx="5668962" cy="4594225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2587012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4FB1375-100A-49CF-8C49-12AB12FEF5A7}" type="slidenum">
              <a:rPr lang="ru-RU" smtClean="0"/>
              <a:pPr/>
              <a:t>9</a:t>
            </a:fld>
            <a:endParaRPr lang="ru-RU" smtClean="0"/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1039813" y="777875"/>
            <a:ext cx="5018087" cy="38354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/>
          </p:nvPr>
        </p:nvSpPr>
        <p:spPr>
          <a:xfrm>
            <a:off x="709613" y="4860925"/>
            <a:ext cx="5668962" cy="4594225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039787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31CEF-87B7-4B87-A4E5-F9807C142E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B822D0-C938-46C5-AC54-EE9B8FFE09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296150" y="301625"/>
            <a:ext cx="2263775" cy="64420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0512" cy="64420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2BBCE-9901-4AE4-B60A-B58568C48F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56687" cy="12477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49A3B-08A4-4A85-9455-5A7BF10CEC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741E25-1E15-431E-AD2D-E269BB3538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EA68C-9A6D-4652-B186-199C66D8D7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1350" cy="4975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06988" y="1768475"/>
            <a:ext cx="4452937" cy="4975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13882-867E-4808-AA88-2C596C1151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3C87E-04C7-4680-AE47-119C9C505E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BB3FA-7054-4390-B7E1-AB79CC6D20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B42A3-69C5-4012-87A4-2DE9FED52E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87D2F-0992-4930-A53F-01466FAACC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BDF5E7-EE3E-4AD6-9E67-B62AF7FD93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56687" cy="1247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56687" cy="4975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33625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81350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33625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EBEE2EA-57D0-4ABC-B388-C31330DDEF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ahoma" pitchFamily="34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ahoma" pitchFamily="34" charset="0"/>
        <a:defRPr sz="4400">
          <a:solidFill>
            <a:srgbClr val="000000"/>
          </a:solidFill>
          <a:latin typeface="Tahoma" pitchFamily="34" charset="0"/>
          <a:cs typeface="Tahoma" pitchFamily="34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ahoma" pitchFamily="34" charset="0"/>
        <a:defRPr sz="4400">
          <a:solidFill>
            <a:srgbClr val="000000"/>
          </a:solidFill>
          <a:latin typeface="Tahoma" pitchFamily="34" charset="0"/>
          <a:cs typeface="Tahoma" pitchFamily="34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ahoma" pitchFamily="34" charset="0"/>
        <a:defRPr sz="4400">
          <a:solidFill>
            <a:srgbClr val="000000"/>
          </a:solidFill>
          <a:latin typeface="Tahoma" pitchFamily="34" charset="0"/>
          <a:cs typeface="Tahoma" pitchFamily="34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ahoma" pitchFamily="34" charset="0"/>
        <a:defRPr sz="4400">
          <a:solidFill>
            <a:srgbClr val="000000"/>
          </a:solidFill>
          <a:latin typeface="Tahoma" pitchFamily="34" charset="0"/>
          <a:cs typeface="Tahoma" pitchFamily="34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ahoma" pitchFamily="34" charset="0"/>
        <a:defRPr sz="4400">
          <a:solidFill>
            <a:srgbClr val="000000"/>
          </a:solidFill>
          <a:latin typeface="Tahoma" pitchFamily="34" charset="0"/>
          <a:cs typeface="Tahoma" pitchFamily="34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ahoma" pitchFamily="34" charset="0"/>
        <a:defRPr sz="4400">
          <a:solidFill>
            <a:srgbClr val="000000"/>
          </a:solidFill>
          <a:latin typeface="Tahoma" pitchFamily="34" charset="0"/>
          <a:cs typeface="Tahoma" pitchFamily="34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ahoma" pitchFamily="34" charset="0"/>
        <a:defRPr sz="4400">
          <a:solidFill>
            <a:srgbClr val="000000"/>
          </a:solidFill>
          <a:latin typeface="Tahoma" pitchFamily="34" charset="0"/>
          <a:cs typeface="Tahoma" pitchFamily="34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ahoma" pitchFamily="34" charset="0"/>
        <a:defRPr sz="4400">
          <a:solidFill>
            <a:srgbClr val="000000"/>
          </a:solidFill>
          <a:latin typeface="Tahoma" pitchFamily="34" charset="0"/>
          <a:cs typeface="Tahoma" pitchFamily="34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ahoma" pitchFamily="34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ahoma" pitchFamily="34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ahoma" pitchFamily="34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ahoma" pitchFamily="34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ahoma" pitchFamily="34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ahoma" pitchFamily="34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ahoma" pitchFamily="34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ahoma" pitchFamily="34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ahoma" pitchFamily="34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6" Type="http://schemas.openxmlformats.org/officeDocument/2006/relationships/image" Target="../media/image11.jpg"/><Relationship Id="rId7" Type="http://schemas.openxmlformats.org/officeDocument/2006/relationships/image" Target="../media/image12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tiff"/><Relationship Id="rId5" Type="http://schemas.openxmlformats.org/officeDocument/2006/relationships/image" Target="../media/image15.tiff"/><Relationship Id="rId6" Type="http://schemas.openxmlformats.org/officeDocument/2006/relationships/image" Target="../media/image16.tiff"/><Relationship Id="rId7" Type="http://schemas.openxmlformats.org/officeDocument/2006/relationships/image" Target="../media/image17.tiff"/><Relationship Id="rId8" Type="http://schemas.openxmlformats.org/officeDocument/2006/relationships/image" Target="../media/image18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tiff"/><Relationship Id="rId5" Type="http://schemas.openxmlformats.org/officeDocument/2006/relationships/image" Target="../media/image21.tiff"/><Relationship Id="rId6" Type="http://schemas.openxmlformats.org/officeDocument/2006/relationships/image" Target="../media/image22.tiff"/><Relationship Id="rId7" Type="http://schemas.openxmlformats.org/officeDocument/2006/relationships/image" Target="../media/image23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8.tiff"/><Relationship Id="rId5" Type="http://schemas.openxmlformats.org/officeDocument/2006/relationships/image" Target="../media/image29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31.tiff"/><Relationship Id="rId5" Type="http://schemas.openxmlformats.org/officeDocument/2006/relationships/image" Target="../media/image32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4" Type="http://schemas.openxmlformats.org/officeDocument/2006/relationships/image" Target="../media/image34.tiff"/><Relationship Id="rId5" Type="http://schemas.openxmlformats.org/officeDocument/2006/relationships/image" Target="../media/image35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4" Type="http://schemas.openxmlformats.org/officeDocument/2006/relationships/image" Target="../media/image37.tiff"/><Relationship Id="rId5" Type="http://schemas.openxmlformats.org/officeDocument/2006/relationships/image" Target="../media/image38.tiff"/><Relationship Id="rId6" Type="http://schemas.openxmlformats.org/officeDocument/2006/relationships/image" Target="../media/image39.tiff"/><Relationship Id="rId7" Type="http://schemas.openxmlformats.org/officeDocument/2006/relationships/image" Target="../media/image40.jpg"/><Relationship Id="rId8" Type="http://schemas.openxmlformats.org/officeDocument/2006/relationships/image" Target="../media/image41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5" Type="http://schemas.openxmlformats.org/officeDocument/2006/relationships/image" Target="../media/image44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>
          <a:xfrm>
            <a:off x="6625605" y="7056438"/>
            <a:ext cx="2447155" cy="323799"/>
          </a:xfrm>
        </p:spPr>
        <p:txBody>
          <a:bodyPr lIns="90000" tIns="66240" rIns="90000" bIns="46800" anchor="b" anchorCtr="1"/>
          <a:lstStyle/>
          <a:p>
            <a:pPr algn="r" eaLnBrk="1">
              <a:lnSpc>
                <a:spcPct val="11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dirty="0" err="1" smtClean="0">
                <a:solidFill>
                  <a:srgbClr val="545472"/>
                </a:solidFill>
              </a:rPr>
              <a:t>г.Санкт</a:t>
            </a:r>
            <a:r>
              <a:rPr lang="ru-RU" sz="1200" dirty="0" smtClean="0">
                <a:solidFill>
                  <a:srgbClr val="545472"/>
                </a:solidFill>
              </a:rPr>
              <a:t>-Петербург, 10.10.2019</a:t>
            </a:r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900113" y="34925"/>
            <a:ext cx="774065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240" rIns="90000" bIns="46800" anchor="b" anchorCtr="1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700">
                <a:solidFill>
                  <a:srgbClr val="545472"/>
                </a:solidFill>
              </a:rPr>
              <a:t>Федеральное государственное бюджетное учреждение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700">
                <a:solidFill>
                  <a:srgbClr val="545472"/>
                </a:solidFill>
              </a:rPr>
              <a:t>«Государственный океанографический институт имени Н.Н.Зубова»  (ФГБУ «ГОИН»)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94" y="1187549"/>
            <a:ext cx="7747826" cy="48605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652" y="5580037"/>
            <a:ext cx="2070100" cy="128270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793261" y="5724053"/>
            <a:ext cx="5975243" cy="1225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240" rIns="90000" bIns="46800" anchor="b" anchorCtr="1"/>
          <a:lstStyle/>
          <a:p>
            <a:pPr algn="ctr">
              <a:lnSpc>
                <a:spcPct val="100000"/>
              </a:lnSpc>
              <a:spcAft>
                <a:spcPts val="1200"/>
              </a:spcAft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smtClean="0">
                <a:solidFill>
                  <a:srgbClr val="545472"/>
                </a:solidFill>
              </a:rPr>
              <a:t>ГГИ - ГОИН</a:t>
            </a:r>
            <a:r>
              <a:rPr lang="ru-RU" sz="2400" b="1" dirty="0">
                <a:solidFill>
                  <a:srgbClr val="545472"/>
                </a:solidFill>
              </a:rPr>
              <a:t>: морские исследования и истоки сотрудничества.</a:t>
            </a:r>
          </a:p>
        </p:txBody>
      </p:sp>
    </p:spTree>
  </p:cSld>
  <p:clrMapOvr>
    <a:masterClrMapping/>
  </p:clrMapOvr>
  <p:transition spd="med" advTm="7168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539750" y="-649288"/>
            <a:ext cx="7740650" cy="14414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792163" y="107429"/>
            <a:ext cx="7561262" cy="779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rgbClr val="545472"/>
                </a:solidFill>
              </a:rPr>
              <a:t>Устья рек в освещении современной </a:t>
            </a:r>
            <a:r>
              <a:rPr lang="ru-RU" sz="2400" smtClean="0">
                <a:solidFill>
                  <a:srgbClr val="545472"/>
                </a:solidFill>
              </a:rPr>
              <a:t>гидрологии</a:t>
            </a:r>
            <a:r>
              <a:rPr lang="ru-RU" sz="2400" smtClean="0">
                <a:solidFill>
                  <a:srgbClr val="545472"/>
                </a:solidFill>
              </a:rPr>
              <a:t>.</a:t>
            </a:r>
          </a:p>
          <a:p>
            <a:pPr algn="r"/>
            <a:r>
              <a:rPr lang="ru-RU" sz="2400" dirty="0" smtClean="0">
                <a:solidFill>
                  <a:srgbClr val="545472"/>
                </a:solidFill>
              </a:rPr>
              <a:t> </a:t>
            </a:r>
            <a:r>
              <a:rPr lang="ru-RU" sz="1400" dirty="0" smtClean="0">
                <a:solidFill>
                  <a:srgbClr val="545472"/>
                </a:solidFill>
              </a:rPr>
              <a:t>(</a:t>
            </a:r>
            <a:r>
              <a:rPr lang="ru-RU" sz="1400" dirty="0" err="1" smtClean="0">
                <a:solidFill>
                  <a:srgbClr val="545472"/>
                </a:solidFill>
              </a:rPr>
              <a:t>Ляхницкий</a:t>
            </a:r>
            <a:r>
              <a:rPr lang="ru-RU" sz="1400" dirty="0">
                <a:solidFill>
                  <a:srgbClr val="545472"/>
                </a:solidFill>
              </a:rPr>
              <a:t>, Валериан </a:t>
            </a:r>
            <a:r>
              <a:rPr lang="ru-RU" sz="1400" dirty="0" smtClean="0">
                <a:solidFill>
                  <a:srgbClr val="545472"/>
                </a:solidFill>
              </a:rPr>
              <a:t>Евгеньевич)</a:t>
            </a:r>
            <a:r>
              <a:rPr lang="ru-RU" sz="2400" dirty="0" smtClean="0">
                <a:solidFill>
                  <a:srgbClr val="545472"/>
                </a:solidFill>
              </a:rPr>
              <a:t> </a:t>
            </a:r>
            <a:endParaRPr lang="ru-RU" sz="2400" dirty="0">
              <a:solidFill>
                <a:srgbClr val="545472"/>
              </a:solidFill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863600" y="1042988"/>
            <a:ext cx="79930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00000"/>
              </a:lnSpc>
              <a:spcAft>
                <a:spcPts val="1000"/>
              </a:spcAft>
            </a:pPr>
            <a:endParaRPr lang="ru-RU" sz="2000" dirty="0">
              <a:solidFill>
                <a:srgbClr val="54547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195" y="4427909"/>
            <a:ext cx="3344565" cy="28150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392" y="1043533"/>
            <a:ext cx="3240000" cy="27681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32" y="1054944"/>
            <a:ext cx="3240000" cy="262737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128" y="1689101"/>
            <a:ext cx="2534304" cy="43094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32" y="5219997"/>
            <a:ext cx="3208211" cy="178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04280"/>
      </p:ext>
    </p:extLst>
  </p:cSld>
  <p:clrMapOvr>
    <a:masterClrMapping/>
  </p:clrMapOvr>
  <p:transition spd="med" advTm="7168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539750" y="-649288"/>
            <a:ext cx="7740650" cy="14414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792163" y="107429"/>
            <a:ext cx="7561262" cy="779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rgbClr val="545472"/>
                </a:solidFill>
              </a:rPr>
              <a:t>Экспедиционные исследования. Белое море</a:t>
            </a:r>
            <a:r>
              <a:rPr lang="ru-RU" sz="2400" dirty="0" smtClean="0">
                <a:solidFill>
                  <a:srgbClr val="545472"/>
                </a:solidFill>
              </a:rPr>
              <a:t>. </a:t>
            </a:r>
          </a:p>
          <a:p>
            <a:pPr algn="r"/>
            <a:r>
              <a:rPr lang="ru-RU" sz="1400" dirty="0" smtClean="0">
                <a:solidFill>
                  <a:srgbClr val="545472"/>
                </a:solidFill>
              </a:rPr>
              <a:t>(</a:t>
            </a:r>
            <a:r>
              <a:rPr lang="ru-RU" sz="1400" dirty="0" err="1" smtClean="0">
                <a:solidFill>
                  <a:srgbClr val="545472"/>
                </a:solidFill>
              </a:rPr>
              <a:t>Дерюгин</a:t>
            </a:r>
            <a:r>
              <a:rPr lang="ru-RU" sz="1400" dirty="0" smtClean="0">
                <a:solidFill>
                  <a:srgbClr val="545472"/>
                </a:solidFill>
              </a:rPr>
              <a:t> Константин Михайлович)</a:t>
            </a:r>
            <a:r>
              <a:rPr lang="ru-RU" sz="2400" dirty="0" smtClean="0">
                <a:solidFill>
                  <a:srgbClr val="545472"/>
                </a:solidFill>
              </a:rPr>
              <a:t> </a:t>
            </a:r>
            <a:endParaRPr lang="ru-RU" sz="2400" dirty="0">
              <a:solidFill>
                <a:srgbClr val="545472"/>
              </a:solidFill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863600" y="1042988"/>
            <a:ext cx="79930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00000"/>
              </a:lnSpc>
              <a:spcAft>
                <a:spcPts val="1000"/>
              </a:spcAft>
            </a:pPr>
            <a:endParaRPr lang="ru-RU" sz="2000" dirty="0">
              <a:solidFill>
                <a:srgbClr val="545472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06" y="1151676"/>
            <a:ext cx="3692144" cy="43204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4132" y="1196020"/>
            <a:ext cx="4366294" cy="4993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1518" y="1689101"/>
            <a:ext cx="4330497" cy="10826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7360" y="2699717"/>
            <a:ext cx="4344655" cy="11816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5034" y="3851845"/>
            <a:ext cx="4261629" cy="14127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6538" y="5290569"/>
            <a:ext cx="4305477" cy="132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756015"/>
      </p:ext>
    </p:extLst>
  </p:cSld>
  <p:clrMapOvr>
    <a:masterClrMapping/>
  </p:clrMapOvr>
  <p:transition spd="med" advTm="7168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539750" y="-649288"/>
            <a:ext cx="7740650" cy="14414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792163" y="247650"/>
            <a:ext cx="7561262" cy="43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rgbClr val="545472"/>
                </a:solidFill>
              </a:rPr>
              <a:t>Экспедиционные исследования. Новая земля. </a:t>
            </a:r>
            <a:endParaRPr lang="ru-RU" sz="2400" dirty="0">
              <a:solidFill>
                <a:srgbClr val="545472"/>
              </a:solidFill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863600" y="1042988"/>
            <a:ext cx="79930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00000"/>
              </a:lnSpc>
              <a:spcAft>
                <a:spcPts val="1000"/>
              </a:spcAft>
            </a:pPr>
            <a:endParaRPr lang="ru-RU" sz="2000" dirty="0">
              <a:solidFill>
                <a:srgbClr val="54547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63" y="1042988"/>
            <a:ext cx="4190280" cy="5922400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5040312" y="1151676"/>
            <a:ext cx="3864927" cy="5652497"/>
            <a:chOff x="5040312" y="1151676"/>
            <a:chExt cx="3864927" cy="5652497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53880" y="1151676"/>
              <a:ext cx="3780639" cy="2743019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79684" y="3923853"/>
              <a:ext cx="3754836" cy="811294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86674" y="4776272"/>
              <a:ext cx="3747843" cy="1523848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40312" y="6341243"/>
              <a:ext cx="3864927" cy="4629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196419"/>
      </p:ext>
    </p:extLst>
  </p:cSld>
  <p:clrMapOvr>
    <a:masterClrMapping/>
  </p:clrMapOvr>
  <p:transition spd="med" advTm="7168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539750" y="-649288"/>
            <a:ext cx="7740650" cy="14414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792163" y="247650"/>
            <a:ext cx="7561262" cy="43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rgbClr val="545472"/>
                </a:solidFill>
              </a:rPr>
              <a:t>Дальневосточная экспедиция</a:t>
            </a:r>
            <a:endParaRPr lang="ru-RU" sz="2400" dirty="0">
              <a:solidFill>
                <a:srgbClr val="54547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96" y="1187548"/>
            <a:ext cx="8054239" cy="543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5623"/>
      </p:ext>
    </p:extLst>
  </p:cSld>
  <p:clrMapOvr>
    <a:masterClrMapping/>
  </p:clrMapOvr>
  <p:transition spd="med" advTm="7168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539750" y="-649288"/>
            <a:ext cx="7740650" cy="14414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792163" y="247650"/>
            <a:ext cx="7561262" cy="43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rgbClr val="545472"/>
                </a:solidFill>
              </a:rPr>
              <a:t>Дальний восток</a:t>
            </a:r>
            <a:endParaRPr lang="ru-RU" sz="2400" dirty="0">
              <a:solidFill>
                <a:srgbClr val="545472"/>
              </a:solidFill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863600" y="1042988"/>
            <a:ext cx="79930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00000"/>
              </a:lnSpc>
              <a:spcAft>
                <a:spcPts val="1000"/>
              </a:spcAft>
            </a:pPr>
            <a:endParaRPr lang="ru-RU" sz="2000" dirty="0">
              <a:solidFill>
                <a:srgbClr val="54547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920" y="1083244"/>
            <a:ext cx="6628734" cy="58831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995" y="5364013"/>
            <a:ext cx="2441252" cy="187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182953"/>
      </p:ext>
    </p:extLst>
  </p:cSld>
  <p:clrMapOvr>
    <a:masterClrMapping/>
  </p:clrMapOvr>
  <p:transition spd="med" advTm="7168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539750" y="-649288"/>
            <a:ext cx="7740650" cy="14414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792163" y="247650"/>
            <a:ext cx="7561262" cy="43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rgbClr val="545472"/>
                </a:solidFill>
              </a:rPr>
              <a:t>Дальний восток</a:t>
            </a:r>
            <a:endParaRPr lang="ru-RU" sz="2400" dirty="0">
              <a:solidFill>
                <a:srgbClr val="545472"/>
              </a:solidFill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863600" y="1042988"/>
            <a:ext cx="79930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00000"/>
              </a:lnSpc>
              <a:spcAft>
                <a:spcPts val="1000"/>
              </a:spcAft>
            </a:pPr>
            <a:endParaRPr lang="ru-RU" sz="2000" dirty="0">
              <a:solidFill>
                <a:srgbClr val="545472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079872" y="1151676"/>
            <a:ext cx="6469608" cy="5636981"/>
            <a:chOff x="1079872" y="1151676"/>
            <a:chExt cx="6469608" cy="5636981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9872" y="1151676"/>
              <a:ext cx="6469608" cy="2627161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7536" y="3778837"/>
              <a:ext cx="6461944" cy="120264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7536" y="4995645"/>
              <a:ext cx="6461944" cy="17930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094751"/>
      </p:ext>
    </p:extLst>
  </p:cSld>
  <p:clrMapOvr>
    <a:masterClrMapping/>
  </p:clrMapOvr>
  <p:transition spd="med" advTm="7168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539750" y="-649288"/>
            <a:ext cx="7740650" cy="14414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792163" y="247650"/>
            <a:ext cx="7561262" cy="43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rgbClr val="545472"/>
                </a:solidFill>
              </a:rPr>
              <a:t>Дальний восток</a:t>
            </a:r>
            <a:endParaRPr lang="ru-RU" sz="2400" dirty="0">
              <a:solidFill>
                <a:srgbClr val="545472"/>
              </a:solidFill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863600" y="1042988"/>
            <a:ext cx="79930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00000"/>
              </a:lnSpc>
              <a:spcAft>
                <a:spcPts val="1000"/>
              </a:spcAft>
            </a:pPr>
            <a:endParaRPr lang="ru-RU" sz="2000" dirty="0">
              <a:solidFill>
                <a:srgbClr val="545472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863599" y="1045693"/>
            <a:ext cx="6753874" cy="6557884"/>
            <a:chOff x="863599" y="1045693"/>
            <a:chExt cx="6753874" cy="6557884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4025" y="1045693"/>
              <a:ext cx="6753448" cy="3983776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3599" y="5056659"/>
              <a:ext cx="6753873" cy="1740494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3169" y="6736386"/>
              <a:ext cx="6605415" cy="867191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 bwMode="auto">
            <a:xfrm>
              <a:off x="3096096" y="4735263"/>
              <a:ext cx="4521376" cy="34071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ahoma" pitchFamily="34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 bwMode="auto">
            <a:xfrm>
              <a:off x="863848" y="4932481"/>
              <a:ext cx="4521376" cy="21550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ahoma" pitchFamily="34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3" name="Прямоугольник 12"/>
          <p:cNvSpPr/>
          <p:nvPr/>
        </p:nvSpPr>
        <p:spPr bwMode="auto">
          <a:xfrm>
            <a:off x="3471264" y="6660157"/>
            <a:ext cx="4521376" cy="1863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itchFamily="34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092434"/>
      </p:ext>
    </p:extLst>
  </p:cSld>
  <p:clrMapOvr>
    <a:masterClrMapping/>
  </p:clrMapOvr>
  <p:transition spd="med" advTm="7168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539750" y="-649288"/>
            <a:ext cx="7740650" cy="14414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792163" y="247650"/>
            <a:ext cx="7561262" cy="43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rgbClr val="545472"/>
                </a:solidFill>
              </a:rPr>
              <a:t>Дальний восток</a:t>
            </a:r>
            <a:endParaRPr lang="ru-RU" sz="2400" dirty="0">
              <a:solidFill>
                <a:srgbClr val="545472"/>
              </a:solidFill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863600" y="1042988"/>
            <a:ext cx="79930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00000"/>
              </a:lnSpc>
              <a:spcAft>
                <a:spcPts val="1000"/>
              </a:spcAft>
            </a:pPr>
            <a:endParaRPr lang="ru-RU" sz="2000" dirty="0">
              <a:solidFill>
                <a:srgbClr val="545472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863600" y="1187549"/>
            <a:ext cx="7265888" cy="4017548"/>
            <a:chOff x="863600" y="1187549"/>
            <a:chExt cx="7265888" cy="4017548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3600" y="1475581"/>
              <a:ext cx="7265888" cy="1164911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3600" y="1187549"/>
              <a:ext cx="7265888" cy="364306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6806" y="2843733"/>
              <a:ext cx="7262682" cy="2361364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Прямоугольник 7"/>
            <p:cNvSpPr/>
            <p:nvPr/>
          </p:nvSpPr>
          <p:spPr bwMode="auto">
            <a:xfrm>
              <a:off x="863600" y="2843733"/>
              <a:ext cx="3528640" cy="2160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ahoma" pitchFamily="34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cs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1502294"/>
      </p:ext>
    </p:extLst>
  </p:cSld>
  <p:clrMapOvr>
    <a:masterClrMapping/>
  </p:clrMapOvr>
  <p:transition spd="med" advTm="7168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539750" y="-649288"/>
            <a:ext cx="7740650" cy="14414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792163" y="247650"/>
            <a:ext cx="7561262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rgbClr val="545472"/>
                </a:solidFill>
              </a:rPr>
              <a:t>Стратегические цели</a:t>
            </a:r>
            <a:endParaRPr lang="ru-RU" sz="2400" dirty="0">
              <a:solidFill>
                <a:srgbClr val="545472"/>
              </a:solidFill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863600" y="1042988"/>
            <a:ext cx="7993063" cy="3990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00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545472"/>
                </a:solidFill>
              </a:rPr>
              <a:t>К сороковым годам  </a:t>
            </a:r>
            <a:r>
              <a:rPr lang="ru-RU" sz="2000" dirty="0" smtClean="0">
                <a:solidFill>
                  <a:srgbClr val="545472"/>
                </a:solidFill>
              </a:rPr>
              <a:t>идея Глушкова о единстве </a:t>
            </a:r>
            <a:r>
              <a:rPr lang="ru-RU" sz="2000" dirty="0">
                <a:solidFill>
                  <a:srgbClr val="545472"/>
                </a:solidFill>
              </a:rPr>
              <a:t>и взаимосвязи природных вод была в какой-то степени утрачена. </a:t>
            </a:r>
            <a:endParaRPr lang="ru-RU" sz="2000" dirty="0" smtClean="0">
              <a:solidFill>
                <a:srgbClr val="545472"/>
              </a:solidFill>
            </a:endParaRP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r>
              <a:rPr lang="ru-RU" sz="2000" dirty="0" smtClean="0">
                <a:solidFill>
                  <a:srgbClr val="545472"/>
                </a:solidFill>
              </a:rPr>
              <a:t>Да </a:t>
            </a:r>
            <a:r>
              <a:rPr lang="ru-RU" sz="2000" dirty="0">
                <a:solidFill>
                  <a:srgbClr val="545472"/>
                </a:solidFill>
              </a:rPr>
              <a:t>и было невозможно в связи с развитием науки рассматривать в одном институте все аспекты природных вод, поэтому была неизбежна дифференциация наук о воде. </a:t>
            </a:r>
            <a:endParaRPr lang="ru-RU" sz="2000" dirty="0" smtClean="0">
              <a:solidFill>
                <a:srgbClr val="545472"/>
              </a:solidFill>
            </a:endParaRP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r>
              <a:rPr lang="ru-RU" sz="2000" dirty="0" smtClean="0">
                <a:solidFill>
                  <a:srgbClr val="545472"/>
                </a:solidFill>
              </a:rPr>
              <a:t>Исследование </a:t>
            </a:r>
            <a:r>
              <a:rPr lang="ru-RU" sz="2000" dirty="0">
                <a:solidFill>
                  <a:srgbClr val="545472"/>
                </a:solidFill>
              </a:rPr>
              <a:t>подземных вод перешло в Министерство геологии, гидробиология – в АН СССР; </a:t>
            </a:r>
            <a:endParaRPr lang="ru-RU" sz="2000" dirty="0" smtClean="0">
              <a:solidFill>
                <a:srgbClr val="545472"/>
              </a:solidFill>
            </a:endParaRP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r>
              <a:rPr lang="ru-RU" sz="2000" dirty="0" smtClean="0">
                <a:solidFill>
                  <a:srgbClr val="545472"/>
                </a:solidFill>
              </a:rPr>
              <a:t>на </a:t>
            </a:r>
            <a:r>
              <a:rPr lang="ru-RU" sz="2000" dirty="0">
                <a:solidFill>
                  <a:srgbClr val="545472"/>
                </a:solidFill>
              </a:rPr>
              <a:t>базе морского отдела ГГИ был образован Государственный океанографический институт (ГОИН), </a:t>
            </a:r>
            <a:endParaRPr lang="ru-RU" sz="2000" dirty="0" smtClean="0">
              <a:solidFill>
                <a:srgbClr val="545472"/>
              </a:solidFill>
            </a:endParaRP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r>
              <a:rPr lang="ru-RU" sz="2000" dirty="0" smtClean="0">
                <a:solidFill>
                  <a:srgbClr val="545472"/>
                </a:solidFill>
              </a:rPr>
              <a:t>на </a:t>
            </a:r>
            <a:r>
              <a:rPr lang="ru-RU" sz="2000" dirty="0">
                <a:solidFill>
                  <a:srgbClr val="545472"/>
                </a:solidFill>
              </a:rPr>
              <a:t>базе </a:t>
            </a:r>
            <a:r>
              <a:rPr lang="ru-RU" sz="2000" dirty="0" smtClean="0">
                <a:solidFill>
                  <a:srgbClr val="545472"/>
                </a:solidFill>
              </a:rPr>
              <a:t>гидрохимического отдела – </a:t>
            </a:r>
            <a:r>
              <a:rPr lang="ru-RU" sz="2000" dirty="0">
                <a:solidFill>
                  <a:srgbClr val="545472"/>
                </a:solidFill>
              </a:rPr>
              <a:t>Гидрохимический институт (ГХИ).</a:t>
            </a:r>
            <a:endParaRPr lang="ru-RU" sz="2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005432"/>
      </p:ext>
    </p:extLst>
  </p:cSld>
  <p:clrMapOvr>
    <a:masterClrMapping/>
  </p:clrMapOvr>
  <p:transition spd="med" advTm="7168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539750" y="-649288"/>
            <a:ext cx="7740650" cy="14414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792163" y="247650"/>
            <a:ext cx="7561262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rgbClr val="545472"/>
                </a:solidFill>
              </a:rPr>
              <a:t>На плечах великанов</a:t>
            </a:r>
            <a:endParaRPr lang="ru-RU" sz="2400" dirty="0">
              <a:solidFill>
                <a:srgbClr val="545472"/>
              </a:solidFill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295897" y="3367091"/>
            <a:ext cx="149256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ru-RU" sz="1100" dirty="0">
                <a:solidFill>
                  <a:srgbClr val="545472"/>
                </a:solidFill>
              </a:rPr>
              <a:t>Юлий Михайлович </a:t>
            </a:r>
            <a:endParaRPr lang="ru-RU" sz="1100" dirty="0" smtClean="0">
              <a:solidFill>
                <a:srgbClr val="545472"/>
              </a:solidFill>
            </a:endParaRP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ru-RU" sz="1100" dirty="0" smtClean="0">
                <a:solidFill>
                  <a:srgbClr val="545472"/>
                </a:solidFill>
              </a:rPr>
              <a:t>Шокальский</a:t>
            </a:r>
            <a:endParaRPr lang="ru-RU" sz="1100" dirty="0">
              <a:solidFill>
                <a:srgbClr val="545472"/>
              </a:solidFill>
            </a:endParaRP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ru-RU" sz="1100" dirty="0">
                <a:solidFill>
                  <a:srgbClr val="545472"/>
                </a:solidFill>
              </a:rPr>
              <a:t>(1856-1940)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897" y="1331565"/>
            <a:ext cx="1440000" cy="192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6096" y="1331565"/>
            <a:ext cx="1440000" cy="1783312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096096" y="3287549"/>
            <a:ext cx="149256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ru-RU" sz="1100" dirty="0">
                <a:solidFill>
                  <a:srgbClr val="545472"/>
                </a:solidFill>
              </a:rPr>
              <a:t>Виктор Григорьевич Глушков</a:t>
            </a: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ru-RU" sz="1100" dirty="0">
                <a:solidFill>
                  <a:srgbClr val="545472"/>
                </a:solidFill>
              </a:rPr>
              <a:t>(1883-1939</a:t>
            </a:r>
            <a:r>
              <a:rPr lang="ru-RU" sz="1100" dirty="0" smtClean="0">
                <a:solidFill>
                  <a:srgbClr val="545472"/>
                </a:solidFill>
              </a:rPr>
              <a:t>)</a:t>
            </a:r>
            <a:endParaRPr lang="ru-RU" sz="1100" dirty="0">
              <a:solidFill>
                <a:srgbClr val="54547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826" y="1331565"/>
            <a:ext cx="1440000" cy="1916690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896294" y="3367091"/>
            <a:ext cx="1584177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ru-RU" sz="1100" dirty="0">
                <a:solidFill>
                  <a:srgbClr val="545472"/>
                </a:solidFill>
              </a:rPr>
              <a:t>Николай Михайлович </a:t>
            </a:r>
            <a:r>
              <a:rPr lang="ru-RU" sz="1100" dirty="0" err="1">
                <a:solidFill>
                  <a:srgbClr val="545472"/>
                </a:solidFill>
              </a:rPr>
              <a:t>Книпович</a:t>
            </a:r>
            <a:endParaRPr lang="ru-RU" sz="1100" dirty="0">
              <a:solidFill>
                <a:srgbClr val="545472"/>
              </a:solidFill>
            </a:endParaRP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ru-RU" sz="1100" dirty="0">
                <a:solidFill>
                  <a:srgbClr val="545472"/>
                </a:solidFill>
              </a:rPr>
              <a:t>(1862-1939)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6505" y="1334270"/>
            <a:ext cx="1440000" cy="2035862"/>
          </a:xfrm>
          <a:prstGeom prst="rect">
            <a:avLst/>
          </a:prstGeom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461806" y="3367091"/>
            <a:ext cx="167485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ru-RU" sz="1100" dirty="0">
                <a:solidFill>
                  <a:srgbClr val="545472"/>
                </a:solidFill>
              </a:rPr>
              <a:t>Константин Михайлович </a:t>
            </a:r>
            <a:r>
              <a:rPr lang="ru-RU" sz="1100" dirty="0" err="1">
                <a:solidFill>
                  <a:srgbClr val="545472"/>
                </a:solidFill>
              </a:rPr>
              <a:t>Дерюгин</a:t>
            </a:r>
            <a:endParaRPr lang="ru-RU" sz="1100" dirty="0">
              <a:solidFill>
                <a:srgbClr val="545472"/>
              </a:solidFill>
            </a:endParaRP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ru-RU" sz="1100" dirty="0">
                <a:solidFill>
                  <a:srgbClr val="545472"/>
                </a:solidFill>
              </a:rPr>
              <a:t>(1878-1938)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81" y="4082781"/>
            <a:ext cx="1440000" cy="1955857"/>
          </a:xfrm>
          <a:prstGeom prst="rect">
            <a:avLst/>
          </a:prstGeom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178472" y="6154164"/>
            <a:ext cx="167485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ru-RU" sz="1100" dirty="0" smtClean="0">
                <a:solidFill>
                  <a:srgbClr val="545472"/>
                </a:solidFill>
              </a:rPr>
              <a:t>Владимир Юльевич Визе</a:t>
            </a:r>
            <a:endParaRPr lang="ru-RU" sz="1100" dirty="0">
              <a:solidFill>
                <a:srgbClr val="545472"/>
              </a:solidFill>
            </a:endParaRP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ru-RU" sz="1100" dirty="0" smtClean="0">
                <a:solidFill>
                  <a:srgbClr val="545472"/>
                </a:solidFill>
              </a:rPr>
              <a:t>(</a:t>
            </a:r>
            <a:r>
              <a:rPr lang="mr-IN" sz="1100" dirty="0">
                <a:solidFill>
                  <a:srgbClr val="545472"/>
                </a:solidFill>
              </a:rPr>
              <a:t>1886–1954</a:t>
            </a:r>
            <a:r>
              <a:rPr lang="ru-RU" sz="1100" dirty="0" smtClean="0">
                <a:solidFill>
                  <a:srgbClr val="545472"/>
                </a:solidFill>
              </a:rPr>
              <a:t>)</a:t>
            </a:r>
            <a:endParaRPr lang="ru-RU" sz="1100" dirty="0">
              <a:solidFill>
                <a:srgbClr val="545472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795" y="4110067"/>
            <a:ext cx="1440000" cy="1687984"/>
          </a:xfrm>
          <a:prstGeom prst="rect">
            <a:avLst/>
          </a:prstGeom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2994482" y="6154164"/>
            <a:ext cx="167485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ru-RU" sz="1100" dirty="0" smtClean="0">
                <a:solidFill>
                  <a:srgbClr val="545472"/>
                </a:solidFill>
              </a:rPr>
              <a:t>Николай Николаевич Зубов</a:t>
            </a:r>
            <a:endParaRPr lang="ru-RU" sz="1100" dirty="0">
              <a:solidFill>
                <a:srgbClr val="545472"/>
              </a:solidFill>
            </a:endParaRP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ru-RU" sz="1100" dirty="0" smtClean="0">
                <a:solidFill>
                  <a:srgbClr val="545472"/>
                </a:solidFill>
              </a:rPr>
              <a:t>(</a:t>
            </a:r>
            <a:r>
              <a:rPr lang="mr-IN" sz="1100" dirty="0" smtClean="0">
                <a:solidFill>
                  <a:srgbClr val="545472"/>
                </a:solidFill>
              </a:rPr>
              <a:t>188</a:t>
            </a:r>
            <a:r>
              <a:rPr lang="ru-RU" sz="1100" dirty="0" smtClean="0">
                <a:solidFill>
                  <a:srgbClr val="545472"/>
                </a:solidFill>
              </a:rPr>
              <a:t>5</a:t>
            </a:r>
            <a:r>
              <a:rPr lang="mr-IN" sz="1100" dirty="0" smtClean="0">
                <a:solidFill>
                  <a:srgbClr val="545472"/>
                </a:solidFill>
              </a:rPr>
              <a:t>–19</a:t>
            </a:r>
            <a:r>
              <a:rPr lang="ru-RU" sz="1100" dirty="0" smtClean="0">
                <a:solidFill>
                  <a:srgbClr val="545472"/>
                </a:solidFill>
              </a:rPr>
              <a:t>60)</a:t>
            </a:r>
            <a:endParaRPr lang="ru-RU" sz="1100" dirty="0">
              <a:solidFill>
                <a:srgbClr val="545472"/>
              </a:solidFill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4896294" y="4211885"/>
            <a:ext cx="3816426" cy="2805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Aft>
                <a:spcPts val="1000"/>
              </a:spcAft>
            </a:pPr>
            <a:r>
              <a:rPr lang="ru-RU" dirty="0">
                <a:solidFill>
                  <a:srgbClr val="545472"/>
                </a:solidFill>
              </a:rPr>
              <a:t>«…мы подобны карликам, усевшимся на плечах великанов; мы видим больше и дальше, чем они, не потому, что обладаем лучшим зрением, и не потому, что выше их, но потому, что они нас подняли и увеличили наш рост собственным величием</a:t>
            </a:r>
            <a:r>
              <a:rPr lang="ru-RU" dirty="0" smtClean="0">
                <a:solidFill>
                  <a:srgbClr val="545472"/>
                </a:solidFill>
              </a:rPr>
              <a:t>»</a:t>
            </a:r>
          </a:p>
          <a:p>
            <a:pPr algn="r">
              <a:lnSpc>
                <a:spcPct val="100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545472"/>
                </a:solidFill>
              </a:rPr>
              <a:t>Бернар</a:t>
            </a:r>
            <a:r>
              <a:rPr lang="ru-RU" sz="1200" dirty="0">
                <a:solidFill>
                  <a:srgbClr val="545472"/>
                </a:solidFill>
              </a:rPr>
              <a:t> </a:t>
            </a:r>
            <a:r>
              <a:rPr lang="ru-RU" sz="1200" dirty="0" err="1" smtClean="0">
                <a:solidFill>
                  <a:srgbClr val="545472"/>
                </a:solidFill>
              </a:rPr>
              <a:t>Шартрский</a:t>
            </a:r>
            <a:endParaRPr lang="ru-RU" sz="1200" dirty="0" smtClean="0">
              <a:solidFill>
                <a:srgbClr val="545472"/>
              </a:solidFill>
            </a:endParaRPr>
          </a:p>
          <a:p>
            <a:pPr algn="r">
              <a:lnSpc>
                <a:spcPct val="100000"/>
              </a:lnSpc>
              <a:spcAft>
                <a:spcPts val="1000"/>
              </a:spcAft>
            </a:pPr>
            <a:r>
              <a:rPr lang="ru-RU" sz="1200" dirty="0" smtClean="0">
                <a:solidFill>
                  <a:srgbClr val="545472"/>
                </a:solidFill>
              </a:rPr>
              <a:t>(</a:t>
            </a:r>
            <a:r>
              <a:rPr lang="ru-RU" sz="1200" dirty="0" err="1" smtClean="0">
                <a:solidFill>
                  <a:srgbClr val="545472"/>
                </a:solidFill>
              </a:rPr>
              <a:t>о</a:t>
            </a:r>
            <a:r>
              <a:rPr lang="ru-RU" sz="1200" dirty="0" err="1" smtClean="0">
                <a:solidFill>
                  <a:srgbClr val="545472"/>
                </a:solidFill>
              </a:rPr>
              <a:t>к</a:t>
            </a:r>
            <a:r>
              <a:rPr lang="ru-RU" sz="1200" dirty="0" smtClean="0">
                <a:solidFill>
                  <a:srgbClr val="545472"/>
                </a:solidFill>
              </a:rPr>
              <a:t>. 1070 </a:t>
            </a:r>
            <a:r>
              <a:rPr lang="mr-IN" sz="1200" dirty="0" smtClean="0">
                <a:solidFill>
                  <a:srgbClr val="545472"/>
                </a:solidFill>
              </a:rPr>
              <a:t>–</a:t>
            </a:r>
            <a:r>
              <a:rPr lang="ru-RU" sz="1200" dirty="0" smtClean="0">
                <a:solidFill>
                  <a:srgbClr val="545472"/>
                </a:solidFill>
              </a:rPr>
              <a:t> </a:t>
            </a:r>
            <a:r>
              <a:rPr lang="ru-RU" sz="1200" dirty="0" err="1" smtClean="0">
                <a:solidFill>
                  <a:srgbClr val="545472"/>
                </a:solidFill>
              </a:rPr>
              <a:t>ок</a:t>
            </a:r>
            <a:r>
              <a:rPr lang="ru-RU" sz="1200" dirty="0" smtClean="0">
                <a:solidFill>
                  <a:srgbClr val="545472"/>
                </a:solidFill>
              </a:rPr>
              <a:t>. 1130)</a:t>
            </a:r>
            <a:endParaRPr lang="ru-RU" sz="1200" dirty="0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412680"/>
      </p:ext>
    </p:extLst>
  </p:cSld>
  <p:clrMapOvr>
    <a:masterClrMapping/>
  </p:clrMapOvr>
  <p:transition spd="med" advTm="7168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539750" y="-649288"/>
            <a:ext cx="7740650" cy="14414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792163" y="247650"/>
            <a:ext cx="7561262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rgbClr val="545472"/>
                </a:solidFill>
              </a:rPr>
              <a:t>Создание института</a:t>
            </a:r>
            <a:endParaRPr lang="ru-RU" sz="2400" dirty="0">
              <a:solidFill>
                <a:srgbClr val="545472"/>
              </a:solidFill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863600" y="1042988"/>
            <a:ext cx="7993063" cy="5011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00000"/>
              </a:lnSpc>
              <a:spcAft>
                <a:spcPts val="1000"/>
              </a:spcAft>
            </a:pPr>
            <a:r>
              <a:rPr lang="ru-RU" sz="2000" dirty="0" smtClean="0">
                <a:solidFill>
                  <a:srgbClr val="545472"/>
                </a:solidFill>
              </a:rPr>
              <a:t>Регулярная </a:t>
            </a:r>
            <a:r>
              <a:rPr lang="ru-RU" sz="2000" dirty="0">
                <a:solidFill>
                  <a:srgbClr val="545472"/>
                </a:solidFill>
              </a:rPr>
              <a:t>деятельность Института началась лишь после того, как 7 октября 1919 г. Народным комиссариатом просвещения (</a:t>
            </a:r>
            <a:r>
              <a:rPr lang="ru-RU" sz="2000" dirty="0" err="1">
                <a:solidFill>
                  <a:srgbClr val="545472"/>
                </a:solidFill>
              </a:rPr>
              <a:t>Наркомпросом</a:t>
            </a:r>
            <a:r>
              <a:rPr lang="ru-RU" sz="2000" dirty="0">
                <a:solidFill>
                  <a:srgbClr val="545472"/>
                </a:solidFill>
              </a:rPr>
              <a:t>) было утверждено Положение о РГИ и состав его Организационного комитета. </a:t>
            </a:r>
            <a:endParaRPr lang="ru-RU" sz="2000" dirty="0" smtClean="0">
              <a:solidFill>
                <a:srgbClr val="545472"/>
              </a:solidFill>
            </a:endParaRP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r>
              <a:rPr lang="ru-RU" sz="2000" dirty="0" smtClean="0">
                <a:solidFill>
                  <a:srgbClr val="545472"/>
                </a:solidFill>
              </a:rPr>
              <a:t>В </a:t>
            </a:r>
            <a:r>
              <a:rPr lang="ru-RU" sz="2000" dirty="0">
                <a:solidFill>
                  <a:srgbClr val="545472"/>
                </a:solidFill>
              </a:rPr>
              <a:t>последующем эта дата и была принята за дату основания ГГИ. </a:t>
            </a:r>
            <a:endParaRPr lang="ru-RU" sz="2000" dirty="0" smtClean="0">
              <a:solidFill>
                <a:srgbClr val="545472"/>
              </a:solidFill>
            </a:endParaRP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endParaRPr lang="ru-RU" sz="2000" dirty="0" smtClean="0">
              <a:solidFill>
                <a:srgbClr val="545472"/>
              </a:solidFill>
            </a:endParaRP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r>
              <a:rPr lang="ru-RU" sz="2000" dirty="0" smtClean="0">
                <a:solidFill>
                  <a:srgbClr val="545472"/>
                </a:solidFill>
              </a:rPr>
              <a:t>Гидрологический </a:t>
            </a:r>
            <a:r>
              <a:rPr lang="ru-RU" sz="2000" dirty="0">
                <a:solidFill>
                  <a:srgbClr val="545472"/>
                </a:solidFill>
              </a:rPr>
              <a:t>институт, по идее его основателя </a:t>
            </a:r>
            <a:r>
              <a:rPr lang="ru-RU" sz="2000" dirty="0" smtClean="0">
                <a:solidFill>
                  <a:srgbClr val="545472"/>
                </a:solidFill>
              </a:rPr>
              <a:t>Виктора Григорьевича </a:t>
            </a:r>
            <a:r>
              <a:rPr lang="ru-RU" sz="2000" dirty="0">
                <a:solidFill>
                  <a:srgbClr val="545472"/>
                </a:solidFill>
              </a:rPr>
              <a:t>Глушкова, должен был заниматься </a:t>
            </a:r>
            <a:r>
              <a:rPr lang="ru-RU" sz="2000" b="1" dirty="0">
                <a:solidFill>
                  <a:srgbClr val="545472"/>
                </a:solidFill>
              </a:rPr>
              <a:t>комплексным изучением</a:t>
            </a:r>
            <a:r>
              <a:rPr lang="ru-RU" sz="2000" dirty="0">
                <a:solidFill>
                  <a:srgbClr val="545472"/>
                </a:solidFill>
              </a:rPr>
              <a:t> решительно </a:t>
            </a:r>
            <a:r>
              <a:rPr lang="ru-RU" sz="2000" b="1" dirty="0">
                <a:solidFill>
                  <a:srgbClr val="545472"/>
                </a:solidFill>
              </a:rPr>
              <a:t>всех </a:t>
            </a:r>
            <a:r>
              <a:rPr lang="ru-RU" sz="2000" b="1" dirty="0" smtClean="0">
                <a:solidFill>
                  <a:srgbClr val="545472"/>
                </a:solidFill>
              </a:rPr>
              <a:t>видов природных </a:t>
            </a:r>
            <a:r>
              <a:rPr lang="ru-RU" sz="2000" b="1" dirty="0">
                <a:solidFill>
                  <a:srgbClr val="545472"/>
                </a:solidFill>
              </a:rPr>
              <a:t>вод</a:t>
            </a:r>
            <a:r>
              <a:rPr lang="ru-RU" sz="2000" dirty="0">
                <a:solidFill>
                  <a:srgbClr val="545472"/>
                </a:solidFill>
              </a:rPr>
              <a:t>: рек, озер, болот, подземных вод, ледников, </a:t>
            </a:r>
            <a:r>
              <a:rPr lang="ru-RU" sz="2000" b="1" dirty="0">
                <a:solidFill>
                  <a:srgbClr val="545472"/>
                </a:solidFill>
              </a:rPr>
              <a:t>морей</a:t>
            </a:r>
            <a:r>
              <a:rPr lang="ru-RU" sz="2000" dirty="0">
                <a:solidFill>
                  <a:srgbClr val="545472"/>
                </a:solidFill>
              </a:rPr>
              <a:t>, </a:t>
            </a:r>
            <a:r>
              <a:rPr lang="ru-RU" sz="2000" b="1" dirty="0">
                <a:solidFill>
                  <a:srgbClr val="545472"/>
                </a:solidFill>
              </a:rPr>
              <a:t>океанов</a:t>
            </a:r>
            <a:r>
              <a:rPr lang="ru-RU" sz="2000" dirty="0">
                <a:solidFill>
                  <a:srgbClr val="545472"/>
                </a:solidFill>
              </a:rPr>
              <a:t>. </a:t>
            </a:r>
            <a:endParaRPr lang="ru-RU" sz="2000" dirty="0" smtClean="0">
              <a:solidFill>
                <a:srgbClr val="545472"/>
              </a:solidFill>
            </a:endParaRP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r>
              <a:rPr lang="ru-RU" sz="2000" dirty="0" smtClean="0">
                <a:solidFill>
                  <a:srgbClr val="545472"/>
                </a:solidFill>
              </a:rPr>
              <a:t>К </a:t>
            </a:r>
            <a:r>
              <a:rPr lang="ru-RU" sz="2000" dirty="0">
                <a:solidFill>
                  <a:srgbClr val="545472"/>
                </a:solidFill>
              </a:rPr>
              <a:t>такому комплексному изучению обязывали единство и взаимосвязь всех вод Земли в процессе их глобального круговорота</a:t>
            </a:r>
            <a:r>
              <a:rPr lang="ru-RU" sz="2000" dirty="0" smtClean="0">
                <a:solidFill>
                  <a:srgbClr val="545472"/>
                </a:solidFill>
              </a:rPr>
              <a:t>.</a:t>
            </a: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endParaRPr lang="ru-RU" dirty="0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974994"/>
      </p:ext>
    </p:extLst>
  </p:cSld>
  <p:clrMapOvr>
    <a:masterClrMapping/>
  </p:clrMapOvr>
  <p:transition spd="med" advTm="7168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539750" y="-649288"/>
            <a:ext cx="7740650" cy="14414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792163" y="247650"/>
            <a:ext cx="7561262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rgbClr val="545472"/>
                </a:solidFill>
              </a:rPr>
              <a:t>Еще один день к </a:t>
            </a:r>
            <a:r>
              <a:rPr lang="ru-RU" sz="2400" smtClean="0">
                <a:solidFill>
                  <a:srgbClr val="545472"/>
                </a:solidFill>
              </a:rPr>
              <a:t>славной истории!</a:t>
            </a:r>
            <a:endParaRPr lang="ru-RU" sz="2400" dirty="0">
              <a:solidFill>
                <a:srgbClr val="545472"/>
              </a:solidFill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863600" y="1042988"/>
            <a:ext cx="7993063" cy="408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00000"/>
              </a:lnSpc>
              <a:spcAft>
                <a:spcPts val="1000"/>
              </a:spcAft>
            </a:pPr>
            <a:endParaRPr lang="ru-RU" sz="2000" dirty="0" smtClean="0">
              <a:solidFill>
                <a:srgbClr val="545472"/>
              </a:solidFill>
            </a:endParaRP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r>
              <a:rPr lang="ru-RU" sz="2000" dirty="0" smtClean="0">
                <a:solidFill>
                  <a:srgbClr val="545472"/>
                </a:solidFill>
              </a:rPr>
              <a:t>Решение Коллегии </a:t>
            </a:r>
            <a:r>
              <a:rPr lang="ru-RU" sz="2000" dirty="0">
                <a:solidFill>
                  <a:srgbClr val="545472"/>
                </a:solidFill>
              </a:rPr>
              <a:t>Народного комиссариата по просвещению от </a:t>
            </a:r>
            <a:r>
              <a:rPr lang="ru-RU" sz="2000" b="1" dirty="0" smtClean="0">
                <a:solidFill>
                  <a:srgbClr val="545472"/>
                </a:solidFill>
              </a:rPr>
              <a:t>18 июня 1919г</a:t>
            </a:r>
            <a:r>
              <a:rPr lang="ru-RU" sz="2000" b="1" dirty="0">
                <a:solidFill>
                  <a:srgbClr val="545472"/>
                </a:solidFill>
              </a:rPr>
              <a:t>.</a:t>
            </a:r>
            <a:r>
              <a:rPr lang="ru-RU" sz="2000" dirty="0">
                <a:solidFill>
                  <a:srgbClr val="545472"/>
                </a:solidFill>
              </a:rPr>
              <a:t> </a:t>
            </a:r>
            <a:r>
              <a:rPr lang="ru-RU" sz="2000" dirty="0" err="1">
                <a:solidFill>
                  <a:srgbClr val="545472"/>
                </a:solidFill>
              </a:rPr>
              <a:t>N</a:t>
            </a:r>
            <a:r>
              <a:rPr lang="ru-RU" sz="2000" dirty="0">
                <a:solidFill>
                  <a:srgbClr val="545472"/>
                </a:solidFill>
              </a:rPr>
              <a:t> </a:t>
            </a:r>
            <a:r>
              <a:rPr lang="ru-RU" sz="2000" dirty="0" smtClean="0">
                <a:solidFill>
                  <a:srgbClr val="545472"/>
                </a:solidFill>
              </a:rPr>
              <a:t>78/196 об </a:t>
            </a:r>
            <a:r>
              <a:rPr lang="ru-RU" sz="2000" dirty="0">
                <a:solidFill>
                  <a:srgbClr val="545472"/>
                </a:solidFill>
              </a:rPr>
              <a:t>открытии 1 июля 1919 г. </a:t>
            </a:r>
            <a:r>
              <a:rPr lang="ru-RU" sz="2000" dirty="0" smtClean="0">
                <a:solidFill>
                  <a:srgbClr val="545472"/>
                </a:solidFill>
              </a:rPr>
              <a:t>Российского Гидрологического института</a:t>
            </a: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r>
              <a:rPr lang="ru-RU" sz="2000" dirty="0" smtClean="0">
                <a:solidFill>
                  <a:srgbClr val="545472"/>
                </a:solidFill>
              </a:rPr>
              <a:t>Регулярная </a:t>
            </a:r>
            <a:r>
              <a:rPr lang="ru-RU" sz="2000" dirty="0">
                <a:solidFill>
                  <a:srgbClr val="545472"/>
                </a:solidFill>
              </a:rPr>
              <a:t>деятельность Института началась лишь после того, как 7 октября 1919 г. Народным комиссариатом просвещения (</a:t>
            </a:r>
            <a:r>
              <a:rPr lang="ru-RU" sz="2000" dirty="0" err="1">
                <a:solidFill>
                  <a:srgbClr val="545472"/>
                </a:solidFill>
              </a:rPr>
              <a:t>Наркомпросом</a:t>
            </a:r>
            <a:r>
              <a:rPr lang="ru-RU" sz="2000" dirty="0">
                <a:solidFill>
                  <a:srgbClr val="545472"/>
                </a:solidFill>
              </a:rPr>
              <a:t>) было утверждено Положение о РГИ и состав его Организационного комитета. </a:t>
            </a:r>
            <a:endParaRPr lang="ru-RU" sz="2000" dirty="0" smtClean="0">
              <a:solidFill>
                <a:srgbClr val="545472"/>
              </a:solidFill>
            </a:endParaRP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r>
              <a:rPr lang="ru-RU" sz="2000" dirty="0" smtClean="0">
                <a:solidFill>
                  <a:srgbClr val="545472"/>
                </a:solidFill>
              </a:rPr>
              <a:t>В </a:t>
            </a:r>
            <a:r>
              <a:rPr lang="ru-RU" sz="2000" dirty="0">
                <a:solidFill>
                  <a:srgbClr val="545472"/>
                </a:solidFill>
              </a:rPr>
              <a:t>последующем эта дата и была принята за дату основания ГГИ. </a:t>
            </a:r>
            <a:endParaRPr lang="ru-RU" sz="2000" dirty="0" smtClean="0">
              <a:solidFill>
                <a:srgbClr val="545472"/>
              </a:solidFill>
            </a:endParaRP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endParaRPr lang="ru-RU" sz="2000" dirty="0" smtClean="0">
              <a:solidFill>
                <a:srgbClr val="545472"/>
              </a:solidFill>
            </a:endParaRP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endParaRPr lang="ru-RU" dirty="0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214288"/>
      </p:ext>
    </p:extLst>
  </p:cSld>
  <p:clrMapOvr>
    <a:masterClrMapping/>
  </p:clrMapOvr>
  <p:transition spd="med" advTm="7168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539750" y="-649288"/>
            <a:ext cx="7740650" cy="14414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791840" y="1139853"/>
            <a:ext cx="3493008" cy="5160264"/>
            <a:chOff x="791840" y="1139853"/>
            <a:chExt cx="3493008" cy="5160264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840" y="1139853"/>
              <a:ext cx="3493008" cy="5160264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 bwMode="auto">
            <a:xfrm>
              <a:off x="935856" y="3131765"/>
              <a:ext cx="3096344" cy="288032"/>
            </a:xfrm>
            <a:prstGeom prst="rect">
              <a:avLst/>
            </a:prstGeom>
            <a:noFill/>
            <a:ln w="158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ahoma" pitchFamily="34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4032200" y="2291981"/>
            <a:ext cx="3493008" cy="5160264"/>
            <a:chOff x="4032200" y="2291981"/>
            <a:chExt cx="3493008" cy="5160264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200" y="2291981"/>
              <a:ext cx="3493008" cy="5160264"/>
            </a:xfrm>
            <a:prstGeom prst="rect">
              <a:avLst/>
            </a:prstGeom>
          </p:spPr>
        </p:pic>
        <p:sp>
          <p:nvSpPr>
            <p:cNvPr id="9" name="Прямоугольник 8"/>
            <p:cNvSpPr/>
            <p:nvPr/>
          </p:nvSpPr>
          <p:spPr bwMode="auto">
            <a:xfrm>
              <a:off x="4320232" y="5407913"/>
              <a:ext cx="3096344" cy="244131"/>
            </a:xfrm>
            <a:prstGeom prst="rect">
              <a:avLst/>
            </a:prstGeom>
            <a:noFill/>
            <a:ln w="158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ahoma" pitchFamily="34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4715656" y="131741"/>
            <a:ext cx="3493008" cy="5160264"/>
            <a:chOff x="4715656" y="131741"/>
            <a:chExt cx="3493008" cy="5160264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5656" y="131741"/>
              <a:ext cx="3493008" cy="5160264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 bwMode="auto">
            <a:xfrm>
              <a:off x="4968304" y="2123653"/>
              <a:ext cx="3096344" cy="792088"/>
            </a:xfrm>
            <a:prstGeom prst="rect">
              <a:avLst/>
            </a:prstGeom>
            <a:noFill/>
            <a:ln w="158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ahoma" pitchFamily="34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92163" y="107429"/>
            <a:ext cx="3923493" cy="779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545472"/>
                </a:solidFill>
              </a:rPr>
              <a:t>Еще один день к </a:t>
            </a:r>
            <a:r>
              <a:rPr lang="ru-RU" sz="2400" smtClean="0">
                <a:solidFill>
                  <a:srgbClr val="545472"/>
                </a:solidFill>
              </a:rPr>
              <a:t>славной истории!</a:t>
            </a:r>
            <a:endParaRPr lang="ru-RU" sz="2400" dirty="0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116762"/>
      </p:ext>
    </p:extLst>
  </p:cSld>
  <p:clrMapOvr>
    <a:masterClrMapping/>
  </p:clrMapOvr>
  <p:transition spd="med" advTm="7168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ChangeArrowheads="1"/>
          </p:cNvSpPr>
          <p:nvPr/>
        </p:nvSpPr>
        <p:spPr bwMode="auto">
          <a:xfrm>
            <a:off x="1079500" y="0"/>
            <a:ext cx="6985000" cy="827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240" rIns="90000" bIns="46800" anchor="b" anchorCtr="1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>
                <a:solidFill>
                  <a:srgbClr val="545472"/>
                </a:solidFill>
              </a:rPr>
              <a:t>Спасибо за внимание!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2738" y="1376363"/>
            <a:ext cx="6913562" cy="5186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 advTm="7168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539750" y="-649288"/>
            <a:ext cx="7740650" cy="14414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792163" y="247650"/>
            <a:ext cx="7561262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rgbClr val="545472"/>
                </a:solidFill>
              </a:rPr>
              <a:t>Устав </a:t>
            </a:r>
            <a:r>
              <a:rPr lang="mr-IN" sz="2400" dirty="0" smtClean="0">
                <a:solidFill>
                  <a:srgbClr val="545472"/>
                </a:solidFill>
              </a:rPr>
              <a:t>–</a:t>
            </a:r>
            <a:r>
              <a:rPr lang="ru-RU" sz="2400" dirty="0" smtClean="0">
                <a:solidFill>
                  <a:srgbClr val="545472"/>
                </a:solidFill>
              </a:rPr>
              <a:t> основа деятельности ГГИ</a:t>
            </a:r>
            <a:endParaRPr lang="ru-RU" sz="2400" dirty="0">
              <a:solidFill>
                <a:srgbClr val="545472"/>
              </a:solidFill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863600" y="1042988"/>
            <a:ext cx="7993063" cy="584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00000"/>
              </a:lnSpc>
              <a:spcAft>
                <a:spcPts val="1000"/>
              </a:spcAft>
            </a:pPr>
            <a:endParaRPr lang="ru-RU" dirty="0" smtClean="0">
              <a:solidFill>
                <a:srgbClr val="545472"/>
              </a:solidFill>
            </a:endParaRP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545472"/>
                </a:solidFill>
              </a:rPr>
              <a:t>Российский </a:t>
            </a:r>
            <a:r>
              <a:rPr lang="ru-RU" dirty="0">
                <a:solidFill>
                  <a:srgbClr val="545472"/>
                </a:solidFill>
              </a:rPr>
              <a:t>Гидрологический Институт имеет своим основным назначением всестороннее изучение вод России, разработку и решение научных задач гидрологии, и установление научных основ для рационального использования </a:t>
            </a:r>
            <a:r>
              <a:rPr lang="ru-RU" dirty="0" smtClean="0">
                <a:solidFill>
                  <a:srgbClr val="545472"/>
                </a:solidFill>
              </a:rPr>
              <a:t>вод.</a:t>
            </a:r>
          </a:p>
          <a:p>
            <a:pPr algn="r">
              <a:lnSpc>
                <a:spcPct val="100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545472"/>
                </a:solidFill>
              </a:rPr>
              <a:t>Статья </a:t>
            </a:r>
            <a:r>
              <a:rPr lang="ru-RU" dirty="0">
                <a:solidFill>
                  <a:srgbClr val="545472"/>
                </a:solidFill>
              </a:rPr>
              <a:t>2 Устава </a:t>
            </a:r>
            <a:r>
              <a:rPr lang="ru-RU" dirty="0" smtClean="0">
                <a:solidFill>
                  <a:srgbClr val="545472"/>
                </a:solidFill>
              </a:rPr>
              <a:t>ГГИ.</a:t>
            </a:r>
            <a:endParaRPr lang="ru-RU" dirty="0">
              <a:solidFill>
                <a:srgbClr val="545472"/>
              </a:solidFill>
            </a:endParaRP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545472"/>
                </a:solidFill>
              </a:rPr>
              <a:t>Отделы, входящие в состав ГГИ</a:t>
            </a:r>
            <a:r>
              <a:rPr lang="ru-RU" dirty="0">
                <a:solidFill>
                  <a:srgbClr val="545472"/>
                </a:solidFill>
              </a:rPr>
              <a:t>: </a:t>
            </a:r>
            <a:r>
              <a:rPr lang="ru-RU" dirty="0" smtClean="0">
                <a:solidFill>
                  <a:srgbClr val="545472"/>
                </a:solidFill>
              </a:rPr>
              <a:t>математический,</a:t>
            </a:r>
            <a:r>
              <a:rPr lang="ru-RU" dirty="0">
                <a:solidFill>
                  <a:srgbClr val="545472"/>
                </a:solidFill>
              </a:rPr>
              <a:t>	</a:t>
            </a:r>
            <a:r>
              <a:rPr lang="ru-RU" dirty="0" smtClean="0">
                <a:solidFill>
                  <a:srgbClr val="545472"/>
                </a:solidFill>
              </a:rPr>
              <a:t>гидрометрический, гидравлический,  речной, гидрофизический, озерный, гидрохимический,  подземных вод, гидробиологический,</a:t>
            </a:r>
            <a:r>
              <a:rPr lang="ru-RU" dirty="0">
                <a:solidFill>
                  <a:srgbClr val="545472"/>
                </a:solidFill>
              </a:rPr>
              <a:t>	</a:t>
            </a:r>
            <a:r>
              <a:rPr lang="ru-RU" b="1" dirty="0" smtClean="0">
                <a:solidFill>
                  <a:srgbClr val="545472"/>
                </a:solidFill>
              </a:rPr>
              <a:t>морской</a:t>
            </a:r>
            <a:r>
              <a:rPr lang="ru-RU" dirty="0" smtClean="0">
                <a:solidFill>
                  <a:srgbClr val="545472"/>
                </a:solidFill>
              </a:rPr>
              <a:t>.</a:t>
            </a:r>
          </a:p>
          <a:p>
            <a:pPr algn="r">
              <a:lnSpc>
                <a:spcPct val="100000"/>
              </a:lnSpc>
              <a:spcAft>
                <a:spcPts val="1000"/>
              </a:spcAft>
            </a:pPr>
            <a:r>
              <a:rPr lang="ru-RU" dirty="0">
                <a:solidFill>
                  <a:srgbClr val="545472"/>
                </a:solidFill>
              </a:rPr>
              <a:t>Статья </a:t>
            </a:r>
            <a:r>
              <a:rPr lang="ru-RU" dirty="0" smtClean="0">
                <a:solidFill>
                  <a:srgbClr val="545472"/>
                </a:solidFill>
              </a:rPr>
              <a:t>22 </a:t>
            </a:r>
            <a:r>
              <a:rPr lang="ru-RU" dirty="0">
                <a:solidFill>
                  <a:srgbClr val="545472"/>
                </a:solidFill>
              </a:rPr>
              <a:t>Устава ГГИ</a:t>
            </a:r>
            <a:r>
              <a:rPr lang="ru-RU" dirty="0" smtClean="0">
                <a:solidFill>
                  <a:srgbClr val="545472"/>
                </a:solidFill>
              </a:rPr>
              <a:t>.</a:t>
            </a:r>
            <a:endParaRPr lang="ru-RU" dirty="0">
              <a:solidFill>
                <a:srgbClr val="545472"/>
              </a:solidFill>
            </a:endParaRP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endParaRPr lang="ru-RU" dirty="0" smtClean="0">
              <a:solidFill>
                <a:srgbClr val="545472"/>
              </a:solidFill>
            </a:endParaRP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r>
              <a:rPr lang="ru-RU" dirty="0">
                <a:solidFill>
                  <a:srgbClr val="545472"/>
                </a:solidFill>
              </a:rPr>
              <a:t>Всё многообразие научной тематики, охваченной исследованиями Гидрологического института, было полностью отражено на </a:t>
            </a:r>
            <a:r>
              <a:rPr lang="ru-RU" dirty="0" err="1">
                <a:solidFill>
                  <a:srgbClr val="545472"/>
                </a:solidFill>
              </a:rPr>
              <a:t>I</a:t>
            </a:r>
            <a:r>
              <a:rPr lang="ru-RU" dirty="0">
                <a:solidFill>
                  <a:srgbClr val="545472"/>
                </a:solidFill>
              </a:rPr>
              <a:t> и II Всесоюзных гидрологических съездах, состоявшихся в 1924 и 1928 годах. На этих Съездах доклады читались и обсуждались на 8 секциях – речной, озерной, </a:t>
            </a:r>
            <a:r>
              <a:rPr lang="ru-RU" b="1" dirty="0">
                <a:solidFill>
                  <a:srgbClr val="545472"/>
                </a:solidFill>
              </a:rPr>
              <a:t>морской</a:t>
            </a:r>
            <a:r>
              <a:rPr lang="ru-RU" dirty="0">
                <a:solidFill>
                  <a:srgbClr val="545472"/>
                </a:solidFill>
              </a:rPr>
              <a:t>, подземных вод, </a:t>
            </a:r>
            <a:r>
              <a:rPr lang="ru-RU" dirty="0" err="1">
                <a:solidFill>
                  <a:srgbClr val="545472"/>
                </a:solidFill>
              </a:rPr>
              <a:t>гидравлико</a:t>
            </a:r>
            <a:r>
              <a:rPr lang="ru-RU" dirty="0">
                <a:solidFill>
                  <a:srgbClr val="545472"/>
                </a:solidFill>
              </a:rPr>
              <a:t>-математической, гидрофизической, гидробиологической и гидрохимической.</a:t>
            </a:r>
          </a:p>
        </p:txBody>
      </p:sp>
    </p:spTree>
    <p:extLst>
      <p:ext uri="{BB962C8B-B14F-4D97-AF65-F5344CB8AC3E}">
        <p14:creationId xmlns:p14="http://schemas.microsoft.com/office/powerpoint/2010/main" val="1262976197"/>
      </p:ext>
    </p:extLst>
  </p:cSld>
  <p:clrMapOvr>
    <a:masterClrMapping/>
  </p:clrMapOvr>
  <p:transition spd="med" advTm="7168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539750" y="-649288"/>
            <a:ext cx="7740650" cy="14414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792163" y="247650"/>
            <a:ext cx="7561262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rgbClr val="545472"/>
                </a:solidFill>
              </a:rPr>
              <a:t>«Морские» направления работ </a:t>
            </a:r>
            <a:endParaRPr lang="ru-RU" sz="2400" dirty="0">
              <a:solidFill>
                <a:srgbClr val="545472"/>
              </a:solidFill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792163" y="1835621"/>
            <a:ext cx="7993063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00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rgbClr val="545472"/>
                </a:solidFill>
              </a:rPr>
              <a:t>Сбор, обобщение и анализ сведений, накопленных разными ведомствами к моменту образования ГГИ.</a:t>
            </a: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endParaRPr lang="ru-RU" sz="2400" dirty="0" smtClean="0">
              <a:solidFill>
                <a:srgbClr val="545472"/>
              </a:solidFill>
            </a:endParaRP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rgbClr val="545472"/>
                </a:solidFill>
              </a:rPr>
              <a:t>Создание </a:t>
            </a:r>
            <a:r>
              <a:rPr lang="ru-RU" sz="2400" dirty="0" smtClean="0">
                <a:solidFill>
                  <a:srgbClr val="545472"/>
                </a:solidFill>
              </a:rPr>
              <a:t>Государственного водного </a:t>
            </a:r>
            <a:r>
              <a:rPr lang="ru-RU" sz="2400" dirty="0" smtClean="0">
                <a:solidFill>
                  <a:srgbClr val="545472"/>
                </a:solidFill>
              </a:rPr>
              <a:t>кадастра</a:t>
            </a: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endParaRPr lang="ru-RU" sz="2400" dirty="0" smtClean="0">
              <a:solidFill>
                <a:srgbClr val="545472"/>
              </a:solidFill>
            </a:endParaRP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rgbClr val="545472"/>
                </a:solidFill>
              </a:rPr>
              <a:t>Комплексные </a:t>
            </a:r>
            <a:r>
              <a:rPr lang="ru-RU" sz="2400" dirty="0">
                <a:solidFill>
                  <a:srgbClr val="545472"/>
                </a:solidFill>
              </a:rPr>
              <a:t>исследования морей СССР</a:t>
            </a: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endParaRPr lang="ru-RU" sz="2000" dirty="0" smtClean="0">
              <a:solidFill>
                <a:srgbClr val="545472"/>
              </a:solidFill>
            </a:endParaRP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endParaRPr lang="ru-RU" sz="2000" dirty="0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438297"/>
      </p:ext>
    </p:extLst>
  </p:cSld>
  <p:clrMapOvr>
    <a:masterClrMapping/>
  </p:clrMapOvr>
  <p:transition spd="med" advTm="7168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539750" y="-649288"/>
            <a:ext cx="7740650" cy="14414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792163" y="247650"/>
            <a:ext cx="7561262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rgbClr val="545472"/>
                </a:solidFill>
              </a:rPr>
              <a:t>Государственный водный кадастр</a:t>
            </a:r>
            <a:endParaRPr lang="ru-RU" sz="2400" dirty="0">
              <a:solidFill>
                <a:srgbClr val="545472"/>
              </a:solidFill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863600" y="1042988"/>
            <a:ext cx="7993063" cy="517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00000"/>
              </a:lnSpc>
              <a:spcAft>
                <a:spcPts val="1000"/>
              </a:spcAft>
            </a:pPr>
            <a:r>
              <a:rPr lang="ru-RU" sz="1700" dirty="0">
                <a:solidFill>
                  <a:srgbClr val="545472"/>
                </a:solidFill>
              </a:rPr>
              <a:t>В 1931 г. специальное постановление Президиума Госплана СССР обязало </a:t>
            </a:r>
            <a:r>
              <a:rPr lang="ru-RU" sz="1700" dirty="0" err="1">
                <a:solidFill>
                  <a:srgbClr val="545472"/>
                </a:solidFill>
              </a:rPr>
              <a:t>Гидрометслужбу</a:t>
            </a:r>
            <a:r>
              <a:rPr lang="ru-RU" sz="1700" dirty="0">
                <a:solidFill>
                  <a:srgbClr val="545472"/>
                </a:solidFill>
              </a:rPr>
              <a:t> СССР подготовить и в течение семи лет издать Водный кадастр. Работы были широко развернуты под руководством ГГИ совместно с местными органами </a:t>
            </a:r>
            <a:r>
              <a:rPr lang="ru-RU" sz="1700" dirty="0" err="1">
                <a:solidFill>
                  <a:srgbClr val="545472"/>
                </a:solidFill>
              </a:rPr>
              <a:t>Гидрометслужбы</a:t>
            </a:r>
            <a:r>
              <a:rPr lang="ru-RU" sz="1700" dirty="0">
                <a:solidFill>
                  <a:srgbClr val="545472"/>
                </a:solidFill>
              </a:rPr>
              <a:t> СССР; к их выполнению были привлечены наиболее крупные специалисты нашей страны в области гидрологии, гидрогеологии, океанологии и других смежных дисциплин.</a:t>
            </a: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r>
              <a:rPr lang="ru-RU" sz="1700" dirty="0">
                <a:solidFill>
                  <a:srgbClr val="545472"/>
                </a:solidFill>
              </a:rPr>
              <a:t>Материалы первого Водного кадастра СССР были исключительно обширны, охватывали все виды вод и состояли из четырех основных разделов: </a:t>
            </a:r>
            <a:endParaRPr lang="ru-RU" sz="1700" dirty="0" smtClean="0">
              <a:solidFill>
                <a:srgbClr val="545472"/>
              </a:solidFill>
            </a:endParaRP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r>
              <a:rPr lang="ru-RU" sz="1700" dirty="0" smtClean="0">
                <a:solidFill>
                  <a:srgbClr val="545472"/>
                </a:solidFill>
              </a:rPr>
              <a:t>1) кадастр </a:t>
            </a:r>
            <a:r>
              <a:rPr lang="ru-RU" sz="1700" dirty="0">
                <a:solidFill>
                  <a:srgbClr val="545472"/>
                </a:solidFill>
              </a:rPr>
              <a:t>поверхностных вод; </a:t>
            </a:r>
            <a:endParaRPr lang="ru-RU" sz="1700" dirty="0" smtClean="0">
              <a:solidFill>
                <a:srgbClr val="545472"/>
              </a:solidFill>
            </a:endParaRP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r>
              <a:rPr lang="ru-RU" sz="1700" dirty="0" smtClean="0">
                <a:solidFill>
                  <a:srgbClr val="545472"/>
                </a:solidFill>
              </a:rPr>
              <a:t>2</a:t>
            </a:r>
            <a:r>
              <a:rPr lang="ru-RU" sz="1700" dirty="0">
                <a:solidFill>
                  <a:srgbClr val="545472"/>
                </a:solidFill>
              </a:rPr>
              <a:t>) кадастр подземных вод; </a:t>
            </a:r>
            <a:endParaRPr lang="ru-RU" sz="1700" dirty="0" smtClean="0">
              <a:solidFill>
                <a:srgbClr val="545472"/>
              </a:solidFill>
            </a:endParaRP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r>
              <a:rPr lang="ru-RU" sz="1700" b="1" dirty="0" smtClean="0">
                <a:solidFill>
                  <a:srgbClr val="545472"/>
                </a:solidFill>
              </a:rPr>
              <a:t>3</a:t>
            </a:r>
            <a:r>
              <a:rPr lang="ru-RU" sz="1700" b="1" dirty="0">
                <a:solidFill>
                  <a:srgbClr val="545472"/>
                </a:solidFill>
              </a:rPr>
              <a:t>) морской кадастр; </a:t>
            </a:r>
            <a:endParaRPr lang="ru-RU" sz="1700" b="1" dirty="0" smtClean="0">
              <a:solidFill>
                <a:srgbClr val="545472"/>
              </a:solidFill>
            </a:endParaRP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r>
              <a:rPr lang="ru-RU" sz="1700" dirty="0" smtClean="0">
                <a:solidFill>
                  <a:srgbClr val="545472"/>
                </a:solidFill>
              </a:rPr>
              <a:t>4</a:t>
            </a:r>
            <a:r>
              <a:rPr lang="ru-RU" sz="1700" dirty="0">
                <a:solidFill>
                  <a:srgbClr val="545472"/>
                </a:solidFill>
              </a:rPr>
              <a:t>) гидрометеорологический кадастр.</a:t>
            </a: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r>
              <a:rPr lang="ru-RU" sz="1700" b="1" dirty="0">
                <a:solidFill>
                  <a:srgbClr val="545472"/>
                </a:solidFill>
              </a:rPr>
              <a:t>Морской кадастр был опубликован в виде серийных изданий: „</a:t>
            </a:r>
            <a:r>
              <a:rPr lang="ru-RU" sz="1700" b="1" dirty="0" smtClean="0">
                <a:solidFill>
                  <a:srgbClr val="545472"/>
                </a:solidFill>
              </a:rPr>
              <a:t>Материалы </a:t>
            </a:r>
            <a:r>
              <a:rPr lang="ru-RU" sz="1700" b="1" dirty="0">
                <a:solidFill>
                  <a:srgbClr val="545472"/>
                </a:solidFill>
              </a:rPr>
              <a:t>по режиму морей СССР" и „Справочники по морям СССР".</a:t>
            </a: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r>
              <a:rPr lang="ru-RU" sz="1700" dirty="0">
                <a:solidFill>
                  <a:srgbClr val="545472"/>
                </a:solidFill>
              </a:rPr>
              <a:t>Материалы Водного кадастра, составлены за период 1931 по 1940 г..</a:t>
            </a:r>
          </a:p>
        </p:txBody>
      </p:sp>
    </p:spTree>
    <p:extLst>
      <p:ext uri="{BB962C8B-B14F-4D97-AF65-F5344CB8AC3E}">
        <p14:creationId xmlns:p14="http://schemas.microsoft.com/office/powerpoint/2010/main" val="515068787"/>
      </p:ext>
    </p:extLst>
  </p:cSld>
  <p:clrMapOvr>
    <a:masterClrMapping/>
  </p:clrMapOvr>
  <p:transition spd="med" advTm="7168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539750" y="-649288"/>
            <a:ext cx="7740650" cy="14414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792163" y="247650"/>
            <a:ext cx="7561262" cy="43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545472"/>
                </a:solidFill>
              </a:rPr>
              <a:t>Исследования морей </a:t>
            </a:r>
            <a:r>
              <a:rPr lang="ru-RU" sz="2400" dirty="0" smtClean="0">
                <a:solidFill>
                  <a:srgbClr val="545472"/>
                </a:solidFill>
              </a:rPr>
              <a:t>СССР</a:t>
            </a:r>
            <a:endParaRPr lang="ru-RU" sz="2400" dirty="0">
              <a:solidFill>
                <a:srgbClr val="545472"/>
              </a:solidFill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863600" y="978098"/>
            <a:ext cx="7993063" cy="6258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ru-RU" sz="1400" dirty="0" err="1" smtClean="0">
                <a:solidFill>
                  <a:srgbClr val="545472"/>
                </a:solidFill>
              </a:rPr>
              <a:t>Вып</a:t>
            </a:r>
            <a:r>
              <a:rPr lang="ru-RU" sz="1400" dirty="0">
                <a:solidFill>
                  <a:srgbClr val="545472"/>
                </a:solidFill>
              </a:rPr>
              <a:t>. 1: К вопросу о гидрологическом режиме Горла Белого моря / - 1925. </a:t>
            </a:r>
          </a:p>
          <a:p>
            <a:pPr algn="just">
              <a:lnSpc>
                <a:spcPct val="100000"/>
              </a:lnSpc>
              <a:spcAft>
                <a:spcPts val="200"/>
              </a:spcAft>
            </a:pPr>
            <a:r>
              <a:rPr lang="ru-RU" sz="1400" dirty="0" err="1">
                <a:solidFill>
                  <a:srgbClr val="545472"/>
                </a:solidFill>
              </a:rPr>
              <a:t>Вып</a:t>
            </a:r>
            <a:r>
              <a:rPr lang="ru-RU" sz="1400" dirty="0">
                <a:solidFill>
                  <a:srgbClr val="545472"/>
                </a:solidFill>
              </a:rPr>
              <a:t>. 2: Фитопланктон Белого моря / - 1925. </a:t>
            </a:r>
            <a:r>
              <a:rPr lang="ru-RU" sz="1400" dirty="0" smtClean="0">
                <a:solidFill>
                  <a:srgbClr val="545472"/>
                </a:solidFill>
              </a:rPr>
              <a:t> </a:t>
            </a:r>
          </a:p>
          <a:p>
            <a:pPr algn="just">
              <a:lnSpc>
                <a:spcPct val="100000"/>
              </a:lnSpc>
              <a:spcAft>
                <a:spcPts val="200"/>
              </a:spcAft>
            </a:pPr>
            <a:r>
              <a:rPr lang="ru-RU" sz="1400" dirty="0" err="1" smtClean="0">
                <a:solidFill>
                  <a:srgbClr val="545472"/>
                </a:solidFill>
              </a:rPr>
              <a:t>Вып</a:t>
            </a:r>
            <a:r>
              <a:rPr lang="ru-RU" sz="1400" dirty="0">
                <a:solidFill>
                  <a:srgbClr val="545472"/>
                </a:solidFill>
              </a:rPr>
              <a:t>. 3. - 1926. </a:t>
            </a:r>
          </a:p>
          <a:p>
            <a:pPr algn="just">
              <a:lnSpc>
                <a:spcPct val="100000"/>
              </a:lnSpc>
              <a:spcAft>
                <a:spcPts val="200"/>
              </a:spcAft>
            </a:pPr>
            <a:r>
              <a:rPr lang="ru-RU" sz="1400" dirty="0" err="1" smtClean="0">
                <a:solidFill>
                  <a:srgbClr val="545472"/>
                </a:solidFill>
              </a:rPr>
              <a:t>Вып</a:t>
            </a:r>
            <a:r>
              <a:rPr lang="ru-RU" sz="1400" dirty="0" smtClean="0">
                <a:solidFill>
                  <a:srgbClr val="545472"/>
                </a:solidFill>
              </a:rPr>
              <a:t>. 4</a:t>
            </a:r>
            <a:r>
              <a:rPr lang="ru-RU" sz="1400" dirty="0">
                <a:solidFill>
                  <a:srgbClr val="545472"/>
                </a:solidFill>
              </a:rPr>
              <a:t>: Гидробиологические исследования у Новой Земли / </a:t>
            </a:r>
            <a:r>
              <a:rPr lang="ru-RU" sz="1400" dirty="0" smtClean="0">
                <a:solidFill>
                  <a:srgbClr val="545472"/>
                </a:solidFill>
              </a:rPr>
              <a:t>К </a:t>
            </a:r>
            <a:r>
              <a:rPr lang="ru-RU" sz="1400" dirty="0">
                <a:solidFill>
                  <a:srgbClr val="545472"/>
                </a:solidFill>
              </a:rPr>
              <a:t>зоогеографической характеристике прибрежных зон залива </a:t>
            </a:r>
            <a:r>
              <a:rPr lang="ru-RU" sz="1400" dirty="0" err="1">
                <a:solidFill>
                  <a:srgbClr val="545472"/>
                </a:solidFill>
              </a:rPr>
              <a:t>Моллера</a:t>
            </a:r>
            <a:r>
              <a:rPr lang="ru-RU" sz="1400" dirty="0">
                <a:solidFill>
                  <a:srgbClr val="545472"/>
                </a:solidFill>
              </a:rPr>
              <a:t> / - 1927.</a:t>
            </a:r>
          </a:p>
          <a:p>
            <a:pPr algn="just">
              <a:lnSpc>
                <a:spcPct val="100000"/>
              </a:lnSpc>
              <a:spcAft>
                <a:spcPts val="200"/>
              </a:spcAft>
            </a:pPr>
            <a:r>
              <a:rPr lang="ru-RU" sz="1400" dirty="0" err="1">
                <a:solidFill>
                  <a:srgbClr val="545472"/>
                </a:solidFill>
              </a:rPr>
              <a:t>Вып</a:t>
            </a:r>
            <a:r>
              <a:rPr lang="ru-RU" sz="1400" dirty="0">
                <a:solidFill>
                  <a:srgbClr val="545472"/>
                </a:solidFill>
              </a:rPr>
              <a:t>. 5: Гидрологический очерк Черной губы на Новой земле и реликтовых озер, к ней примыкающих / - 1927</a:t>
            </a:r>
          </a:p>
          <a:p>
            <a:pPr algn="just">
              <a:lnSpc>
                <a:spcPct val="100000"/>
              </a:lnSpc>
              <a:spcAft>
                <a:spcPts val="200"/>
              </a:spcAft>
            </a:pPr>
            <a:r>
              <a:rPr lang="ru-RU" sz="1400" dirty="0" err="1">
                <a:solidFill>
                  <a:srgbClr val="545472"/>
                </a:solidFill>
              </a:rPr>
              <a:t>Вып</a:t>
            </a:r>
            <a:r>
              <a:rPr lang="ru-RU" sz="1400" dirty="0">
                <a:solidFill>
                  <a:srgbClr val="545472"/>
                </a:solidFill>
              </a:rPr>
              <a:t>. </a:t>
            </a:r>
            <a:r>
              <a:rPr lang="ru-RU" sz="1400" dirty="0" smtClean="0">
                <a:solidFill>
                  <a:srgbClr val="545472"/>
                </a:solidFill>
              </a:rPr>
              <a:t>6: К </a:t>
            </a:r>
            <a:r>
              <a:rPr lang="ru-RU" sz="1400" dirty="0">
                <a:solidFill>
                  <a:srgbClr val="545472"/>
                </a:solidFill>
              </a:rPr>
              <a:t>вопросу о гидрологическом режиме "Сухого моря" </a:t>
            </a:r>
            <a:r>
              <a:rPr lang="ru-RU" sz="1400" dirty="0" smtClean="0">
                <a:solidFill>
                  <a:srgbClr val="545472"/>
                </a:solidFill>
              </a:rPr>
              <a:t>/  </a:t>
            </a:r>
            <a:r>
              <a:rPr lang="ru-RU" sz="1400" dirty="0">
                <a:solidFill>
                  <a:srgbClr val="545472"/>
                </a:solidFill>
              </a:rPr>
              <a:t>- 1928. </a:t>
            </a:r>
          </a:p>
          <a:p>
            <a:pPr algn="just">
              <a:lnSpc>
                <a:spcPct val="100000"/>
              </a:lnSpc>
              <a:spcAft>
                <a:spcPts val="200"/>
              </a:spcAft>
            </a:pPr>
            <a:r>
              <a:rPr lang="ru-RU" sz="1400" dirty="0" err="1">
                <a:solidFill>
                  <a:srgbClr val="545472"/>
                </a:solidFill>
              </a:rPr>
              <a:t>Вып</a:t>
            </a:r>
            <a:r>
              <a:rPr lang="ru-RU" sz="1400" dirty="0">
                <a:solidFill>
                  <a:srgbClr val="545472"/>
                </a:solidFill>
              </a:rPr>
              <a:t>. 7-8: Фауна Белого моря и условия ее существования / - 1928. </a:t>
            </a:r>
          </a:p>
          <a:p>
            <a:pPr algn="just">
              <a:lnSpc>
                <a:spcPct val="100000"/>
              </a:lnSpc>
              <a:spcAft>
                <a:spcPts val="200"/>
              </a:spcAft>
            </a:pPr>
            <a:r>
              <a:rPr lang="ru-RU" sz="1400" dirty="0" err="1">
                <a:solidFill>
                  <a:srgbClr val="545472"/>
                </a:solidFill>
              </a:rPr>
              <a:t>Вып</a:t>
            </a:r>
            <a:r>
              <a:rPr lang="ru-RU" sz="1400" dirty="0">
                <a:solidFill>
                  <a:srgbClr val="545472"/>
                </a:solidFill>
              </a:rPr>
              <a:t>. 9: [Сборник статей]. - 1928. </a:t>
            </a:r>
            <a:endParaRPr lang="ru-RU" sz="1400" dirty="0" smtClean="0">
              <a:solidFill>
                <a:srgbClr val="545472"/>
              </a:solidFill>
            </a:endParaRPr>
          </a:p>
          <a:p>
            <a:pPr algn="just">
              <a:lnSpc>
                <a:spcPct val="100000"/>
              </a:lnSpc>
              <a:spcAft>
                <a:spcPts val="200"/>
              </a:spcAft>
            </a:pPr>
            <a:r>
              <a:rPr lang="ru-RU" sz="1400" dirty="0" err="1" smtClean="0">
                <a:solidFill>
                  <a:srgbClr val="545472"/>
                </a:solidFill>
              </a:rPr>
              <a:t>Вып</a:t>
            </a:r>
            <a:r>
              <a:rPr lang="ru-RU" sz="1400" dirty="0">
                <a:solidFill>
                  <a:srgbClr val="545472"/>
                </a:solidFill>
              </a:rPr>
              <a:t>. 10: [Сборник статей]. - 1929. </a:t>
            </a:r>
          </a:p>
          <a:p>
            <a:pPr algn="just">
              <a:lnSpc>
                <a:spcPct val="100000"/>
              </a:lnSpc>
              <a:spcAft>
                <a:spcPts val="200"/>
              </a:spcAft>
            </a:pPr>
            <a:r>
              <a:rPr lang="ru-RU" sz="1400" dirty="0" err="1">
                <a:solidFill>
                  <a:srgbClr val="545472"/>
                </a:solidFill>
              </a:rPr>
              <a:t>Вып</a:t>
            </a:r>
            <a:r>
              <a:rPr lang="ru-RU" sz="1400" dirty="0">
                <a:solidFill>
                  <a:srgbClr val="545472"/>
                </a:solidFill>
              </a:rPr>
              <a:t>. 11: [Сборник статей]. - 1930</a:t>
            </a:r>
            <a:r>
              <a:rPr lang="ru-RU" sz="1400" dirty="0" smtClean="0">
                <a:solidFill>
                  <a:srgbClr val="545472"/>
                </a:solidFill>
              </a:rPr>
              <a:t>. </a:t>
            </a:r>
          </a:p>
          <a:p>
            <a:pPr algn="just">
              <a:lnSpc>
                <a:spcPct val="100000"/>
              </a:lnSpc>
              <a:spcAft>
                <a:spcPts val="200"/>
              </a:spcAft>
            </a:pPr>
            <a:r>
              <a:rPr lang="ru-RU" sz="1400" dirty="0" err="1" smtClean="0">
                <a:solidFill>
                  <a:srgbClr val="545472"/>
                </a:solidFill>
              </a:rPr>
              <a:t>Вып</a:t>
            </a:r>
            <a:r>
              <a:rPr lang="ru-RU" sz="1400" dirty="0">
                <a:solidFill>
                  <a:srgbClr val="545472"/>
                </a:solidFill>
              </a:rPr>
              <a:t>. 12. - 1931. </a:t>
            </a:r>
          </a:p>
          <a:p>
            <a:pPr algn="just">
              <a:lnSpc>
                <a:spcPct val="100000"/>
              </a:lnSpc>
              <a:spcAft>
                <a:spcPts val="200"/>
              </a:spcAft>
            </a:pPr>
            <a:r>
              <a:rPr lang="ru-RU" sz="1400" dirty="0" err="1">
                <a:solidFill>
                  <a:srgbClr val="545472"/>
                </a:solidFill>
              </a:rPr>
              <a:t>Вып</a:t>
            </a:r>
            <a:r>
              <a:rPr lang="ru-RU" sz="1400" dirty="0">
                <a:solidFill>
                  <a:srgbClr val="545472"/>
                </a:solidFill>
              </a:rPr>
              <a:t>. 13: К гидрологии Восточно-Сибирского моря </a:t>
            </a:r>
            <a:r>
              <a:rPr lang="ru-RU" sz="1400" dirty="0" smtClean="0">
                <a:solidFill>
                  <a:srgbClr val="545472"/>
                </a:solidFill>
              </a:rPr>
              <a:t>/ </a:t>
            </a:r>
            <a:r>
              <a:rPr lang="ru-RU" sz="1400" dirty="0">
                <a:solidFill>
                  <a:srgbClr val="545472"/>
                </a:solidFill>
              </a:rPr>
              <a:t>- 1931. </a:t>
            </a:r>
          </a:p>
          <a:p>
            <a:pPr algn="just">
              <a:lnSpc>
                <a:spcPct val="100000"/>
              </a:lnSpc>
              <a:spcAft>
                <a:spcPts val="200"/>
              </a:spcAft>
            </a:pPr>
            <a:r>
              <a:rPr lang="ru-RU" sz="1400" dirty="0" err="1">
                <a:solidFill>
                  <a:srgbClr val="545472"/>
                </a:solidFill>
              </a:rPr>
              <a:t>Вып</a:t>
            </a:r>
            <a:r>
              <a:rPr lang="ru-RU" sz="1400" dirty="0">
                <a:solidFill>
                  <a:srgbClr val="545472"/>
                </a:solidFill>
              </a:rPr>
              <a:t>. 14. - 1931. </a:t>
            </a:r>
          </a:p>
          <a:p>
            <a:pPr algn="just">
              <a:lnSpc>
                <a:spcPct val="100000"/>
              </a:lnSpc>
              <a:spcAft>
                <a:spcPts val="200"/>
              </a:spcAft>
            </a:pPr>
            <a:r>
              <a:rPr lang="ru-RU" sz="1400" dirty="0" err="1">
                <a:solidFill>
                  <a:srgbClr val="545472"/>
                </a:solidFill>
              </a:rPr>
              <a:t>Вып</a:t>
            </a:r>
            <a:r>
              <a:rPr lang="ru-RU" sz="1400" dirty="0">
                <a:solidFill>
                  <a:srgbClr val="545472"/>
                </a:solidFill>
              </a:rPr>
              <a:t>. 15: Материалы по гидрологии и биологии моря Лаптевых. - 1932. </a:t>
            </a:r>
          </a:p>
          <a:p>
            <a:pPr algn="just">
              <a:lnSpc>
                <a:spcPct val="100000"/>
              </a:lnSpc>
              <a:spcAft>
                <a:spcPts val="200"/>
              </a:spcAft>
            </a:pPr>
            <a:r>
              <a:rPr lang="ru-RU" sz="1400" dirty="0" err="1">
                <a:solidFill>
                  <a:srgbClr val="545472"/>
                </a:solidFill>
              </a:rPr>
              <a:t>Вып</a:t>
            </a:r>
            <a:r>
              <a:rPr lang="ru-RU" sz="1400" dirty="0">
                <a:solidFill>
                  <a:srgbClr val="545472"/>
                </a:solidFill>
              </a:rPr>
              <a:t>. 16: [Сборник статей]. - 1932. </a:t>
            </a:r>
          </a:p>
          <a:p>
            <a:pPr algn="just">
              <a:lnSpc>
                <a:spcPct val="100000"/>
              </a:lnSpc>
              <a:spcAft>
                <a:spcPts val="200"/>
              </a:spcAft>
            </a:pPr>
            <a:r>
              <a:rPr lang="ru-RU" sz="1400" dirty="0" err="1">
                <a:solidFill>
                  <a:srgbClr val="545472"/>
                </a:solidFill>
              </a:rPr>
              <a:t>Вып</a:t>
            </a:r>
            <a:r>
              <a:rPr lang="ru-RU" sz="1400" dirty="0">
                <a:solidFill>
                  <a:srgbClr val="545472"/>
                </a:solidFill>
              </a:rPr>
              <a:t>. 17: Исследования дальневосточных морей № 1. - 1933. </a:t>
            </a:r>
          </a:p>
          <a:p>
            <a:pPr algn="just">
              <a:lnSpc>
                <a:spcPct val="100000"/>
              </a:lnSpc>
              <a:spcAft>
                <a:spcPts val="200"/>
              </a:spcAft>
            </a:pPr>
            <a:r>
              <a:rPr lang="ru-RU" sz="1400" dirty="0" err="1">
                <a:solidFill>
                  <a:srgbClr val="545472"/>
                </a:solidFill>
              </a:rPr>
              <a:t>Вып</a:t>
            </a:r>
            <a:r>
              <a:rPr lang="ru-RU" sz="1400" dirty="0">
                <a:solidFill>
                  <a:srgbClr val="545472"/>
                </a:solidFill>
              </a:rPr>
              <a:t>. 18: [Сборник статей]. - 1933. </a:t>
            </a:r>
          </a:p>
          <a:p>
            <a:pPr algn="just">
              <a:lnSpc>
                <a:spcPct val="100000"/>
              </a:lnSpc>
              <a:spcAft>
                <a:spcPts val="200"/>
              </a:spcAft>
            </a:pPr>
            <a:r>
              <a:rPr lang="ru-RU" sz="1400" dirty="0" err="1">
                <a:solidFill>
                  <a:srgbClr val="545472"/>
                </a:solidFill>
              </a:rPr>
              <a:t>Вып</a:t>
            </a:r>
            <a:r>
              <a:rPr lang="ru-RU" sz="1400" dirty="0">
                <a:solidFill>
                  <a:srgbClr val="545472"/>
                </a:solidFill>
              </a:rPr>
              <a:t>. 19: Исследования дальневосточных морей. </a:t>
            </a:r>
            <a:r>
              <a:rPr lang="ru-RU" sz="1400" dirty="0" err="1">
                <a:solidFill>
                  <a:srgbClr val="545472"/>
                </a:solidFill>
              </a:rPr>
              <a:t>Вып</a:t>
            </a:r>
            <a:r>
              <a:rPr lang="ru-RU" sz="1400" dirty="0">
                <a:solidFill>
                  <a:srgbClr val="545472"/>
                </a:solidFill>
              </a:rPr>
              <a:t>. 2. - 1933. </a:t>
            </a:r>
          </a:p>
          <a:p>
            <a:pPr algn="just">
              <a:lnSpc>
                <a:spcPct val="100000"/>
              </a:lnSpc>
              <a:spcAft>
                <a:spcPts val="200"/>
              </a:spcAft>
            </a:pPr>
            <a:r>
              <a:rPr lang="ru-RU" sz="1400" dirty="0" err="1">
                <a:solidFill>
                  <a:srgbClr val="545472"/>
                </a:solidFill>
              </a:rPr>
              <a:t>Вып</a:t>
            </a:r>
            <a:r>
              <a:rPr lang="ru-RU" sz="1400" dirty="0">
                <a:solidFill>
                  <a:srgbClr val="545472"/>
                </a:solidFill>
              </a:rPr>
              <a:t>. 20. - 1934. </a:t>
            </a:r>
            <a:r>
              <a:rPr lang="ru-RU" sz="1400" dirty="0" smtClean="0">
                <a:solidFill>
                  <a:srgbClr val="545472"/>
                </a:solidFill>
              </a:rPr>
              <a:t> </a:t>
            </a:r>
          </a:p>
          <a:p>
            <a:pPr algn="just">
              <a:lnSpc>
                <a:spcPct val="100000"/>
              </a:lnSpc>
              <a:spcAft>
                <a:spcPts val="200"/>
              </a:spcAft>
            </a:pPr>
            <a:r>
              <a:rPr lang="ru-RU" sz="1400" dirty="0" err="1" smtClean="0">
                <a:solidFill>
                  <a:srgbClr val="545472"/>
                </a:solidFill>
              </a:rPr>
              <a:t>Вып</a:t>
            </a:r>
            <a:r>
              <a:rPr lang="ru-RU" sz="1400" dirty="0">
                <a:solidFill>
                  <a:srgbClr val="545472"/>
                </a:solidFill>
              </a:rPr>
              <a:t>. 21: [Сборник статей]. - 1935. </a:t>
            </a:r>
          </a:p>
          <a:p>
            <a:pPr algn="just">
              <a:lnSpc>
                <a:spcPct val="100000"/>
              </a:lnSpc>
              <a:spcAft>
                <a:spcPts val="200"/>
              </a:spcAft>
            </a:pPr>
            <a:r>
              <a:rPr lang="ru-RU" sz="1400" dirty="0" err="1">
                <a:solidFill>
                  <a:srgbClr val="545472"/>
                </a:solidFill>
              </a:rPr>
              <a:t>Вып</a:t>
            </a:r>
            <a:r>
              <a:rPr lang="ru-RU" sz="1400" dirty="0">
                <a:solidFill>
                  <a:srgbClr val="545472"/>
                </a:solidFill>
              </a:rPr>
              <a:t>. 22: Исследования дальневосточных морей. </a:t>
            </a:r>
            <a:r>
              <a:rPr lang="ru-RU" sz="1400" dirty="0" err="1">
                <a:solidFill>
                  <a:srgbClr val="545472"/>
                </a:solidFill>
              </a:rPr>
              <a:t>Вып</a:t>
            </a:r>
            <a:r>
              <a:rPr lang="ru-RU" sz="1400" dirty="0">
                <a:solidFill>
                  <a:srgbClr val="545472"/>
                </a:solidFill>
              </a:rPr>
              <a:t>. 3. - 1935. </a:t>
            </a:r>
          </a:p>
          <a:p>
            <a:pPr algn="just">
              <a:lnSpc>
                <a:spcPct val="100000"/>
              </a:lnSpc>
              <a:spcAft>
                <a:spcPts val="200"/>
              </a:spcAft>
            </a:pPr>
            <a:r>
              <a:rPr lang="ru-RU" sz="1400" dirty="0" err="1">
                <a:solidFill>
                  <a:srgbClr val="545472"/>
                </a:solidFill>
              </a:rPr>
              <a:t>Вып</a:t>
            </a:r>
            <a:r>
              <a:rPr lang="ru-RU" sz="1400" dirty="0">
                <a:solidFill>
                  <a:srgbClr val="545472"/>
                </a:solidFill>
              </a:rPr>
              <a:t>. 23: Исследования </a:t>
            </a:r>
            <a:r>
              <a:rPr lang="ru-RU" sz="1400" dirty="0" err="1">
                <a:solidFill>
                  <a:srgbClr val="545472"/>
                </a:solidFill>
              </a:rPr>
              <a:t>дельневосточных</a:t>
            </a:r>
            <a:r>
              <a:rPr lang="ru-RU" sz="1400" dirty="0">
                <a:solidFill>
                  <a:srgbClr val="545472"/>
                </a:solidFill>
              </a:rPr>
              <a:t> морей. </a:t>
            </a:r>
            <a:r>
              <a:rPr lang="ru-RU" sz="1400" dirty="0" err="1">
                <a:solidFill>
                  <a:srgbClr val="545472"/>
                </a:solidFill>
              </a:rPr>
              <a:t>Вып</a:t>
            </a:r>
            <a:r>
              <a:rPr lang="ru-RU" sz="1400" dirty="0">
                <a:solidFill>
                  <a:srgbClr val="545472"/>
                </a:solidFill>
              </a:rPr>
              <a:t>. 4. - 1937. </a:t>
            </a:r>
          </a:p>
          <a:p>
            <a:pPr algn="just">
              <a:lnSpc>
                <a:spcPct val="100000"/>
              </a:lnSpc>
              <a:spcAft>
                <a:spcPts val="200"/>
              </a:spcAft>
            </a:pPr>
            <a:r>
              <a:rPr lang="ru-RU" sz="1400" dirty="0" err="1">
                <a:solidFill>
                  <a:srgbClr val="545472"/>
                </a:solidFill>
              </a:rPr>
              <a:t>Вып</a:t>
            </a:r>
            <a:r>
              <a:rPr lang="ru-RU" sz="1400" dirty="0">
                <a:solidFill>
                  <a:srgbClr val="545472"/>
                </a:solidFill>
              </a:rPr>
              <a:t>. 24: [Сборник статей]. - 1936. </a:t>
            </a:r>
          </a:p>
          <a:p>
            <a:pPr algn="just">
              <a:lnSpc>
                <a:spcPct val="100000"/>
              </a:lnSpc>
              <a:spcAft>
                <a:spcPts val="200"/>
              </a:spcAft>
            </a:pPr>
            <a:r>
              <a:rPr lang="ru-RU" sz="1400" dirty="0" err="1">
                <a:solidFill>
                  <a:srgbClr val="545472"/>
                </a:solidFill>
              </a:rPr>
              <a:t>Вып</a:t>
            </a:r>
            <a:r>
              <a:rPr lang="ru-RU" sz="1400" dirty="0">
                <a:solidFill>
                  <a:srgbClr val="545472"/>
                </a:solidFill>
              </a:rPr>
              <a:t>. 25: Исследования </a:t>
            </a:r>
            <a:r>
              <a:rPr lang="ru-RU" sz="1400" dirty="0" err="1">
                <a:solidFill>
                  <a:srgbClr val="545472"/>
                </a:solidFill>
              </a:rPr>
              <a:t>дельневосточных</a:t>
            </a:r>
            <a:r>
              <a:rPr lang="ru-RU" sz="1400" dirty="0">
                <a:solidFill>
                  <a:srgbClr val="545472"/>
                </a:solidFill>
              </a:rPr>
              <a:t> морей. </a:t>
            </a:r>
            <a:r>
              <a:rPr lang="ru-RU" sz="1400" dirty="0" err="1">
                <a:solidFill>
                  <a:srgbClr val="545472"/>
                </a:solidFill>
              </a:rPr>
              <a:t>Вып</a:t>
            </a:r>
            <a:r>
              <a:rPr lang="ru-RU" sz="1400" dirty="0">
                <a:solidFill>
                  <a:srgbClr val="545472"/>
                </a:solidFill>
              </a:rPr>
              <a:t>. 5. - 1937. </a:t>
            </a:r>
          </a:p>
        </p:txBody>
      </p:sp>
    </p:spTree>
    <p:extLst>
      <p:ext uri="{BB962C8B-B14F-4D97-AF65-F5344CB8AC3E}">
        <p14:creationId xmlns:p14="http://schemas.microsoft.com/office/powerpoint/2010/main" val="558295936"/>
      </p:ext>
    </p:extLst>
  </p:cSld>
  <p:clrMapOvr>
    <a:masterClrMapping/>
  </p:clrMapOvr>
  <p:transition spd="med" advTm="7168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539750" y="-649288"/>
            <a:ext cx="7740650" cy="14414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792163" y="247650"/>
            <a:ext cx="7561262" cy="779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rgbClr val="545472"/>
                </a:solidFill>
              </a:rPr>
              <a:t>Работы по исследованию пространственного распределения приливов</a:t>
            </a:r>
            <a:r>
              <a:rPr lang="ru-RU" sz="2400" dirty="0">
                <a:solidFill>
                  <a:srgbClr val="545472"/>
                </a:solidFill>
              </a:rPr>
              <a:t>. </a:t>
            </a:r>
            <a:r>
              <a:rPr lang="ru-RU" sz="1400" dirty="0" smtClean="0">
                <a:solidFill>
                  <a:srgbClr val="545472"/>
                </a:solidFill>
              </a:rPr>
              <a:t>(Березкин</a:t>
            </a:r>
            <a:r>
              <a:rPr lang="ru-RU" sz="1400" dirty="0">
                <a:solidFill>
                  <a:srgbClr val="545472"/>
                </a:solidFill>
              </a:rPr>
              <a:t>, Всеволод </a:t>
            </a:r>
            <a:r>
              <a:rPr lang="ru-RU" sz="1400" dirty="0" smtClean="0">
                <a:solidFill>
                  <a:srgbClr val="545472"/>
                </a:solidFill>
              </a:rPr>
              <a:t>Александрович)</a:t>
            </a:r>
            <a:endParaRPr lang="ru-RU" sz="1400" dirty="0">
              <a:solidFill>
                <a:srgbClr val="545472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96" y="1370458"/>
            <a:ext cx="6984776" cy="559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577104"/>
      </p:ext>
    </p:extLst>
  </p:cSld>
  <p:clrMapOvr>
    <a:masterClrMapping/>
  </p:clrMapOvr>
  <p:transition spd="med" advTm="7168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539750" y="-649288"/>
            <a:ext cx="7740650" cy="14414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792163" y="107429"/>
            <a:ext cx="7561262" cy="779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rgbClr val="545472"/>
                </a:solidFill>
              </a:rPr>
              <a:t>Исследование южных морей. Колебания уровня </a:t>
            </a:r>
            <a:r>
              <a:rPr lang="ru-RU" sz="2400" dirty="0" smtClean="0">
                <a:solidFill>
                  <a:srgbClr val="545472"/>
                </a:solidFill>
              </a:rPr>
              <a:t>Каспийского </a:t>
            </a:r>
            <a:r>
              <a:rPr lang="ru-RU" sz="2400" dirty="0" smtClean="0">
                <a:solidFill>
                  <a:srgbClr val="545472"/>
                </a:solidFill>
              </a:rPr>
              <a:t>моря</a:t>
            </a:r>
            <a:r>
              <a:rPr lang="ru-RU" sz="2400" dirty="0">
                <a:solidFill>
                  <a:srgbClr val="545472"/>
                </a:solidFill>
              </a:rPr>
              <a:t>. </a:t>
            </a:r>
            <a:r>
              <a:rPr lang="ru-RU" sz="2400" dirty="0" smtClean="0">
                <a:solidFill>
                  <a:srgbClr val="545472"/>
                </a:solidFill>
              </a:rPr>
              <a:t>                     </a:t>
            </a:r>
            <a:r>
              <a:rPr lang="ru-RU" sz="1400" dirty="0" smtClean="0">
                <a:solidFill>
                  <a:srgbClr val="545472"/>
                </a:solidFill>
              </a:rPr>
              <a:t>(Брегман</a:t>
            </a:r>
            <a:r>
              <a:rPr lang="ru-RU" sz="1400" dirty="0">
                <a:solidFill>
                  <a:srgbClr val="545472"/>
                </a:solidFill>
              </a:rPr>
              <a:t>, Григорий </a:t>
            </a:r>
            <a:r>
              <a:rPr lang="ru-RU" sz="1400" dirty="0" err="1" smtClean="0">
                <a:solidFill>
                  <a:srgbClr val="545472"/>
                </a:solidFill>
              </a:rPr>
              <a:t>Рувимович</a:t>
            </a:r>
            <a:r>
              <a:rPr lang="ru-RU" sz="1400" dirty="0">
                <a:solidFill>
                  <a:srgbClr val="545472"/>
                </a:solidFill>
              </a:rPr>
              <a:t>)</a:t>
            </a:r>
            <a:r>
              <a:rPr lang="ru-RU" sz="2400" dirty="0" smtClean="0">
                <a:solidFill>
                  <a:srgbClr val="545472"/>
                </a:solidFill>
              </a:rPr>
              <a:t> </a:t>
            </a:r>
            <a:endParaRPr lang="ru-RU" sz="2400" dirty="0">
              <a:solidFill>
                <a:srgbClr val="545472"/>
              </a:solidFill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863600" y="1042988"/>
            <a:ext cx="79930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00000"/>
              </a:lnSpc>
              <a:spcAft>
                <a:spcPts val="1000"/>
              </a:spcAft>
            </a:pPr>
            <a:endParaRPr lang="ru-RU" sz="2000" dirty="0">
              <a:solidFill>
                <a:srgbClr val="545472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227" y="1213012"/>
            <a:ext cx="7128469" cy="573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566327"/>
      </p:ext>
    </p:extLst>
  </p:cSld>
  <p:clrMapOvr>
    <a:masterClrMapping/>
  </p:clrMapOvr>
  <p:transition spd="med" advTm="7168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539750" y="-649288"/>
            <a:ext cx="7740650" cy="14414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792163" y="107429"/>
            <a:ext cx="7561262" cy="779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545472"/>
                </a:solidFill>
              </a:rPr>
              <a:t>Исследование южных морей. Колебания уровня </a:t>
            </a:r>
            <a:r>
              <a:rPr lang="ru-RU" sz="2400" dirty="0" smtClean="0">
                <a:solidFill>
                  <a:srgbClr val="545472"/>
                </a:solidFill>
              </a:rPr>
              <a:t>Каспийского </a:t>
            </a:r>
            <a:r>
              <a:rPr lang="ru-RU" sz="2400" dirty="0">
                <a:solidFill>
                  <a:srgbClr val="545472"/>
                </a:solidFill>
              </a:rPr>
              <a:t>моря.</a:t>
            </a:r>
            <a:endParaRPr lang="ru-RU" sz="2400" dirty="0">
              <a:solidFill>
                <a:srgbClr val="545472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63" y="1115541"/>
            <a:ext cx="3887578" cy="58455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296" y="1123633"/>
            <a:ext cx="3905845" cy="583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69187"/>
      </p:ext>
    </p:extLst>
  </p:cSld>
  <p:clrMapOvr>
    <a:masterClrMapping/>
  </p:clrMapOvr>
  <p:transition spd="med" advTm="7168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ahoma"/>
        <a:ea typeface=""/>
        <a:cs typeface="Tahoma"/>
      </a:majorFont>
      <a:minorFont>
        <a:latin typeface="Tahoma"/>
        <a:ea typeface=""/>
        <a:cs typeface="Taho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ahoma" pitchFamily="34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  <a:cs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ahoma" pitchFamily="34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  <a:cs typeface="Tahoma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12487</TotalTime>
  <Words>1002</Words>
  <Application>Microsoft Macintosh PowerPoint</Application>
  <PresentationFormat>Другой</PresentationFormat>
  <Paragraphs>123</Paragraphs>
  <Slides>22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Tahoma</vt:lpstr>
      <vt:lpstr>Оформление по умолчанию</vt:lpstr>
      <vt:lpstr>г.Санкт-Петербург, 10.10.2019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soi_presentation</dc:title>
  <dc:creator>Olga</dc:creator>
  <cp:lastModifiedBy>IVZ</cp:lastModifiedBy>
  <cp:revision>559</cp:revision>
  <cp:lastPrinted>1601-01-01T00:00:00Z</cp:lastPrinted>
  <dcterms:created xsi:type="dcterms:W3CDTF">2008-12-28T10:13:46Z</dcterms:created>
  <dcterms:modified xsi:type="dcterms:W3CDTF">2019-10-10T11:20:52Z</dcterms:modified>
</cp:coreProperties>
</file>